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4" r:id="rId8"/>
    <p:sldId id="266" r:id="rId9"/>
    <p:sldId id="262" r:id="rId10"/>
    <p:sldId id="269" r:id="rId11"/>
    <p:sldId id="265" r:id="rId12"/>
    <p:sldId id="267" r:id="rId13"/>
    <p:sldId id="268" r:id="rId14"/>
    <p:sldId id="263" r:id="rId1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3372-C793-40EC-B90B-66FCA0447D47}" type="datetimeFigureOut">
              <a:rPr lang="th-TH" smtClean="0"/>
              <a:t>06/12/63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6381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3372-C793-40EC-B90B-66FCA0447D47}" type="datetimeFigureOut">
              <a:rPr lang="th-TH" smtClean="0"/>
              <a:t>06/12/63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2751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3372-C793-40EC-B90B-66FCA0447D47}" type="datetimeFigureOut">
              <a:rPr lang="th-TH" smtClean="0"/>
              <a:t>06/12/63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9022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3372-C793-40EC-B90B-66FCA0447D47}" type="datetimeFigureOut">
              <a:rPr lang="th-TH" smtClean="0"/>
              <a:t>06/12/63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040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3372-C793-40EC-B90B-66FCA0447D47}" type="datetimeFigureOut">
              <a:rPr lang="th-TH" smtClean="0"/>
              <a:t>06/12/63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64433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3372-C793-40EC-B90B-66FCA0447D47}" type="datetimeFigureOut">
              <a:rPr lang="th-TH" smtClean="0"/>
              <a:t>06/12/63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7666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3372-C793-40EC-B90B-66FCA0447D47}" type="datetimeFigureOut">
              <a:rPr lang="th-TH" smtClean="0"/>
              <a:t>06/12/63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106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3372-C793-40EC-B90B-66FCA0447D47}" type="datetimeFigureOut">
              <a:rPr lang="th-TH" smtClean="0"/>
              <a:t>06/12/63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06032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3372-C793-40EC-B90B-66FCA0447D47}" type="datetimeFigureOut">
              <a:rPr lang="th-TH" smtClean="0"/>
              <a:t>06/12/63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87945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3372-C793-40EC-B90B-66FCA0447D47}" type="datetimeFigureOut">
              <a:rPr lang="th-TH" smtClean="0"/>
              <a:t>06/12/63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59483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33372-C793-40EC-B90B-66FCA0447D47}" type="datetimeFigureOut">
              <a:rPr lang="th-TH" smtClean="0"/>
              <a:t>06/12/63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841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33372-C793-40EC-B90B-66FCA0447D47}" type="datetimeFigureOut">
              <a:rPr lang="th-TH" smtClean="0"/>
              <a:t>06/12/63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A7CC1-AE9A-4556-8E96-8905E526EA2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061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971600" y="1628800"/>
            <a:ext cx="7772400" cy="1470025"/>
          </a:xfrm>
        </p:spPr>
        <p:txBody>
          <a:bodyPr/>
          <a:lstStyle/>
          <a:p>
            <a:r>
              <a:rPr lang="th-TH" dirty="0"/>
              <a:t>ร่างยุทธศาสตร์การพัฒนาศูนย์การแพทย์เขา</a:t>
            </a:r>
            <a:r>
              <a:rPr lang="th-TH" dirty="0" smtClean="0"/>
              <a:t>หลัก</a:t>
            </a:r>
            <a:endParaRPr lang="en-US" dirty="0"/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5796136" y="5157192"/>
            <a:ext cx="2587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ธันวาคม 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2563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8136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th-TH" dirty="0" smtClean="0"/>
              <a:t/>
            </a:r>
            <a:br>
              <a:rPr lang="th-TH" dirty="0" smtClean="0"/>
            </a:br>
            <a:r>
              <a:rPr lang="th-TH" dirty="0"/>
              <a:t/>
            </a:r>
            <a:br>
              <a:rPr lang="th-TH" dirty="0"/>
            </a:br>
            <a:r>
              <a:rPr lang="th-TH" dirty="0" smtClean="0"/>
              <a:t/>
            </a:r>
            <a:br>
              <a:rPr lang="th-TH" dirty="0" smtClean="0"/>
            </a:br>
            <a:r>
              <a:rPr lang="th-TH" dirty="0" smtClean="0"/>
              <a:t>      </a:t>
            </a:r>
            <a:r>
              <a:rPr lang="th-TH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ร่าง ยุทธศาสตร์</a:t>
            </a:r>
            <a:r>
              <a:rPr lang="th-TH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การพัฒนาศูนย์การแพทย์เขา</a:t>
            </a:r>
            <a:r>
              <a:rPr lang="th-TH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</a:t>
            </a:r>
            <a:br>
              <a:rPr lang="th-TH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พัฒนาเพื่อเพิ่มรายได้บริการทางการแพทย์และส่งเสริมสุขภาพ</a:t>
            </a:r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th-TH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</a:t>
            </a:r>
            <a:r>
              <a:rPr lang="th-TH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ให้บริการสุขภาพโดยเชื่อมโยงกับโรงแรม เช่น </a:t>
            </a:r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pa</a:t>
            </a:r>
            <a:r>
              <a:rPr lang="en-US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c</a:t>
            </a:r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kage </a:t>
            </a:r>
            <a:r>
              <a:rPr lang="th-TH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ตรวจสุขภาพประจำปี</a:t>
            </a: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4906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86428" y="53478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รูปแบบบริการศูนย์การแพทย์เขาหลัก</a:t>
            </a:r>
            <a:endParaRPr lang="en-US" dirty="0"/>
          </a:p>
        </p:txBody>
      </p:sp>
      <p:sp>
        <p:nvSpPr>
          <p:cNvPr id="7" name="รูปหกเหลี่ยม 6"/>
          <p:cNvSpPr/>
          <p:nvPr/>
        </p:nvSpPr>
        <p:spPr>
          <a:xfrm>
            <a:off x="3838904" y="1556792"/>
            <a:ext cx="2160240" cy="1890210"/>
          </a:xfrm>
          <a:prstGeom prst="hexagon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สภานพยาบาลรับพักฟื้น </a:t>
            </a:r>
            <a:endParaRPr lang="en-US" sz="2400" dirty="0"/>
          </a:p>
        </p:txBody>
      </p:sp>
      <p:sp>
        <p:nvSpPr>
          <p:cNvPr id="8" name="รูปหกเหลี่ยม 7"/>
          <p:cNvSpPr/>
          <p:nvPr/>
        </p:nvSpPr>
        <p:spPr>
          <a:xfrm>
            <a:off x="2001945" y="4534496"/>
            <a:ext cx="2160240" cy="1890210"/>
          </a:xfrm>
          <a:prstGeom prst="hex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สปา/แผนไทย 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เชิงบำบัดรักษา</a:t>
            </a:r>
            <a:endParaRPr lang="en-US" sz="2400" dirty="0"/>
          </a:p>
        </p:txBody>
      </p:sp>
      <p:sp>
        <p:nvSpPr>
          <p:cNvPr id="9" name="รูปหกเหลี่ยม 8"/>
          <p:cNvSpPr/>
          <p:nvPr/>
        </p:nvSpPr>
        <p:spPr>
          <a:xfrm>
            <a:off x="5583536" y="4640679"/>
            <a:ext cx="2160240" cy="189021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Dental Premium</a:t>
            </a:r>
            <a:endParaRPr lang="en-US" dirty="0"/>
          </a:p>
        </p:txBody>
      </p:sp>
      <p:sp>
        <p:nvSpPr>
          <p:cNvPr id="10" name="รูปหกเหลี่ยม 9"/>
          <p:cNvSpPr/>
          <p:nvPr/>
        </p:nvSpPr>
        <p:spPr>
          <a:xfrm>
            <a:off x="3838904" y="3550005"/>
            <a:ext cx="2160240" cy="1890210"/>
          </a:xfrm>
          <a:prstGeom prst="hex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Marine Public Health</a:t>
            </a:r>
            <a:endParaRPr lang="en-US" dirty="0"/>
          </a:p>
        </p:txBody>
      </p:sp>
      <p:sp>
        <p:nvSpPr>
          <p:cNvPr id="11" name="รูปหกเหลี่ยม 10"/>
          <p:cNvSpPr/>
          <p:nvPr/>
        </p:nvSpPr>
        <p:spPr>
          <a:xfrm>
            <a:off x="5652120" y="2626183"/>
            <a:ext cx="2160240" cy="1890210"/>
          </a:xfrm>
          <a:prstGeom prst="hexagon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  </a:t>
            </a:r>
            <a:endParaRPr lang="en-US" dirty="0"/>
          </a:p>
        </p:txBody>
      </p:sp>
      <p:sp>
        <p:nvSpPr>
          <p:cNvPr id="15" name="วงรี 14"/>
          <p:cNvSpPr/>
          <p:nvPr/>
        </p:nvSpPr>
        <p:spPr>
          <a:xfrm>
            <a:off x="464879" y="4658929"/>
            <a:ext cx="1537066" cy="1562571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รพ.สต.คึกคัก</a:t>
            </a:r>
            <a:endParaRPr lang="en-US" dirty="0"/>
          </a:p>
        </p:txBody>
      </p:sp>
      <p:sp>
        <p:nvSpPr>
          <p:cNvPr id="20" name="วงรี 19"/>
          <p:cNvSpPr/>
          <p:nvPr/>
        </p:nvSpPr>
        <p:spPr>
          <a:xfrm>
            <a:off x="5763835" y="1063612"/>
            <a:ext cx="1537066" cy="1562571"/>
          </a:xfrm>
          <a:prstGeom prst="ellipse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SMC</a:t>
            </a:r>
            <a:endParaRPr lang="th-TH" sz="20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รพ.ตะกั่วป่า</a:t>
            </a:r>
            <a:endParaRPr lang="en-US" sz="2000" dirty="0"/>
          </a:p>
        </p:txBody>
      </p:sp>
      <p:sp>
        <p:nvSpPr>
          <p:cNvPr id="26" name="รูปหกเหลี่ยม 25"/>
          <p:cNvSpPr/>
          <p:nvPr/>
        </p:nvSpPr>
        <p:spPr>
          <a:xfrm>
            <a:off x="1977305" y="2498717"/>
            <a:ext cx="2160240" cy="1890210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ตรวจสุขภาพพนักงานประจำปี</a:t>
            </a:r>
            <a:endParaRPr lang="en-US" dirty="0"/>
          </a:p>
        </p:txBody>
      </p:sp>
      <p:sp>
        <p:nvSpPr>
          <p:cNvPr id="27" name="วงรี 26"/>
          <p:cNvSpPr/>
          <p:nvPr/>
        </p:nvSpPr>
        <p:spPr>
          <a:xfrm>
            <a:off x="412641" y="2626183"/>
            <a:ext cx="1537066" cy="1562571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โรงแรม</a:t>
            </a:r>
            <a:endParaRPr lang="en-US" dirty="0"/>
          </a:p>
        </p:txBody>
      </p:sp>
      <p:sp>
        <p:nvSpPr>
          <p:cNvPr id="28" name="กล่องข้อความ 27"/>
          <p:cNvSpPr txBox="1"/>
          <p:nvPr/>
        </p:nvSpPr>
        <p:spPr>
          <a:xfrm>
            <a:off x="4054602" y="5717283"/>
            <a:ext cx="15975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การท่องเที่ยว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" name="กล่องข้อความ 28"/>
          <p:cNvSpPr txBox="1"/>
          <p:nvPr/>
        </p:nvSpPr>
        <p:spPr>
          <a:xfrm>
            <a:off x="7546482" y="1820723"/>
            <a:ext cx="15975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การเชื่อมต่อกับสถานพยาบาล</a:t>
            </a:r>
            <a:r>
              <a:rPr lang="th-TH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อื่นๆ</a:t>
            </a:r>
            <a:endParaRPr 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" name="กล่องข้อความ 29"/>
          <p:cNvSpPr txBox="1"/>
          <p:nvPr/>
        </p:nvSpPr>
        <p:spPr>
          <a:xfrm>
            <a:off x="2473281" y="1618943"/>
            <a:ext cx="15975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การท่องเที่ยว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51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677" t="18133" r="24046" b="7090"/>
          <a:stretch/>
        </p:blipFill>
        <p:spPr>
          <a:xfrm>
            <a:off x="0" y="0"/>
            <a:ext cx="9144000" cy="70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93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รายได้จากการรับบริจาค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มูลนิธิรักษ์อันดามัน </a:t>
            </a:r>
          </a:p>
          <a:p>
            <a:pPr marL="0" indent="0">
              <a:buNone/>
            </a:pPr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ประเด็น  ผู้บริจาค นำไปลดหย่อนภาษี</a:t>
            </a: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3734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h-TH" dirty="0" smtClean="0"/>
              <a:t>ศูนย์การแพทย์เขาหลัก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ยกระดับมารตฐานผ่านมาตรฐาน </a:t>
            </a:r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ISO, SHA </a:t>
            </a:r>
            <a:r>
              <a:rPr lang="th-TH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? และบริการ</a:t>
            </a:r>
          </a:p>
          <a:p>
            <a:r>
              <a:rPr lang="th-TH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พัฒนาทรัพยากรบุคคล</a:t>
            </a:r>
          </a:p>
          <a:p>
            <a:r>
              <a:rPr lang="th-TH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พัฒนาการตลาด </a:t>
            </a:r>
            <a:r>
              <a:rPr lang="en-US" sz="4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online</a:t>
            </a:r>
          </a:p>
          <a:p>
            <a:r>
              <a:rPr lang="th-TH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ตัวแทนเชิงการแพทย์ </a:t>
            </a:r>
            <a:r>
              <a:rPr lang="en-US" sz="4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(Medical Agent)</a:t>
            </a:r>
          </a:p>
        </p:txBody>
      </p:sp>
    </p:spTree>
    <p:extLst>
      <p:ext uri="{BB962C8B-B14F-4D97-AF65-F5344CB8AC3E}">
        <p14:creationId xmlns:p14="http://schemas.microsoft.com/office/powerpoint/2010/main" val="382863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รูปภาพ 4"/>
          <p:cNvPicPr/>
          <p:nvPr/>
        </p:nvPicPr>
        <p:blipFill rotWithShape="1">
          <a:blip r:embed="rId2"/>
          <a:srcRect l="19124" t="18424" r="23824" b="7312"/>
          <a:stretch/>
        </p:blipFill>
        <p:spPr bwMode="auto">
          <a:xfrm>
            <a:off x="251520" y="274637"/>
            <a:ext cx="8640960" cy="58515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9175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รูปภาพ 3"/>
          <p:cNvPicPr/>
          <p:nvPr/>
        </p:nvPicPr>
        <p:blipFill rotWithShape="1">
          <a:blip r:embed="rId2"/>
          <a:srcRect l="18804" t="17664" r="23611" b="6363"/>
          <a:stretch/>
        </p:blipFill>
        <p:spPr bwMode="auto">
          <a:xfrm>
            <a:off x="0" y="116632"/>
            <a:ext cx="9144000" cy="68407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9465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ประเด็น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: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วิเคราะห์โอกาสและความท้าทายในการเชื่อมโยงบริการของ 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32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Takuapa</a:t>
            </a: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health care merging service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กับโรงแรมและการท่องเที่ยวเขาหลัก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จำนวนโรงแรมในเขาหลัก 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268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แห่ง</a:t>
            </a:r>
            <a:r>
              <a:rPr lang="th-TH" baseline="30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baseline="30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1)</a:t>
            </a:r>
            <a:endParaRPr lang="th-TH" baseline="300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พนักงานโรงแรม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18,920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คน (ชาย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7,237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คน หญิง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18,920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คน)</a:t>
            </a:r>
            <a:r>
              <a:rPr lang="th-TH" baseline="3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aseline="30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baseline="30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2)</a:t>
            </a:r>
            <a:endParaRPr lang="en-US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นักท่องเที่ยว สัญชาติ เอเชีย ยุโรป</a:t>
            </a:r>
            <a:r>
              <a:rPr lang="th-TH" baseline="3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aseline="30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baseline="30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3)</a:t>
            </a:r>
            <a:endParaRPr lang="th-TH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" name="กล่องข้อความ 4"/>
          <p:cNvSpPr txBox="1"/>
          <p:nvPr/>
        </p:nvSpPr>
        <p:spPr>
          <a:xfrm>
            <a:off x="358393" y="5229200"/>
            <a:ext cx="835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1.www.google.travel/</a:t>
            </a:r>
            <a:r>
              <a:rPr lang="th-TH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เขาหลัก</a:t>
            </a:r>
          </a:p>
          <a:p>
            <a:r>
              <a:rPr lang="en-US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</a:t>
            </a:r>
            <a:r>
              <a:rPr lang="th-TH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รายงานประจำปีสำนักงานแรงงานจังหวัดพังงา</a:t>
            </a:r>
            <a:r>
              <a:rPr lang="en-US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ปี </a:t>
            </a:r>
            <a:r>
              <a:rPr lang="en-US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2561</a:t>
            </a:r>
            <a:endParaRPr lang="th-TH" i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การศึกษาแนวทางการพัฒนาการท่องเที่ยวเชิงการแพทย์จังหวัดภูเก็ต</a:t>
            </a:r>
            <a:endParaRPr lang="en-US" i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7" name="ตัวเชื่อมต่อตรง 6"/>
          <p:cNvCxnSpPr/>
          <p:nvPr/>
        </p:nvCxnSpPr>
        <p:spPr>
          <a:xfrm>
            <a:off x="107504" y="5229200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051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h-TH" u="sng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พฤติกรรมการท่องเที่ยว</a:t>
            </a:r>
            <a:endParaRPr lang="en-US" u="sng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เดินทางมารับบริการด้านการตรวจ/รับการรักษาสุขภาพเป็นหลัก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aseline="3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baseline="3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4)</a:t>
            </a:r>
            <a:endParaRPr lang="th-TH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just">
              <a:buNone/>
            </a:pP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เดินทางมาพักผ่อนเป็นหลักแต่ใช้บริการตรวจ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รับการรักษา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สุขภาพ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เท่า</a:t>
            </a:r>
            <a:endParaRPr lang="en-US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just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ของข้อ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baseline="3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baseline="30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4)</a:t>
            </a:r>
            <a:endParaRPr lang="en-US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just">
              <a:buNone/>
            </a:pP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การท่องเที่ยวเชิงการแพทย์ นักท่องเที่ยวสนใจ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aseline="30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baseline="30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5)</a:t>
            </a:r>
            <a:endParaRPr lang="th-TH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just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3.1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ชะลอวัยและส่งเสริมสุขภาพ (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Anti-Aging &amp; Wellness)</a:t>
            </a:r>
          </a:p>
          <a:p>
            <a:pPr marL="0" indent="0" algn="just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3.2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การรักษาผู้มีบุตรยาก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IVF</a:t>
            </a:r>
          </a:p>
          <a:p>
            <a:pPr marL="0" indent="0" algn="just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3.3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รีสอร์ทและศูนย์สำหรับบำบัดผู้ติดแอลกอฮอล์และยาเสพติด</a:t>
            </a:r>
          </a:p>
          <a:p>
            <a:pPr marL="0" indent="0" algn="just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3.4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บริการรีสอร์ทสุขภาพ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333872" y="5903893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th-TH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ศูนย์วิจัยด้านการตลาดและการท่องเที่ยวแห่งประเทศไทย</a:t>
            </a:r>
            <a:endParaRPr lang="en-US" i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5.</a:t>
            </a:r>
            <a:r>
              <a:rPr lang="th-TH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รายงานการท่องเที่ยวแห่งประเทศไทย</a:t>
            </a:r>
            <a:r>
              <a:rPr lang="en-US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ททท.</a:t>
            </a:r>
            <a:r>
              <a:rPr lang="en-US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ปี </a:t>
            </a:r>
            <a:r>
              <a:rPr lang="en-US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2560</a:t>
            </a:r>
            <a:endParaRPr lang="en-US" i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6" name="ตัวเชื่อมต่อตรง 5"/>
          <p:cNvCxnSpPr/>
          <p:nvPr/>
        </p:nvCxnSpPr>
        <p:spPr>
          <a:xfrm>
            <a:off x="333872" y="5903893"/>
            <a:ext cx="87026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5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4.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การท่องเที่ยวเชิงการแพทย์มีความสัมพันธ์กับส่วนการตลาดอื่นในกลุ่มธุรกิจเพื่อส่งเสริมสุขภาพ เช่น สปาที่ให้บริการเพื่อฟื้นฟูภายหลังจากการเข้ารับการรักษาทางการแพทย์ </a:t>
            </a:r>
            <a:r>
              <a:rPr lang="en-US" b="1" baseline="30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(5)</a:t>
            </a:r>
          </a:p>
          <a:p>
            <a:pPr marL="0" indent="0">
              <a:buNone/>
            </a:pP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5.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นักท่องเที่ยวที่เข้ามาในประเทศไทยใช้บริการการดูแลสุขภาพและการท่องเที่ยวไป</a:t>
            </a:r>
            <a:r>
              <a:rPr lang="th-TH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พร้อมๆ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กัน และการท่องเที่ยวเชิงสุขภาพส่วนใหญ่ใช้บริการเชิงสุขภาพมากกว่า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อย่าง เช่นรักษาโรคและใช้บริการสปา 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333872" y="6047115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5. Phuket Medical tourism Market February 2016</a:t>
            </a:r>
            <a:endParaRPr lang="en-US" i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6457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6.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นักท่องเที่ยวแบบอิสระนิยมใช้บริการบริษัทตัวแทนเชิงการแพทย์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(Medical Agent)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ซึ่งมีหน้าที่ดูแลประสานงาน</a:t>
            </a:r>
            <a:r>
              <a:rPr lang="th-TH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ต่างๆ</a:t>
            </a:r>
            <a:endParaRPr lang="th-TH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7.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ความสนใจของนักท่องเที่ยวเชิงการแพทย์ </a:t>
            </a:r>
            <a:r>
              <a:rPr lang="en-US" baseline="30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(3)</a:t>
            </a:r>
            <a:endParaRPr lang="th-TH" baseline="300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7.1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จีน ใช้บริการ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Anti-Aging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&amp;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Wellness</a:t>
            </a: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7.2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ออสเตรเลีย ใช้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บริการ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ศัลยกรรม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และทันตกรรม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7.3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ตะวันออกกลาง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ใช้บริการ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ตรวจสุขภาพและรักษาโรค</a:t>
            </a:r>
          </a:p>
          <a:p>
            <a:pPr marL="0" indent="0">
              <a:buNone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7.4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ยุโรป สแกนดิเนเวีย อเมริกัน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ใช้บริการ ทันตกรรม</a:t>
            </a:r>
          </a:p>
          <a:p>
            <a:pPr marL="0" indent="0">
              <a:buNone/>
            </a:pP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4615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8.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อุบัติเหตุฉุกเฉินและ</a:t>
            </a:r>
            <a:r>
              <a:rPr lang="th-TH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การเจ็บ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ป่วยของนักท่องเที่ยว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aseline="30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baseline="300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6)</a:t>
            </a:r>
            <a:endParaRPr lang="en-US" baseline="30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กล่องข้อความ 3"/>
          <p:cNvSpPr txBox="1"/>
          <p:nvPr/>
        </p:nvSpPr>
        <p:spPr>
          <a:xfrm>
            <a:off x="333872" y="6047115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6.</a:t>
            </a:r>
            <a:r>
              <a:rPr lang="th-TH" i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รายงานกลุ่มงานควบคุมโรคไม่ติดต่อ สำนักงาสาธารณสุขจังหวัดพังงา</a:t>
            </a:r>
            <a:endParaRPr lang="en-US" i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5293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h-TH" u="sng" dirty="0" smtClean="0"/>
              <a:t>โรงแรมและพนักงานโรงแรม</a:t>
            </a:r>
            <a:endParaRPr lang="en-US" u="sng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โรงแรม ต้องประเมิน </a:t>
            </a:r>
            <a:endParaRPr lang="en-US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1.1 Safety 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and Health Administration (SHA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	1.2 Green Health Hotel </a:t>
            </a:r>
          </a:p>
          <a:p>
            <a:pPr marL="0" indent="0">
              <a:buNone/>
            </a:pP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พนักงานต้องตรวจสุขภาพประจำปี ตาม</a:t>
            </a:r>
            <a:r>
              <a:rPr lang="th-TH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กฏ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</a:t>
            </a: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524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393</Words>
  <Application>Microsoft Office PowerPoint</Application>
  <PresentationFormat>นำเสนอทางหน้าจอ (4:3)</PresentationFormat>
  <Paragraphs>59</Paragraphs>
  <Slides>14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14</vt:i4>
      </vt:variant>
    </vt:vector>
  </HeadingPairs>
  <TitlesOfParts>
    <vt:vector size="20" baseType="lpstr">
      <vt:lpstr>Angsana New</vt:lpstr>
      <vt:lpstr>Arial</vt:lpstr>
      <vt:lpstr>Calibri</vt:lpstr>
      <vt:lpstr>Cordia New</vt:lpstr>
      <vt:lpstr>TH SarabunPSK</vt:lpstr>
      <vt:lpstr>ชุดรูปแบบของ Office</vt:lpstr>
      <vt:lpstr>ร่างยุทธศาสตร์การพัฒนาศูนย์การแพทย์เขาหลัก</vt:lpstr>
      <vt:lpstr>งานนำเสนอ PowerPoint</vt:lpstr>
      <vt:lpstr>งานนำเสนอ PowerPoint</vt:lpstr>
      <vt:lpstr>ประเด็น : วิเคราะห์โอกาสและความท้าทายในการเชื่อมโยงบริการของ  Takuapa health care merging service กับโรงแรมและการท่องเที่ยวเขาหลัก</vt:lpstr>
      <vt:lpstr>พฤติกรรมการท่องเที่ยว</vt:lpstr>
      <vt:lpstr>งานนำเสนอ PowerPoint</vt:lpstr>
      <vt:lpstr>งานนำเสนอ PowerPoint</vt:lpstr>
      <vt:lpstr>งานนำเสนอ PowerPoint</vt:lpstr>
      <vt:lpstr>โรงแรมและพนักงานโรงแรม</vt:lpstr>
      <vt:lpstr>         ร่าง ยุทธศาสตร์การพัฒนาศูนย์การแพทย์เขาหลัก  1.พัฒนาเพื่อเพิ่มรายได้บริการทางการแพทย์และส่งเสริมสุขภาพ  2.ให้บริการสุขภาพโดยเชื่อมโยงกับโรงแรม เช่น package ตรวจสุขภาพประจำปี</vt:lpstr>
      <vt:lpstr>รูปแบบบริการศูนย์การแพทย์เขาหลัก</vt:lpstr>
      <vt:lpstr>งานนำเสนอ PowerPoint</vt:lpstr>
      <vt:lpstr>รายได้จากการรับบริจาค</vt:lpstr>
      <vt:lpstr>ศูนย์การแพทย์เขาหลัก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plan</dc:creator>
  <cp:lastModifiedBy>User</cp:lastModifiedBy>
  <cp:revision>27</cp:revision>
  <dcterms:created xsi:type="dcterms:W3CDTF">2020-12-02T04:08:16Z</dcterms:created>
  <dcterms:modified xsi:type="dcterms:W3CDTF">2020-12-06T15:17:34Z</dcterms:modified>
</cp:coreProperties>
</file>