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สไตล์ธีม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สไตล์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สไตล์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70" d="100"/>
          <a:sy n="70" d="100"/>
        </p:scale>
        <p:origin x="4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78BEED-62D6-44DE-BEA0-D96F541BA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534" y="1482908"/>
            <a:ext cx="7315200" cy="2651760"/>
          </a:xfrm>
        </p:spPr>
        <p:txBody>
          <a:bodyPr anchor="b" anchorCtr="1">
            <a:normAutofit/>
          </a:bodyPr>
          <a:lstStyle/>
          <a:p>
            <a:pPr algn="r"/>
            <a:r>
              <a:rPr lang="en-US" sz="4800" dirty="0"/>
              <a:t>HOME-ISOLATION</a:t>
            </a:r>
            <a:br>
              <a:rPr lang="en-US" dirty="0"/>
            </a:b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ที่พักรักษาตัวที่บ้าน</a:t>
            </a:r>
            <a:b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800" dirty="0"/>
              <a:t>COMMUNITY-ISOLATION</a:t>
            </a:r>
            <a:br>
              <a:rPr lang="en-US" sz="4800" dirty="0"/>
            </a:b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ศูนย์แยกกักกันตัวในชุมชน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11991D4-C282-4495-9A7D-82A46CA39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9825" y="5269040"/>
            <a:ext cx="7315200" cy="581023"/>
          </a:xfrm>
        </p:spPr>
        <p:txBody>
          <a:bodyPr anchor="b" anchorCtr="0">
            <a:normAutofit lnSpcReduction="10000"/>
          </a:bodyPr>
          <a:lstStyle/>
          <a:p>
            <a:pPr algn="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จังหวัดพังงา</a:t>
            </a:r>
            <a:endParaRPr lang="th-TH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9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C863DCB-61F7-4CCD-9D87-ED97DEF0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 </a:t>
            </a:r>
            <a:r>
              <a:rPr lang="en-US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HI/CI</a:t>
            </a:r>
            <a:br>
              <a:rPr lang="en-US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พังงา</a:t>
            </a:r>
            <a:endParaRPr lang="th-TH" dirty="0">
              <a:solidFill>
                <a:schemeClr val="bg1"/>
              </a:solidFill>
            </a:endParaRPr>
          </a:p>
        </p:txBody>
      </p:sp>
      <p:graphicFrame>
        <p:nvGraphicFramePr>
          <p:cNvPr id="7" name="ตาราง 7">
            <a:extLst>
              <a:ext uri="{FF2B5EF4-FFF2-40B4-BE49-F238E27FC236}">
                <a16:creationId xmlns:a16="http://schemas.microsoft.com/office/drawing/2014/main" id="{E0E0F142-D81D-4436-B0DA-EACBC65C1B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819679"/>
              </p:ext>
            </p:extLst>
          </p:nvPr>
        </p:nvGraphicFramePr>
        <p:xfrm>
          <a:off x="3934050" y="763233"/>
          <a:ext cx="7315200" cy="5280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14645137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740289157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122951585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74781952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688849735"/>
                    </a:ext>
                  </a:extLst>
                </a:gridCol>
              </a:tblGrid>
              <a:tr h="476880">
                <a:tc rowSpan="2">
                  <a:txBody>
                    <a:bodyPr/>
                    <a:lstStyle/>
                    <a:p>
                      <a:pPr algn="ctr"/>
                      <a:r>
                        <a:rPr lang="th-TH" sz="255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อำเภอ</a:t>
                      </a:r>
                      <a:endParaRPr lang="th-TH" sz="25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5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HI</a:t>
                      </a:r>
                      <a:endParaRPr lang="th-TH" sz="25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25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5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CI</a:t>
                      </a:r>
                      <a:endParaRPr lang="th-TH" sz="25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25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1508336"/>
                  </a:ext>
                </a:extLst>
              </a:tr>
              <a:tr h="476880">
                <a:tc vMerge="1">
                  <a:txBody>
                    <a:bodyPr/>
                    <a:lstStyle/>
                    <a:p>
                      <a:pPr algn="ctr"/>
                      <a:endParaRPr lang="th-TH" sz="255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55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หลัง</a:t>
                      </a:r>
                      <a:endParaRPr lang="th-TH" sz="25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55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ผู้ป่วย</a:t>
                      </a:r>
                      <a:endParaRPr lang="th-TH" sz="25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55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แห่ง/เตียง</a:t>
                      </a:r>
                      <a:endParaRPr lang="th-TH" sz="25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55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ผู้ป่วย</a:t>
                      </a:r>
                      <a:endParaRPr lang="th-TH" sz="25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354801"/>
                  </a:ext>
                </a:extLst>
              </a:tr>
              <a:tr h="476880">
                <a:tc>
                  <a:txBody>
                    <a:bodyPr/>
                    <a:lstStyle/>
                    <a:p>
                      <a:r>
                        <a:rPr lang="th-TH" sz="2550" b="0" dirty="0">
                          <a:solidFill>
                            <a:schemeClr val="tx1"/>
                          </a:solidFill>
                        </a:rPr>
                        <a:t>เมืองพังงา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1/45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0631549"/>
                  </a:ext>
                </a:extLst>
              </a:tr>
              <a:tr h="476880">
                <a:tc>
                  <a:txBody>
                    <a:bodyPr/>
                    <a:lstStyle/>
                    <a:p>
                      <a:r>
                        <a:rPr lang="th-TH" sz="2550" b="0" dirty="0">
                          <a:solidFill>
                            <a:schemeClr val="tx1"/>
                          </a:solidFill>
                        </a:rPr>
                        <a:t>เกาะยาว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4/110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3532752"/>
                  </a:ext>
                </a:extLst>
              </a:tr>
              <a:tr h="476880">
                <a:tc>
                  <a:txBody>
                    <a:bodyPr/>
                    <a:lstStyle/>
                    <a:p>
                      <a:r>
                        <a:rPr lang="th-TH" sz="2550" b="0" dirty="0">
                          <a:solidFill>
                            <a:schemeClr val="tx1"/>
                          </a:solidFill>
                        </a:rPr>
                        <a:t>กะปง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1/32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3328948"/>
                  </a:ext>
                </a:extLst>
              </a:tr>
              <a:tr h="476880">
                <a:tc>
                  <a:txBody>
                    <a:bodyPr/>
                    <a:lstStyle/>
                    <a:p>
                      <a:r>
                        <a:rPr lang="th-TH" sz="2550" b="0" dirty="0">
                          <a:solidFill>
                            <a:schemeClr val="tx1"/>
                          </a:solidFill>
                        </a:rPr>
                        <a:t>ตะกั่วทุ่ง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6/212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4611981"/>
                  </a:ext>
                </a:extLst>
              </a:tr>
              <a:tr h="476880">
                <a:tc>
                  <a:txBody>
                    <a:bodyPr/>
                    <a:lstStyle/>
                    <a:p>
                      <a:r>
                        <a:rPr lang="th-TH" sz="2550" b="0" dirty="0">
                          <a:solidFill>
                            <a:schemeClr val="tx1"/>
                          </a:solidFill>
                        </a:rPr>
                        <a:t>ตะกั่วป่า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1/110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2475050"/>
                  </a:ext>
                </a:extLst>
              </a:tr>
              <a:tr h="476880">
                <a:tc>
                  <a:txBody>
                    <a:bodyPr/>
                    <a:lstStyle/>
                    <a:p>
                      <a:r>
                        <a:rPr lang="th-TH" sz="2550" b="0" dirty="0">
                          <a:solidFill>
                            <a:schemeClr val="tx1"/>
                          </a:solidFill>
                        </a:rPr>
                        <a:t>คุระบุรี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2/220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55940058"/>
                  </a:ext>
                </a:extLst>
              </a:tr>
              <a:tr h="476880">
                <a:tc>
                  <a:txBody>
                    <a:bodyPr/>
                    <a:lstStyle/>
                    <a:p>
                      <a:r>
                        <a:rPr lang="th-TH" sz="2550" b="0" dirty="0">
                          <a:solidFill>
                            <a:schemeClr val="tx1"/>
                          </a:solidFill>
                        </a:rPr>
                        <a:t>ทับปุด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7/192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0124776"/>
                  </a:ext>
                </a:extLst>
              </a:tr>
              <a:tr h="476880">
                <a:tc>
                  <a:txBody>
                    <a:bodyPr/>
                    <a:lstStyle/>
                    <a:p>
                      <a:r>
                        <a:rPr lang="th-TH" sz="2550" b="0" dirty="0">
                          <a:solidFill>
                            <a:schemeClr val="tx1"/>
                          </a:solidFill>
                        </a:rPr>
                        <a:t>ท้ายเหมือง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8/350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  <a:endParaRPr lang="th-TH" sz="255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5962711"/>
                  </a:ext>
                </a:extLst>
              </a:tr>
              <a:tr h="476880">
                <a:tc>
                  <a:txBody>
                    <a:bodyPr/>
                    <a:lstStyle/>
                    <a:p>
                      <a:pPr algn="ctr"/>
                      <a:r>
                        <a:rPr lang="th-TH" sz="2550" b="1" dirty="0">
                          <a:solidFill>
                            <a:schemeClr val="tx1"/>
                          </a:solidFill>
                        </a:rPr>
                        <a:t>รวม</a:t>
                      </a:r>
                      <a:endParaRPr lang="th-TH" sz="255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  <a:endParaRPr lang="th-TH" sz="255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  <a:endParaRPr lang="th-TH" sz="255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30/1271</a:t>
                      </a:r>
                      <a:endParaRPr lang="th-TH" sz="255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  <a:endParaRPr lang="th-TH" sz="255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9886034"/>
                  </a:ext>
                </a:extLst>
              </a:tr>
            </a:tbl>
          </a:graphicData>
        </a:graphic>
      </p:graphicFrame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00687A6D-99A0-4912-921F-9321866E4B98}"/>
              </a:ext>
            </a:extLst>
          </p:cNvPr>
          <p:cNvSpPr txBox="1"/>
          <p:nvPr/>
        </p:nvSpPr>
        <p:spPr>
          <a:xfrm>
            <a:off x="7367451" y="6296297"/>
            <a:ext cx="388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dirty="0">
                <a:latin typeface="DSN FreeHand" panose="00000400000000000000" pitchFamily="2" charset="-34"/>
                <a:cs typeface="DSN FreeHand" panose="00000400000000000000" pitchFamily="2" charset="-34"/>
              </a:rPr>
              <a:t>ข้อมูล ณ </a:t>
            </a:r>
            <a:r>
              <a:rPr lang="en-US" dirty="0">
                <a:latin typeface="DSN FreeHand" panose="00000400000000000000" pitchFamily="2" charset="-34"/>
                <a:cs typeface="DSN FreeHand" panose="00000400000000000000" pitchFamily="2" charset="-34"/>
              </a:rPr>
              <a:t>31 </a:t>
            </a:r>
            <a:r>
              <a:rPr lang="th-TH" dirty="0">
                <a:latin typeface="DSN FreeHand" panose="00000400000000000000" pitchFamily="2" charset="-34"/>
                <a:cs typeface="DSN FreeHand" panose="00000400000000000000" pitchFamily="2" charset="-34"/>
              </a:rPr>
              <a:t>ตค.</a:t>
            </a:r>
            <a:r>
              <a:rPr lang="en-US" dirty="0">
                <a:latin typeface="DSN FreeHand" panose="00000400000000000000" pitchFamily="2" charset="-34"/>
                <a:cs typeface="DSN FreeHand" panose="00000400000000000000" pitchFamily="2" charset="-34"/>
              </a:rPr>
              <a:t>64</a:t>
            </a:r>
            <a:endParaRPr lang="th-TH" dirty="0">
              <a:latin typeface="DSN FreeHand" panose="00000400000000000000" pitchFamily="2" charset="-34"/>
              <a:cs typeface="DSN FreeHand" panose="000004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002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98A7B6C-1E91-491A-B6FB-F18F4E738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CI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ที่มีผู้ป่วยเข้าระบบ แยกรายอำเภอ</a:t>
            </a:r>
            <a:endParaRPr lang="th-TH" dirty="0"/>
          </a:p>
        </p:txBody>
      </p:sp>
      <p:graphicFrame>
        <p:nvGraphicFramePr>
          <p:cNvPr id="4" name="ตาราง 7">
            <a:extLst>
              <a:ext uri="{FF2B5EF4-FFF2-40B4-BE49-F238E27FC236}">
                <a16:creationId xmlns:a16="http://schemas.microsoft.com/office/drawing/2014/main" id="{9FA645F7-337A-4AF2-8EBB-6D9511C7F5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616584"/>
              </p:ext>
            </p:extLst>
          </p:nvPr>
        </p:nvGraphicFramePr>
        <p:xfrm>
          <a:off x="3934050" y="763233"/>
          <a:ext cx="7704956" cy="4492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8841">
                  <a:extLst>
                    <a:ext uri="{9D8B030D-6E8A-4147-A177-3AD203B41FA5}">
                      <a16:colId xmlns:a16="http://schemas.microsoft.com/office/drawing/2014/main" val="2146451373"/>
                    </a:ext>
                  </a:extLst>
                </a:gridCol>
                <a:gridCol w="3331029">
                  <a:extLst>
                    <a:ext uri="{9D8B030D-6E8A-4147-A177-3AD203B41FA5}">
                      <a16:colId xmlns:a16="http://schemas.microsoft.com/office/drawing/2014/main" val="174028915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122951585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747819524"/>
                    </a:ext>
                  </a:extLst>
                </a:gridCol>
              </a:tblGrid>
              <a:tr h="47688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สถานที่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เตียงทั้งหมด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ผู้ป่วยปัจจุบัน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354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กะปง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พิพิธภัณฑ์พระนารายณ์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0631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ตะกั่วทุ่ง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อาคารเอนกประสงค์บ้านป่ายาง ต.กะไหล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3532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ตะกั่วป่า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ศูนย์พัฒนาเด็กเล็ก (</a:t>
                      </a:r>
                      <a:r>
                        <a:rPr lang="th-TH" sz="2300" b="0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</a:t>
                      </a:r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เซน</a:t>
                      </a:r>
                      <a:r>
                        <a:rPr lang="th-TH" sz="2300" b="0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ไฮม์</a:t>
                      </a:r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110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3328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คุระบุรี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โรงเรียน</a:t>
                      </a:r>
                      <a:r>
                        <a:rPr lang="th-TH" sz="2300" b="0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ดาริส</a:t>
                      </a:r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ลาม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461198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ท้ายเหมือง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อาคารสมาคมเรือประมงพังงา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24750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ศาลาเอนกประสงค์ ม.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ตำบลบางทอง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559400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อาคารโรงพละศึกษา ฐานทัพเรือพังงา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01247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h-TH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รีสอร์ทประชารัฐ นาเตย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th-TH" sz="23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596271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th-TH" sz="255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255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255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5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  <a:endParaRPr lang="th-TH" sz="255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9886034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B57542C7-387F-478D-A7AE-04F4FC1AF3EB}"/>
              </a:ext>
            </a:extLst>
          </p:cNvPr>
          <p:cNvSpPr txBox="1"/>
          <p:nvPr/>
        </p:nvSpPr>
        <p:spPr>
          <a:xfrm>
            <a:off x="7367451" y="6296297"/>
            <a:ext cx="388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dirty="0">
                <a:latin typeface="DSN FreeHand" panose="00000400000000000000" pitchFamily="2" charset="-34"/>
                <a:cs typeface="DSN FreeHand" panose="00000400000000000000" pitchFamily="2" charset="-34"/>
              </a:rPr>
              <a:t>ข้อมูล ณ </a:t>
            </a:r>
            <a:r>
              <a:rPr lang="en-US" dirty="0">
                <a:latin typeface="DSN FreeHand" panose="00000400000000000000" pitchFamily="2" charset="-34"/>
                <a:cs typeface="DSN FreeHand" panose="00000400000000000000" pitchFamily="2" charset="-34"/>
              </a:rPr>
              <a:t>31 </a:t>
            </a:r>
            <a:r>
              <a:rPr lang="th-TH" dirty="0">
                <a:latin typeface="DSN FreeHand" panose="00000400000000000000" pitchFamily="2" charset="-34"/>
                <a:cs typeface="DSN FreeHand" panose="00000400000000000000" pitchFamily="2" charset="-34"/>
              </a:rPr>
              <a:t>ตค.</a:t>
            </a:r>
            <a:r>
              <a:rPr lang="en-US" dirty="0">
                <a:latin typeface="DSN FreeHand" panose="00000400000000000000" pitchFamily="2" charset="-34"/>
                <a:cs typeface="DSN FreeHand" panose="00000400000000000000" pitchFamily="2" charset="-34"/>
              </a:rPr>
              <a:t>64</a:t>
            </a:r>
            <a:endParaRPr lang="th-TH" dirty="0">
              <a:latin typeface="DSN FreeHand" panose="00000400000000000000" pitchFamily="2" charset="-34"/>
              <a:cs typeface="DSN FreeHand" panose="000004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848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6823B88-E122-4E1D-A3BB-FD7C525F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ประเด็นปัญหาและข้อเสนอแนะ</a:t>
            </a:r>
            <a:b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ในระบบ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CI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FAE3529F-681E-4602-9CC3-B757CA10F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6387" y="1123837"/>
            <a:ext cx="7691361" cy="3842009"/>
          </a:xfrm>
          <a:solidFill>
            <a:schemeClr val="bg1"/>
          </a:solidFill>
        </p:spPr>
        <p:txBody>
          <a:bodyPr anchor="t" anchorCtr="0"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638" algn="l"/>
              </a:tabLst>
            </a:pPr>
            <a:r>
              <a:rPr lang="en-US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ปัญหาการกำจัดขยะติดเชื้อ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638" algn="l"/>
                <a:tab pos="444500" algn="l"/>
                <a:tab pos="1071563" algn="l"/>
              </a:tabLst>
            </a:pPr>
            <a:r>
              <a:rPr lang="th-TH" sz="25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5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	</a:t>
            </a:r>
            <a:r>
              <a:rPr lang="th-TH" sz="25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องค์กรปกครองส่วนท้องถิ่นเป็นหน่วยงานหลักในการกำจัดขยะติดเชื้อ โดยการ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638" algn="l"/>
                <a:tab pos="444500" algn="l"/>
                <a:tab pos="1071563" algn="l"/>
              </a:tabLst>
            </a:pPr>
            <a:r>
              <a:rPr lang="th-TH" sz="25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ขนส่งไปสถานที่กักเก็บเพื่อส่งต่อไปยังสถานที่กำจัดของเอกชนต่อไป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638" algn="l"/>
                <a:tab pos="444500" algn="l"/>
                <a:tab pos="1071563" algn="l"/>
              </a:tabLst>
            </a:pPr>
            <a:r>
              <a:rPr lang="en-US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	</a:t>
            </a:r>
            <a:r>
              <a:rPr lang="th-TH" sz="2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การบริหารจัดการงบประมาณสำหรับผู้ป่วย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638" algn="l"/>
                <a:tab pos="444500" algn="l"/>
                <a:tab pos="1071563" algn="l"/>
              </a:tabLst>
            </a:pPr>
            <a:r>
              <a:rPr lang="th-TH" sz="25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ข้อเสนอ	</a:t>
            </a:r>
            <a:r>
              <a:rPr lang="th-TH" sz="25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ควรมีการหารือเพื่อหาข้อสรุปในการบริหารจัดการงบประมาณของหน่วย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638" algn="l"/>
                <a:tab pos="444500" algn="l"/>
                <a:tab pos="1071563" algn="l"/>
              </a:tabLst>
            </a:pPr>
            <a:r>
              <a:rPr lang="th-TH" sz="25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บริการในพื้นที่ที่รับผิดชอบ </a:t>
            </a:r>
            <a:r>
              <a:rPr lang="en-US" sz="25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638" algn="l"/>
                <a:tab pos="444500" algn="l"/>
                <a:tab pos="1071563" algn="l"/>
              </a:tabLst>
            </a:pPr>
            <a:r>
              <a:rPr lang="en-US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การขอใช้สถานที่ทำ </a:t>
            </a:r>
            <a:r>
              <a:rPr lang="en-US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CI </a:t>
            </a:r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การขอใช้อาคารโรงเรียน ซึ่งต้องระบุเวลาให้	ชัดเจน เพื่อเสนอหน่วยงานต้นสังกัด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638" algn="l"/>
                <a:tab pos="444500" algn="l"/>
                <a:tab pos="1071563" algn="l"/>
              </a:tabLst>
            </a:pPr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5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	</a:t>
            </a:r>
            <a:r>
              <a:rPr lang="th-TH" sz="25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จัดทำคำขอใช้อาคารเป็นระยะ จนกว่าสถานการณ์จะคลี่คลาย และจะต้องทำ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638" algn="l"/>
                <a:tab pos="444500" algn="l"/>
                <a:tab pos="1071563" algn="l"/>
              </a:tabLst>
            </a:pPr>
            <a:r>
              <a:rPr lang="th-TH" sz="25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ขอบเขตการแบ่งพื้นที่ให้ชัดเจน</a:t>
            </a:r>
            <a:endPara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343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BE68F59-662F-43DB-8D78-B29D60379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6000" dirty="0">
                <a:latin typeface="DSN PatPong" panose="00000400000000000000" pitchFamily="2" charset="-34"/>
                <a:cs typeface="DSN PatPong" panose="00000400000000000000" pitchFamily="2" charset="-34"/>
              </a:rPr>
              <a:t>จบการนำเสนอ</a:t>
            </a:r>
          </a:p>
        </p:txBody>
      </p:sp>
    </p:spTree>
    <p:extLst>
      <p:ext uri="{BB962C8B-B14F-4D97-AF65-F5344CB8AC3E}">
        <p14:creationId xmlns:p14="http://schemas.microsoft.com/office/powerpoint/2010/main" val="1378788093"/>
      </p:ext>
    </p:extLst>
  </p:cSld>
  <p:clrMapOvr>
    <a:masterClrMapping/>
  </p:clrMapOvr>
</p:sld>
</file>

<file path=ppt/theme/theme1.xml><?xml version="1.0" encoding="utf-8"?>
<a:theme xmlns:a="http://schemas.openxmlformats.org/drawingml/2006/main" name="เฟรม">
  <a:themeElements>
    <a:clrScheme name="กำหนดเอง 1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545454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332</Words>
  <Application>Microsoft Office PowerPoint</Application>
  <PresentationFormat>แบบจอกว้าง</PresentationFormat>
  <Paragraphs>104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1" baseType="lpstr">
      <vt:lpstr>Corbel</vt:lpstr>
      <vt:lpstr>DSN FreeHand</vt:lpstr>
      <vt:lpstr>DSN PatPong</vt:lpstr>
      <vt:lpstr>TH SarabunPSK</vt:lpstr>
      <vt:lpstr>Wingdings 2</vt:lpstr>
      <vt:lpstr>เฟรม</vt:lpstr>
      <vt:lpstr>HOME-ISOLATION ที่พักรักษาตัวที่บ้าน COMMUNITY-ISOLATION ศูนย์แยกกักกันตัวในชุมชน</vt:lpstr>
      <vt:lpstr>สถานการณ์ HI/CI พังงา</vt:lpstr>
      <vt:lpstr>CI ที่มีผู้ป่วยเข้าระบบ แยกรายอำเภอ</vt:lpstr>
      <vt:lpstr>ประเด็นปัญหาและข้อเสนอแนะ ในระบบ CI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HOME-ISOLATION</dc:title>
  <dc:creator>Worachai Jaiyen</dc:creator>
  <cp:lastModifiedBy>Worachai Jaiyen</cp:lastModifiedBy>
  <cp:revision>11</cp:revision>
  <dcterms:created xsi:type="dcterms:W3CDTF">2021-08-05T02:17:44Z</dcterms:created>
  <dcterms:modified xsi:type="dcterms:W3CDTF">2021-11-01T06:18:05Z</dcterms:modified>
</cp:coreProperties>
</file>