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6" r:id="rId2"/>
    <p:sldMasterId id="2147483688" r:id="rId3"/>
    <p:sldMasterId id="2147483774" r:id="rId4"/>
    <p:sldMasterId id="2147483786" r:id="rId5"/>
    <p:sldMasterId id="2147483798" r:id="rId6"/>
    <p:sldMasterId id="2147483810" r:id="rId7"/>
  </p:sldMasterIdLst>
  <p:notesMasterIdLst>
    <p:notesMasterId r:id="rId153"/>
  </p:notesMasterIdLst>
  <p:sldIdLst>
    <p:sldId id="448" r:id="rId8"/>
    <p:sldId id="449" r:id="rId9"/>
    <p:sldId id="346" r:id="rId10"/>
    <p:sldId id="343" r:id="rId11"/>
    <p:sldId id="303" r:id="rId12"/>
    <p:sldId id="573" r:id="rId13"/>
    <p:sldId id="496" r:id="rId14"/>
    <p:sldId id="497" r:id="rId15"/>
    <p:sldId id="498" r:id="rId16"/>
    <p:sldId id="499" r:id="rId17"/>
    <p:sldId id="500" r:id="rId18"/>
    <p:sldId id="501" r:id="rId19"/>
    <p:sldId id="406" r:id="rId20"/>
    <p:sldId id="431" r:id="rId21"/>
    <p:sldId id="507" r:id="rId22"/>
    <p:sldId id="574" r:id="rId23"/>
    <p:sldId id="508" r:id="rId24"/>
    <p:sldId id="509" r:id="rId25"/>
    <p:sldId id="510" r:id="rId26"/>
    <p:sldId id="511" r:id="rId27"/>
    <p:sldId id="430" r:id="rId28"/>
    <p:sldId id="432" r:id="rId29"/>
    <p:sldId id="407" r:id="rId30"/>
    <p:sldId id="549" r:id="rId31"/>
    <p:sldId id="512" r:id="rId32"/>
    <p:sldId id="513" r:id="rId33"/>
    <p:sldId id="506" r:id="rId34"/>
    <p:sldId id="503" r:id="rId35"/>
    <p:sldId id="433" r:id="rId36"/>
    <p:sldId id="434" r:id="rId37"/>
    <p:sldId id="435" r:id="rId38"/>
    <p:sldId id="450" r:id="rId39"/>
    <p:sldId id="451" r:id="rId40"/>
    <p:sldId id="452" r:id="rId41"/>
    <p:sldId id="453" r:id="rId42"/>
    <p:sldId id="454" r:id="rId43"/>
    <p:sldId id="436" r:id="rId44"/>
    <p:sldId id="437" r:id="rId45"/>
    <p:sldId id="408" r:id="rId46"/>
    <p:sldId id="438" r:id="rId47"/>
    <p:sldId id="439" r:id="rId48"/>
    <p:sldId id="440" r:id="rId49"/>
    <p:sldId id="441" r:id="rId50"/>
    <p:sldId id="575" r:id="rId51"/>
    <p:sldId id="442" r:id="rId52"/>
    <p:sldId id="550" r:id="rId53"/>
    <p:sldId id="576" r:id="rId54"/>
    <p:sldId id="551" r:id="rId55"/>
    <p:sldId id="528" r:id="rId56"/>
    <p:sldId id="554" r:id="rId57"/>
    <p:sldId id="555" r:id="rId58"/>
    <p:sldId id="577" r:id="rId59"/>
    <p:sldId id="556" r:id="rId60"/>
    <p:sldId id="529" r:id="rId61"/>
    <p:sldId id="578" r:id="rId62"/>
    <p:sldId id="579" r:id="rId63"/>
    <p:sldId id="553" r:id="rId64"/>
    <p:sldId id="533" r:id="rId65"/>
    <p:sldId id="514" r:id="rId66"/>
    <p:sldId id="443" r:id="rId67"/>
    <p:sldId id="515" r:id="rId68"/>
    <p:sldId id="532" r:id="rId69"/>
    <p:sldId id="516" r:id="rId70"/>
    <p:sldId id="517" r:id="rId71"/>
    <p:sldId id="518" r:id="rId72"/>
    <p:sldId id="520" r:id="rId73"/>
    <p:sldId id="521" r:id="rId74"/>
    <p:sldId id="522" r:id="rId75"/>
    <p:sldId id="523" r:id="rId76"/>
    <p:sldId id="524" r:id="rId77"/>
    <p:sldId id="525" r:id="rId78"/>
    <p:sldId id="526" r:id="rId79"/>
    <p:sldId id="527" r:id="rId80"/>
    <p:sldId id="455" r:id="rId81"/>
    <p:sldId id="456" r:id="rId82"/>
    <p:sldId id="457" r:id="rId83"/>
    <p:sldId id="458" r:id="rId84"/>
    <p:sldId id="459" r:id="rId85"/>
    <p:sldId id="460" r:id="rId86"/>
    <p:sldId id="461" r:id="rId87"/>
    <p:sldId id="462" r:id="rId88"/>
    <p:sldId id="463" r:id="rId89"/>
    <p:sldId id="464" r:id="rId90"/>
    <p:sldId id="465" r:id="rId91"/>
    <p:sldId id="466" r:id="rId92"/>
    <p:sldId id="467" r:id="rId93"/>
    <p:sldId id="561" r:id="rId94"/>
    <p:sldId id="468" r:id="rId95"/>
    <p:sldId id="469" r:id="rId96"/>
    <p:sldId id="562" r:id="rId97"/>
    <p:sldId id="470" r:id="rId98"/>
    <p:sldId id="471" r:id="rId99"/>
    <p:sldId id="472" r:id="rId100"/>
    <p:sldId id="563" r:id="rId101"/>
    <p:sldId id="473" r:id="rId102"/>
    <p:sldId id="474" r:id="rId103"/>
    <p:sldId id="475" r:id="rId104"/>
    <p:sldId id="476" r:id="rId105"/>
    <p:sldId id="477" r:id="rId106"/>
    <p:sldId id="478" r:id="rId107"/>
    <p:sldId id="479" r:id="rId108"/>
    <p:sldId id="480" r:id="rId109"/>
    <p:sldId id="481" r:id="rId110"/>
    <p:sldId id="482" r:id="rId111"/>
    <p:sldId id="483" r:id="rId112"/>
    <p:sldId id="484" r:id="rId113"/>
    <p:sldId id="485" r:id="rId114"/>
    <p:sldId id="486" r:id="rId115"/>
    <p:sldId id="487" r:id="rId116"/>
    <p:sldId id="488" r:id="rId117"/>
    <p:sldId id="489" r:id="rId118"/>
    <p:sldId id="490" r:id="rId119"/>
    <p:sldId id="491" r:id="rId120"/>
    <p:sldId id="492" r:id="rId121"/>
    <p:sldId id="493" r:id="rId122"/>
    <p:sldId id="548" r:id="rId123"/>
    <p:sldId id="534" r:id="rId124"/>
    <p:sldId id="535" r:id="rId125"/>
    <p:sldId id="536" r:id="rId126"/>
    <p:sldId id="537" r:id="rId127"/>
    <p:sldId id="538" r:id="rId128"/>
    <p:sldId id="539" r:id="rId129"/>
    <p:sldId id="540" r:id="rId130"/>
    <p:sldId id="541" r:id="rId131"/>
    <p:sldId id="542" r:id="rId132"/>
    <p:sldId id="543" r:id="rId133"/>
    <p:sldId id="544" r:id="rId134"/>
    <p:sldId id="545" r:id="rId135"/>
    <p:sldId id="546" r:id="rId136"/>
    <p:sldId id="547" r:id="rId137"/>
    <p:sldId id="564" r:id="rId138"/>
    <p:sldId id="495" r:id="rId139"/>
    <p:sldId id="565" r:id="rId140"/>
    <p:sldId id="566" r:id="rId141"/>
    <p:sldId id="567" r:id="rId142"/>
    <p:sldId id="568" r:id="rId143"/>
    <p:sldId id="569" r:id="rId144"/>
    <p:sldId id="570" r:id="rId145"/>
    <p:sldId id="571" r:id="rId146"/>
    <p:sldId id="572" r:id="rId147"/>
    <p:sldId id="557" r:id="rId148"/>
    <p:sldId id="530" r:id="rId149"/>
    <p:sldId id="558" r:id="rId150"/>
    <p:sldId id="559" r:id="rId151"/>
    <p:sldId id="531" r:id="rId15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800" kern="1200">
        <a:solidFill>
          <a:schemeClr val="tx2"/>
        </a:solidFill>
        <a:latin typeface="PMingLiU-ExtB" panose="02020500000000000000" pitchFamily="18" charset="-120"/>
        <a:ea typeface="+mn-ea"/>
        <a:cs typeface="TH SarabunPSK" panose="020B0500040200020003" pitchFamily="34" charset="-34"/>
      </a:defRPr>
    </a:lvl1pPr>
    <a:lvl2pPr marL="457200" algn="l" rtl="0" fontAlgn="base">
      <a:spcBef>
        <a:spcPct val="0"/>
      </a:spcBef>
      <a:spcAft>
        <a:spcPct val="0"/>
      </a:spcAft>
      <a:defRPr sz="4800" kern="1200">
        <a:solidFill>
          <a:schemeClr val="tx2"/>
        </a:solidFill>
        <a:latin typeface="PMingLiU-ExtB" panose="02020500000000000000" pitchFamily="18" charset="-120"/>
        <a:ea typeface="+mn-ea"/>
        <a:cs typeface="TH SarabunPSK" panose="020B0500040200020003" pitchFamily="34" charset="-34"/>
      </a:defRPr>
    </a:lvl2pPr>
    <a:lvl3pPr marL="914400" algn="l" rtl="0" fontAlgn="base">
      <a:spcBef>
        <a:spcPct val="0"/>
      </a:spcBef>
      <a:spcAft>
        <a:spcPct val="0"/>
      </a:spcAft>
      <a:defRPr sz="4800" kern="1200">
        <a:solidFill>
          <a:schemeClr val="tx2"/>
        </a:solidFill>
        <a:latin typeface="PMingLiU-ExtB" panose="02020500000000000000" pitchFamily="18" charset="-120"/>
        <a:ea typeface="+mn-ea"/>
        <a:cs typeface="TH SarabunPSK" panose="020B0500040200020003" pitchFamily="34" charset="-34"/>
      </a:defRPr>
    </a:lvl3pPr>
    <a:lvl4pPr marL="1371600" algn="l" rtl="0" fontAlgn="base">
      <a:spcBef>
        <a:spcPct val="0"/>
      </a:spcBef>
      <a:spcAft>
        <a:spcPct val="0"/>
      </a:spcAft>
      <a:defRPr sz="4800" kern="1200">
        <a:solidFill>
          <a:schemeClr val="tx2"/>
        </a:solidFill>
        <a:latin typeface="PMingLiU-ExtB" panose="02020500000000000000" pitchFamily="18" charset="-120"/>
        <a:ea typeface="+mn-ea"/>
        <a:cs typeface="TH SarabunPSK" panose="020B0500040200020003" pitchFamily="34" charset="-34"/>
      </a:defRPr>
    </a:lvl4pPr>
    <a:lvl5pPr marL="1828800" algn="l" rtl="0" fontAlgn="base">
      <a:spcBef>
        <a:spcPct val="0"/>
      </a:spcBef>
      <a:spcAft>
        <a:spcPct val="0"/>
      </a:spcAft>
      <a:defRPr sz="4800" kern="1200">
        <a:solidFill>
          <a:schemeClr val="tx2"/>
        </a:solidFill>
        <a:latin typeface="PMingLiU-ExtB" panose="02020500000000000000" pitchFamily="18" charset="-120"/>
        <a:ea typeface="+mn-ea"/>
        <a:cs typeface="TH SarabunPSK" panose="020B0500040200020003" pitchFamily="34" charset="-34"/>
      </a:defRPr>
    </a:lvl5pPr>
    <a:lvl6pPr marL="2286000" algn="l" defTabSz="914400" rtl="0" eaLnBrk="1" latinLnBrk="0" hangingPunct="1">
      <a:defRPr sz="4800" kern="1200">
        <a:solidFill>
          <a:schemeClr val="tx2"/>
        </a:solidFill>
        <a:latin typeface="PMingLiU-ExtB" panose="02020500000000000000" pitchFamily="18" charset="-120"/>
        <a:ea typeface="+mn-ea"/>
        <a:cs typeface="TH SarabunPSK" panose="020B0500040200020003" pitchFamily="34" charset="-34"/>
      </a:defRPr>
    </a:lvl6pPr>
    <a:lvl7pPr marL="2743200" algn="l" defTabSz="914400" rtl="0" eaLnBrk="1" latinLnBrk="0" hangingPunct="1">
      <a:defRPr sz="4800" kern="1200">
        <a:solidFill>
          <a:schemeClr val="tx2"/>
        </a:solidFill>
        <a:latin typeface="PMingLiU-ExtB" panose="02020500000000000000" pitchFamily="18" charset="-120"/>
        <a:ea typeface="+mn-ea"/>
        <a:cs typeface="TH SarabunPSK" panose="020B0500040200020003" pitchFamily="34" charset="-34"/>
      </a:defRPr>
    </a:lvl7pPr>
    <a:lvl8pPr marL="3200400" algn="l" defTabSz="914400" rtl="0" eaLnBrk="1" latinLnBrk="0" hangingPunct="1">
      <a:defRPr sz="4800" kern="1200">
        <a:solidFill>
          <a:schemeClr val="tx2"/>
        </a:solidFill>
        <a:latin typeface="PMingLiU-ExtB" panose="02020500000000000000" pitchFamily="18" charset="-120"/>
        <a:ea typeface="+mn-ea"/>
        <a:cs typeface="TH SarabunPSK" panose="020B0500040200020003" pitchFamily="34" charset="-34"/>
      </a:defRPr>
    </a:lvl8pPr>
    <a:lvl9pPr marL="3657600" algn="l" defTabSz="914400" rtl="0" eaLnBrk="1" latinLnBrk="0" hangingPunct="1">
      <a:defRPr sz="4800" kern="1200">
        <a:solidFill>
          <a:schemeClr val="tx2"/>
        </a:solidFill>
        <a:latin typeface="PMingLiU-ExtB" panose="02020500000000000000" pitchFamily="18" charset="-120"/>
        <a:ea typeface="+mn-ea"/>
        <a:cs typeface="TH SarabunPSK" panose="020B0500040200020003" pitchFamily="34" charset="-34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33FF"/>
    <a:srgbClr val="008000"/>
    <a:srgbClr val="FF00FF"/>
    <a:srgbClr val="C85100"/>
    <a:srgbClr val="7DDDFF"/>
    <a:srgbClr val="663300"/>
    <a:srgbClr val="CC00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74" autoAdjust="0"/>
    <p:restoredTop sz="80663" autoAdjust="0"/>
  </p:normalViewPr>
  <p:slideViewPr>
    <p:cSldViewPr>
      <p:cViewPr varScale="1">
        <p:scale>
          <a:sx n="58" d="100"/>
          <a:sy n="58" d="100"/>
        </p:scale>
        <p:origin x="135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63" Type="http://schemas.openxmlformats.org/officeDocument/2006/relationships/slide" Target="slides/slide56.xml"/><Relationship Id="rId84" Type="http://schemas.openxmlformats.org/officeDocument/2006/relationships/slide" Target="slides/slide77.xml"/><Relationship Id="rId138" Type="http://schemas.openxmlformats.org/officeDocument/2006/relationships/slide" Target="slides/slide131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53" Type="http://schemas.openxmlformats.org/officeDocument/2006/relationships/slide" Target="slides/slide46.xml"/><Relationship Id="rId74" Type="http://schemas.openxmlformats.org/officeDocument/2006/relationships/slide" Target="slides/slide67.xml"/><Relationship Id="rId128" Type="http://schemas.openxmlformats.org/officeDocument/2006/relationships/slide" Target="slides/slide121.xml"/><Relationship Id="rId149" Type="http://schemas.openxmlformats.org/officeDocument/2006/relationships/slide" Target="slides/slide142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43" Type="http://schemas.openxmlformats.org/officeDocument/2006/relationships/slide" Target="slides/slide36.xml"/><Relationship Id="rId64" Type="http://schemas.openxmlformats.org/officeDocument/2006/relationships/slide" Target="slides/slide57.xml"/><Relationship Id="rId118" Type="http://schemas.openxmlformats.org/officeDocument/2006/relationships/slide" Target="slides/slide111.xml"/><Relationship Id="rId139" Type="http://schemas.openxmlformats.org/officeDocument/2006/relationships/slide" Target="slides/slide132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50" Type="http://schemas.openxmlformats.org/officeDocument/2006/relationships/slide" Target="slides/slide143.xml"/><Relationship Id="rId155" Type="http://schemas.openxmlformats.org/officeDocument/2006/relationships/viewProps" Target="viewProps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124" Type="http://schemas.openxmlformats.org/officeDocument/2006/relationships/slide" Target="slides/slide117.xml"/><Relationship Id="rId129" Type="http://schemas.openxmlformats.org/officeDocument/2006/relationships/slide" Target="slides/slide122.xml"/><Relationship Id="rId54" Type="http://schemas.openxmlformats.org/officeDocument/2006/relationships/slide" Target="slides/slide47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40" Type="http://schemas.openxmlformats.org/officeDocument/2006/relationships/slide" Target="slides/slide133.xml"/><Relationship Id="rId145" Type="http://schemas.openxmlformats.org/officeDocument/2006/relationships/slide" Target="slides/slide13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49" Type="http://schemas.openxmlformats.org/officeDocument/2006/relationships/slide" Target="slides/slide42.xml"/><Relationship Id="rId114" Type="http://schemas.openxmlformats.org/officeDocument/2006/relationships/slide" Target="slides/slide107.xml"/><Relationship Id="rId119" Type="http://schemas.openxmlformats.org/officeDocument/2006/relationships/slide" Target="slides/slide112.xml"/><Relationship Id="rId44" Type="http://schemas.openxmlformats.org/officeDocument/2006/relationships/slide" Target="slides/slide37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130" Type="http://schemas.openxmlformats.org/officeDocument/2006/relationships/slide" Target="slides/slide123.xml"/><Relationship Id="rId135" Type="http://schemas.openxmlformats.org/officeDocument/2006/relationships/slide" Target="slides/slide128.xml"/><Relationship Id="rId151" Type="http://schemas.openxmlformats.org/officeDocument/2006/relationships/slide" Target="slides/slide144.xml"/><Relationship Id="rId156" Type="http://schemas.openxmlformats.org/officeDocument/2006/relationships/theme" Target="theme/them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slide" Target="slides/slide113.xml"/><Relationship Id="rId125" Type="http://schemas.openxmlformats.org/officeDocument/2006/relationships/slide" Target="slides/slide118.xml"/><Relationship Id="rId141" Type="http://schemas.openxmlformats.org/officeDocument/2006/relationships/slide" Target="slides/slide134.xml"/><Relationship Id="rId146" Type="http://schemas.openxmlformats.org/officeDocument/2006/relationships/slide" Target="slides/slide13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Relationship Id="rId131" Type="http://schemas.openxmlformats.org/officeDocument/2006/relationships/slide" Target="slides/slide124.xml"/><Relationship Id="rId136" Type="http://schemas.openxmlformats.org/officeDocument/2006/relationships/slide" Target="slides/slide129.xml"/><Relationship Id="rId157" Type="http://schemas.openxmlformats.org/officeDocument/2006/relationships/tableStyles" Target="tableStyles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52" Type="http://schemas.openxmlformats.org/officeDocument/2006/relationships/slide" Target="slides/slide14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26" Type="http://schemas.openxmlformats.org/officeDocument/2006/relationships/slide" Target="slides/slide119.xml"/><Relationship Id="rId147" Type="http://schemas.openxmlformats.org/officeDocument/2006/relationships/slide" Target="slides/slide14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slide" Target="slides/slide114.xml"/><Relationship Id="rId142" Type="http://schemas.openxmlformats.org/officeDocument/2006/relationships/slide" Target="slides/slide13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116" Type="http://schemas.openxmlformats.org/officeDocument/2006/relationships/slide" Target="slides/slide109.xml"/><Relationship Id="rId137" Type="http://schemas.openxmlformats.org/officeDocument/2006/relationships/slide" Target="slides/slide13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111" Type="http://schemas.openxmlformats.org/officeDocument/2006/relationships/slide" Target="slides/slide104.xml"/><Relationship Id="rId132" Type="http://schemas.openxmlformats.org/officeDocument/2006/relationships/slide" Target="slides/slide125.xml"/><Relationship Id="rId153" Type="http://schemas.openxmlformats.org/officeDocument/2006/relationships/notesMaster" Target="notesMasters/notesMaster1.xml"/><Relationship Id="rId15" Type="http://schemas.openxmlformats.org/officeDocument/2006/relationships/slide" Target="slides/slide8.xml"/><Relationship Id="rId36" Type="http://schemas.openxmlformats.org/officeDocument/2006/relationships/slide" Target="slides/slide29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27" Type="http://schemas.openxmlformats.org/officeDocument/2006/relationships/slide" Target="slides/slide12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52" Type="http://schemas.openxmlformats.org/officeDocument/2006/relationships/slide" Target="slides/slide45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slide" Target="slides/slide115.xml"/><Relationship Id="rId143" Type="http://schemas.openxmlformats.org/officeDocument/2006/relationships/slide" Target="slides/slide136.xml"/><Relationship Id="rId148" Type="http://schemas.openxmlformats.org/officeDocument/2006/relationships/slide" Target="slides/slide14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47" Type="http://schemas.openxmlformats.org/officeDocument/2006/relationships/slide" Target="slides/slide40.xml"/><Relationship Id="rId68" Type="http://schemas.openxmlformats.org/officeDocument/2006/relationships/slide" Target="slides/slide61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33" Type="http://schemas.openxmlformats.org/officeDocument/2006/relationships/slide" Target="slides/slide126.xml"/><Relationship Id="rId154" Type="http://schemas.openxmlformats.org/officeDocument/2006/relationships/presProps" Target="presProps.xml"/><Relationship Id="rId16" Type="http://schemas.openxmlformats.org/officeDocument/2006/relationships/slide" Target="slides/slide9.xml"/><Relationship Id="rId37" Type="http://schemas.openxmlformats.org/officeDocument/2006/relationships/slide" Target="slides/slide30.xml"/><Relationship Id="rId58" Type="http://schemas.openxmlformats.org/officeDocument/2006/relationships/slide" Target="slides/slide51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slide" Target="slides/slide116.xml"/><Relationship Id="rId144" Type="http://schemas.openxmlformats.org/officeDocument/2006/relationships/slide" Target="slides/slide137.xml"/><Relationship Id="rId90" Type="http://schemas.openxmlformats.org/officeDocument/2006/relationships/slide" Target="slides/slide83.xml"/><Relationship Id="rId27" Type="http://schemas.openxmlformats.org/officeDocument/2006/relationships/slide" Target="slides/slide20.xml"/><Relationship Id="rId48" Type="http://schemas.openxmlformats.org/officeDocument/2006/relationships/slide" Target="slides/slide41.xml"/><Relationship Id="rId69" Type="http://schemas.openxmlformats.org/officeDocument/2006/relationships/slide" Target="slides/slide62.xml"/><Relationship Id="rId113" Type="http://schemas.openxmlformats.org/officeDocument/2006/relationships/slide" Target="slides/slide106.xml"/><Relationship Id="rId134" Type="http://schemas.openxmlformats.org/officeDocument/2006/relationships/slide" Target="slides/slide12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FA07D6-13E1-4715-A950-D479EDFE2CC7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1528A76-28A1-4BB6-AD3E-CCCF06A5296F}">
      <dgm:prSet phldrT="[Text]" custT="1"/>
      <dgm:spPr/>
      <dgm:t>
        <a:bodyPr/>
        <a:lstStyle/>
        <a:p>
          <a:r>
            <a:rPr lang="th-TH" sz="3200" dirty="0">
              <a:latin typeface="TH SarabunPSK" panose="020B0500040200020003" pitchFamily="34" charset="-34"/>
              <a:cs typeface="TH SarabunPSK" panose="020B0500040200020003" pitchFamily="34" charset="-34"/>
            </a:rPr>
            <a:t>เป็นองค์กรที่มีระบบเทคโนโลยีสารสนเทศที่มีมาตรฐานสนับสนุนการเป็นโรงพยาบาลชุมชนชั้นนำ ระดับประเทศ</a:t>
          </a:r>
          <a:endParaRPr lang="en-US" sz="3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9506840-F18C-4B55-B389-D65C5F6DC4D9}" type="parTrans" cxnId="{8C491077-4AFC-4B5C-9463-52CF7DCEE808}">
      <dgm:prSet/>
      <dgm:spPr/>
      <dgm:t>
        <a:bodyPr/>
        <a:lstStyle/>
        <a:p>
          <a:endParaRPr lang="en-US" sz="32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EF6C397-C6F9-43AB-942C-050C4B5F14AF}" type="sibTrans" cxnId="{8C491077-4AFC-4B5C-9463-52CF7DCEE808}">
      <dgm:prSet/>
      <dgm:spPr/>
      <dgm:t>
        <a:bodyPr/>
        <a:lstStyle/>
        <a:p>
          <a:endParaRPr lang="en-US" sz="32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2C3A55AE-A690-44A0-B946-5274D19AF2D1}">
      <dgm:prSet phldrT="[Text]" custT="1"/>
      <dgm:spPr/>
      <dgm:t>
        <a:bodyPr/>
        <a:lstStyle/>
        <a:p>
          <a:r>
            <a:rPr lang="th-TH" sz="44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พันธกิจ</a:t>
          </a:r>
          <a:endParaRPr lang="en-US" sz="44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528D430-465E-42CB-B091-2EEC447E6DDD}" type="parTrans" cxnId="{1C3D494E-02BA-478F-8EA5-3EAE334E632C}">
      <dgm:prSet/>
      <dgm:spPr/>
      <dgm:t>
        <a:bodyPr/>
        <a:lstStyle/>
        <a:p>
          <a:endParaRPr lang="en-US" sz="32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B9E047E-F105-45DD-900A-9078978000C3}" type="sibTrans" cxnId="{1C3D494E-02BA-478F-8EA5-3EAE334E632C}">
      <dgm:prSet/>
      <dgm:spPr/>
      <dgm:t>
        <a:bodyPr/>
        <a:lstStyle/>
        <a:p>
          <a:endParaRPr lang="en-US" sz="32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251D2284-288C-4E41-9B6E-9FB1FCA96B8F}">
      <dgm:prSet phldrT="[Text]" custT="1"/>
      <dgm:spPr/>
      <dgm:t>
        <a:bodyPr/>
        <a:lstStyle/>
        <a:p>
          <a:r>
            <a:rPr lang="th-TH" sz="3200" dirty="0">
              <a:latin typeface="TH SarabunPSK" panose="020B0500040200020003" pitchFamily="34" charset="-34"/>
              <a:cs typeface="TH SarabunPSK" panose="020B0500040200020003" pitchFamily="34" charset="-34"/>
            </a:rPr>
            <a:t>ส่งเสริมบุคลากรใช้เทคโนโลยีสารสนเทศในการพัฒนางานอย่างต่อเนื่องนำสู่สังคมอุดมปัญญา</a:t>
          </a:r>
          <a:endParaRPr lang="en-US" sz="3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98C1F71-F2E0-4A6C-9ED5-5F06800AB16D}" type="sibTrans" cxnId="{E88D7C7C-38E1-40D3-A261-08F9D0B3A161}">
      <dgm:prSet/>
      <dgm:spPr/>
      <dgm:t>
        <a:bodyPr/>
        <a:lstStyle/>
        <a:p>
          <a:endParaRPr lang="en-US" sz="32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2399E669-5EED-414E-868F-A87309F140E9}" type="parTrans" cxnId="{E88D7C7C-38E1-40D3-A261-08F9D0B3A161}">
      <dgm:prSet/>
      <dgm:spPr/>
      <dgm:t>
        <a:bodyPr/>
        <a:lstStyle/>
        <a:p>
          <a:endParaRPr lang="en-US" sz="32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9C3110D1-3033-46B5-B9D6-0CAA11240AA6}">
      <dgm:prSet phldrT="[Text]" custT="1"/>
      <dgm:spPr/>
      <dgm:t>
        <a:bodyPr/>
        <a:lstStyle/>
        <a:p>
          <a:r>
            <a:rPr lang="th-TH" sz="3200" dirty="0">
              <a:latin typeface="TH SarabunPSK" panose="020B0500040200020003" pitchFamily="34" charset="-34"/>
              <a:cs typeface="TH SarabunPSK" panose="020B0500040200020003" pitchFamily="34" charset="-34"/>
            </a:rPr>
            <a:t>บริหารจัดการระบบเทคโนโลยีสารสนเทศขององค์กร</a:t>
          </a:r>
          <a:endParaRPr lang="en-US" sz="3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6B8C558-64D0-4588-B783-9189698BAA9E}" type="sibTrans" cxnId="{4EDC1A59-1C9B-4132-82A2-8463476E7CBC}">
      <dgm:prSet/>
      <dgm:spPr/>
      <dgm:t>
        <a:bodyPr/>
        <a:lstStyle/>
        <a:p>
          <a:endParaRPr lang="en-US" sz="32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B53FC9A8-D6AE-4AEC-9BF9-F172DB939BEE}" type="parTrans" cxnId="{4EDC1A59-1C9B-4132-82A2-8463476E7CBC}">
      <dgm:prSet/>
      <dgm:spPr/>
      <dgm:t>
        <a:bodyPr/>
        <a:lstStyle/>
        <a:p>
          <a:endParaRPr lang="en-US" sz="32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01E66E95-ED0D-49B8-AD86-7A24EB9C6B31}">
      <dgm:prSet phldrT="[Text]" custT="1"/>
      <dgm:spPr/>
      <dgm:t>
        <a:bodyPr/>
        <a:lstStyle/>
        <a:p>
          <a:r>
            <a:rPr lang="th-TH" sz="44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วิสัยทัศน์</a:t>
          </a:r>
          <a:endParaRPr lang="en-US" sz="44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E2489832-A169-46F7-8A97-ADC1874D6D71}" type="sibTrans" cxnId="{12287DD5-A7E1-41E1-95D8-0FB547D2B6DA}">
      <dgm:prSet/>
      <dgm:spPr/>
      <dgm:t>
        <a:bodyPr/>
        <a:lstStyle/>
        <a:p>
          <a:endParaRPr lang="en-US" sz="32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CA03575-6B75-4D86-991D-BC3AA282609D}" type="parTrans" cxnId="{12287DD5-A7E1-41E1-95D8-0FB547D2B6DA}">
      <dgm:prSet/>
      <dgm:spPr/>
      <dgm:t>
        <a:bodyPr/>
        <a:lstStyle/>
        <a:p>
          <a:endParaRPr lang="en-US" sz="32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90D32FFC-5986-4E77-8649-9DECCD3ED9EE}" type="pres">
      <dgm:prSet presAssocID="{8EFA07D6-13E1-4715-A950-D479EDFE2CC7}" presName="linear" presStyleCnt="0">
        <dgm:presLayoutVars>
          <dgm:dir/>
          <dgm:animLvl val="lvl"/>
          <dgm:resizeHandles val="exact"/>
        </dgm:presLayoutVars>
      </dgm:prSet>
      <dgm:spPr/>
    </dgm:pt>
    <dgm:pt modelId="{09C2A9EB-91A2-48E5-A57C-4AC5596686DC}" type="pres">
      <dgm:prSet presAssocID="{01E66E95-ED0D-49B8-AD86-7A24EB9C6B31}" presName="parentLin" presStyleCnt="0"/>
      <dgm:spPr/>
    </dgm:pt>
    <dgm:pt modelId="{DEE2AB71-ED6E-493B-B45C-C6CC7671158C}" type="pres">
      <dgm:prSet presAssocID="{01E66E95-ED0D-49B8-AD86-7A24EB9C6B31}" presName="parentLeftMargin" presStyleLbl="node1" presStyleIdx="0" presStyleCnt="2"/>
      <dgm:spPr/>
    </dgm:pt>
    <dgm:pt modelId="{7C71EC12-9E5C-48E1-90D2-F560EC3645E4}" type="pres">
      <dgm:prSet presAssocID="{01E66E95-ED0D-49B8-AD86-7A24EB9C6B31}" presName="parentText" presStyleLbl="node1" presStyleIdx="0" presStyleCnt="2" custScaleY="108311">
        <dgm:presLayoutVars>
          <dgm:chMax val="0"/>
          <dgm:bulletEnabled val="1"/>
        </dgm:presLayoutVars>
      </dgm:prSet>
      <dgm:spPr/>
    </dgm:pt>
    <dgm:pt modelId="{0CD478DE-EFC8-4CF4-A947-EDD4F5D19757}" type="pres">
      <dgm:prSet presAssocID="{01E66E95-ED0D-49B8-AD86-7A24EB9C6B31}" presName="negativeSpace" presStyleCnt="0"/>
      <dgm:spPr/>
    </dgm:pt>
    <dgm:pt modelId="{64C889D0-6AF8-4A66-A9F4-ECF704345463}" type="pres">
      <dgm:prSet presAssocID="{01E66E95-ED0D-49B8-AD86-7A24EB9C6B31}" presName="childText" presStyleLbl="conFgAcc1" presStyleIdx="0" presStyleCnt="2">
        <dgm:presLayoutVars>
          <dgm:bulletEnabled val="1"/>
        </dgm:presLayoutVars>
      </dgm:prSet>
      <dgm:spPr/>
    </dgm:pt>
    <dgm:pt modelId="{D0A26410-6FD3-4CD5-AD00-DA41BAEAAAA3}" type="pres">
      <dgm:prSet presAssocID="{E2489832-A169-46F7-8A97-ADC1874D6D71}" presName="spaceBetweenRectangles" presStyleCnt="0"/>
      <dgm:spPr/>
    </dgm:pt>
    <dgm:pt modelId="{2D28C795-5F2F-40C6-BFB6-47338C821DC9}" type="pres">
      <dgm:prSet presAssocID="{2C3A55AE-A690-44A0-B946-5274D19AF2D1}" presName="parentLin" presStyleCnt="0"/>
      <dgm:spPr/>
    </dgm:pt>
    <dgm:pt modelId="{933A1D12-A53B-42CC-81F7-52DBB007C694}" type="pres">
      <dgm:prSet presAssocID="{2C3A55AE-A690-44A0-B946-5274D19AF2D1}" presName="parentLeftMargin" presStyleLbl="node1" presStyleIdx="0" presStyleCnt="2"/>
      <dgm:spPr/>
    </dgm:pt>
    <dgm:pt modelId="{E6ABA944-CF86-4505-8053-0CE05CA05B19}" type="pres">
      <dgm:prSet presAssocID="{2C3A55AE-A690-44A0-B946-5274D19AF2D1}" presName="parentText" presStyleLbl="node1" presStyleIdx="1" presStyleCnt="2" custScaleY="77029" custLinFactNeighborX="15524" custLinFactNeighborY="-23116">
        <dgm:presLayoutVars>
          <dgm:chMax val="0"/>
          <dgm:bulletEnabled val="1"/>
        </dgm:presLayoutVars>
      </dgm:prSet>
      <dgm:spPr/>
    </dgm:pt>
    <dgm:pt modelId="{21724F3D-C5CC-4BD1-B2F2-E2ABDB1029CF}" type="pres">
      <dgm:prSet presAssocID="{2C3A55AE-A690-44A0-B946-5274D19AF2D1}" presName="negativeSpace" presStyleCnt="0"/>
      <dgm:spPr/>
    </dgm:pt>
    <dgm:pt modelId="{9FBEA5B9-97AF-41DD-93CF-7CF3B8921CF7}" type="pres">
      <dgm:prSet presAssocID="{2C3A55AE-A690-44A0-B946-5274D19AF2D1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A5669E19-5FC8-4DF7-895C-1E62F98DD4A4}" type="presOf" srcId="{71528A76-28A1-4BB6-AD3E-CCCF06A5296F}" destId="{64C889D0-6AF8-4A66-A9F4-ECF704345463}" srcOrd="0" destOrd="0" presId="urn:microsoft.com/office/officeart/2005/8/layout/list1"/>
    <dgm:cxn modelId="{6128B426-B910-46AD-9C2D-D4D95C09E8A9}" type="presOf" srcId="{9C3110D1-3033-46B5-B9D6-0CAA11240AA6}" destId="{9FBEA5B9-97AF-41DD-93CF-7CF3B8921CF7}" srcOrd="0" destOrd="0" presId="urn:microsoft.com/office/officeart/2005/8/layout/list1"/>
    <dgm:cxn modelId="{6CC03269-4668-4886-9F63-E4113F6C57A5}" type="presOf" srcId="{2C3A55AE-A690-44A0-B946-5274D19AF2D1}" destId="{E6ABA944-CF86-4505-8053-0CE05CA05B19}" srcOrd="1" destOrd="0" presId="urn:microsoft.com/office/officeart/2005/8/layout/list1"/>
    <dgm:cxn modelId="{1C3D494E-02BA-478F-8EA5-3EAE334E632C}" srcId="{8EFA07D6-13E1-4715-A950-D479EDFE2CC7}" destId="{2C3A55AE-A690-44A0-B946-5274D19AF2D1}" srcOrd="1" destOrd="0" parTransId="{C528D430-465E-42CB-B091-2EEC447E6DDD}" sibTransId="{CB9E047E-F105-45DD-900A-9078978000C3}"/>
    <dgm:cxn modelId="{8C491077-4AFC-4B5C-9463-52CF7DCEE808}" srcId="{01E66E95-ED0D-49B8-AD86-7A24EB9C6B31}" destId="{71528A76-28A1-4BB6-AD3E-CCCF06A5296F}" srcOrd="0" destOrd="0" parTransId="{A9506840-F18C-4B55-B389-D65C5F6DC4D9}" sibTransId="{8EF6C397-C6F9-43AB-942C-050C4B5F14AF}"/>
    <dgm:cxn modelId="{4EDC1A59-1C9B-4132-82A2-8463476E7CBC}" srcId="{2C3A55AE-A690-44A0-B946-5274D19AF2D1}" destId="{9C3110D1-3033-46B5-B9D6-0CAA11240AA6}" srcOrd="0" destOrd="0" parTransId="{B53FC9A8-D6AE-4AEC-9BF9-F172DB939BEE}" sibTransId="{36B8C558-64D0-4588-B783-9189698BAA9E}"/>
    <dgm:cxn modelId="{59B14E5A-DE19-4C66-A200-089FC010A9E1}" type="presOf" srcId="{251D2284-288C-4E41-9B6E-9FB1FCA96B8F}" destId="{9FBEA5B9-97AF-41DD-93CF-7CF3B8921CF7}" srcOrd="0" destOrd="1" presId="urn:microsoft.com/office/officeart/2005/8/layout/list1"/>
    <dgm:cxn modelId="{E88D7C7C-38E1-40D3-A261-08F9D0B3A161}" srcId="{2C3A55AE-A690-44A0-B946-5274D19AF2D1}" destId="{251D2284-288C-4E41-9B6E-9FB1FCA96B8F}" srcOrd="1" destOrd="0" parTransId="{2399E669-5EED-414E-868F-A87309F140E9}" sibTransId="{898C1F71-F2E0-4A6C-9ED5-5F06800AB16D}"/>
    <dgm:cxn modelId="{F59200A7-7C72-4C57-ADA2-B78DEBE99033}" type="presOf" srcId="{8EFA07D6-13E1-4715-A950-D479EDFE2CC7}" destId="{90D32FFC-5986-4E77-8649-9DECCD3ED9EE}" srcOrd="0" destOrd="0" presId="urn:microsoft.com/office/officeart/2005/8/layout/list1"/>
    <dgm:cxn modelId="{0D3E2FCE-3FDE-4FBA-83A0-2BB26BA8389A}" type="presOf" srcId="{01E66E95-ED0D-49B8-AD86-7A24EB9C6B31}" destId="{DEE2AB71-ED6E-493B-B45C-C6CC7671158C}" srcOrd="0" destOrd="0" presId="urn:microsoft.com/office/officeart/2005/8/layout/list1"/>
    <dgm:cxn modelId="{12287DD5-A7E1-41E1-95D8-0FB547D2B6DA}" srcId="{8EFA07D6-13E1-4715-A950-D479EDFE2CC7}" destId="{01E66E95-ED0D-49B8-AD86-7A24EB9C6B31}" srcOrd="0" destOrd="0" parTransId="{3CA03575-6B75-4D86-991D-BC3AA282609D}" sibTransId="{E2489832-A169-46F7-8A97-ADC1874D6D71}"/>
    <dgm:cxn modelId="{455E29D8-AD2D-4B15-B5FB-3319685C4B17}" type="presOf" srcId="{2C3A55AE-A690-44A0-B946-5274D19AF2D1}" destId="{933A1D12-A53B-42CC-81F7-52DBB007C694}" srcOrd="0" destOrd="0" presId="urn:microsoft.com/office/officeart/2005/8/layout/list1"/>
    <dgm:cxn modelId="{063648F0-DD31-4775-BEBD-2F96C5F2AA5C}" type="presOf" srcId="{01E66E95-ED0D-49B8-AD86-7A24EB9C6B31}" destId="{7C71EC12-9E5C-48E1-90D2-F560EC3645E4}" srcOrd="1" destOrd="0" presId="urn:microsoft.com/office/officeart/2005/8/layout/list1"/>
    <dgm:cxn modelId="{FE13B6A0-1099-454F-A617-BA5CAB3AEBAB}" type="presParOf" srcId="{90D32FFC-5986-4E77-8649-9DECCD3ED9EE}" destId="{09C2A9EB-91A2-48E5-A57C-4AC5596686DC}" srcOrd="0" destOrd="0" presId="urn:microsoft.com/office/officeart/2005/8/layout/list1"/>
    <dgm:cxn modelId="{D6BA2084-0BEF-4885-9778-724301ED4372}" type="presParOf" srcId="{09C2A9EB-91A2-48E5-A57C-4AC5596686DC}" destId="{DEE2AB71-ED6E-493B-B45C-C6CC7671158C}" srcOrd="0" destOrd="0" presId="urn:microsoft.com/office/officeart/2005/8/layout/list1"/>
    <dgm:cxn modelId="{160D14EF-9C83-4A6A-80A6-A47102CBC8EB}" type="presParOf" srcId="{09C2A9EB-91A2-48E5-A57C-4AC5596686DC}" destId="{7C71EC12-9E5C-48E1-90D2-F560EC3645E4}" srcOrd="1" destOrd="0" presId="urn:microsoft.com/office/officeart/2005/8/layout/list1"/>
    <dgm:cxn modelId="{52EC3098-DD68-4F5E-885F-B38ECEB25092}" type="presParOf" srcId="{90D32FFC-5986-4E77-8649-9DECCD3ED9EE}" destId="{0CD478DE-EFC8-4CF4-A947-EDD4F5D19757}" srcOrd="1" destOrd="0" presId="urn:microsoft.com/office/officeart/2005/8/layout/list1"/>
    <dgm:cxn modelId="{26F3EF71-20DD-4451-81FE-493B0531FD78}" type="presParOf" srcId="{90D32FFC-5986-4E77-8649-9DECCD3ED9EE}" destId="{64C889D0-6AF8-4A66-A9F4-ECF704345463}" srcOrd="2" destOrd="0" presId="urn:microsoft.com/office/officeart/2005/8/layout/list1"/>
    <dgm:cxn modelId="{CCF25ACD-FA54-4F84-B803-2484AE0F6416}" type="presParOf" srcId="{90D32FFC-5986-4E77-8649-9DECCD3ED9EE}" destId="{D0A26410-6FD3-4CD5-AD00-DA41BAEAAAA3}" srcOrd="3" destOrd="0" presId="urn:microsoft.com/office/officeart/2005/8/layout/list1"/>
    <dgm:cxn modelId="{B9DF8D75-1DAD-46A3-BD6D-2DE54D4236C1}" type="presParOf" srcId="{90D32FFC-5986-4E77-8649-9DECCD3ED9EE}" destId="{2D28C795-5F2F-40C6-BFB6-47338C821DC9}" srcOrd="4" destOrd="0" presId="urn:microsoft.com/office/officeart/2005/8/layout/list1"/>
    <dgm:cxn modelId="{87CF65AE-A6A5-41F1-B20B-EDEF36B1025B}" type="presParOf" srcId="{2D28C795-5F2F-40C6-BFB6-47338C821DC9}" destId="{933A1D12-A53B-42CC-81F7-52DBB007C694}" srcOrd="0" destOrd="0" presId="urn:microsoft.com/office/officeart/2005/8/layout/list1"/>
    <dgm:cxn modelId="{2B7AEE18-513B-425E-80B1-661FE5BFCF7C}" type="presParOf" srcId="{2D28C795-5F2F-40C6-BFB6-47338C821DC9}" destId="{E6ABA944-CF86-4505-8053-0CE05CA05B19}" srcOrd="1" destOrd="0" presId="urn:microsoft.com/office/officeart/2005/8/layout/list1"/>
    <dgm:cxn modelId="{883C3F23-0416-4C92-BB24-92B6076334FA}" type="presParOf" srcId="{90D32FFC-5986-4E77-8649-9DECCD3ED9EE}" destId="{21724F3D-C5CC-4BD1-B2F2-E2ABDB1029CF}" srcOrd="5" destOrd="0" presId="urn:microsoft.com/office/officeart/2005/8/layout/list1"/>
    <dgm:cxn modelId="{A79A43B6-DFEC-4456-8491-53512439AB8F}" type="presParOf" srcId="{90D32FFC-5986-4E77-8649-9DECCD3ED9EE}" destId="{9FBEA5B9-97AF-41DD-93CF-7CF3B8921CF7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9831009-F98C-4FC4-B216-EDF5CA33EFFA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th-TH"/>
        </a:p>
      </dgm:t>
    </dgm:pt>
    <dgm:pt modelId="{E786FFC7-680B-43DE-B135-810F6805628F}">
      <dgm:prSet phldrT="[Text]"/>
      <dgm:spPr/>
      <dgm:t>
        <a:bodyPr/>
        <a:lstStyle/>
        <a:p>
          <a:pPr algn="just"/>
          <a:r>
            <a:rPr lang="th-TH" dirty="0">
              <a:solidFill>
                <a:srgbClr val="0D02EC"/>
              </a:solidFill>
              <a:latin typeface="Little_Star" panose="02000000000000000000" pitchFamily="2" charset="0"/>
              <a:cs typeface="Little_Star" panose="02000000000000000000" pitchFamily="2" charset="0"/>
            </a:rPr>
            <a:t>ยุทธศาสตร์ที่ </a:t>
          </a:r>
          <a:r>
            <a:rPr lang="en-US" dirty="0">
              <a:solidFill>
                <a:srgbClr val="0D02EC"/>
              </a:solidFill>
              <a:latin typeface="Little_Star" panose="02000000000000000000" pitchFamily="2" charset="0"/>
              <a:cs typeface="Little_Star" panose="02000000000000000000" pitchFamily="2" charset="0"/>
            </a:rPr>
            <a:t>1 : </a:t>
          </a:r>
          <a:r>
            <a:rPr lang="th-TH" dirty="0">
              <a:solidFill>
                <a:srgbClr val="0D02EC"/>
              </a:solidFill>
              <a:latin typeface="Little_Star" panose="02000000000000000000" pitchFamily="2" charset="0"/>
              <a:cs typeface="Little_Star" panose="02000000000000000000" pitchFamily="2" charset="0"/>
            </a:rPr>
            <a:t>พัฒนาสุขภาพตามกลุ่มวัย</a:t>
          </a:r>
        </a:p>
      </dgm:t>
    </dgm:pt>
    <dgm:pt modelId="{584948DE-5109-4AB1-9DA3-8874643D995B}" type="parTrans" cxnId="{2972184A-A5AA-4DE1-A633-43F23BB861CD}">
      <dgm:prSet/>
      <dgm:spPr/>
      <dgm:t>
        <a:bodyPr/>
        <a:lstStyle/>
        <a:p>
          <a:endParaRPr lang="th-TH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F0B6AF17-2D62-4431-8541-3635148E8764}" type="sibTrans" cxnId="{2972184A-A5AA-4DE1-A633-43F23BB861CD}">
      <dgm:prSet/>
      <dgm:spPr/>
      <dgm:t>
        <a:bodyPr/>
        <a:lstStyle/>
        <a:p>
          <a:endParaRPr lang="th-TH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D1B1104B-74D6-41EA-B8FA-80387EB09543}">
      <dgm:prSet phldrT="[Text]"/>
      <dgm:spPr/>
      <dgm:t>
        <a:bodyPr/>
        <a:lstStyle/>
        <a:p>
          <a:r>
            <a:rPr lang="th-TH" dirty="0">
              <a:solidFill>
                <a:srgbClr val="0D02EC"/>
              </a:solidFill>
              <a:latin typeface="Little_Star" panose="02000000000000000000" pitchFamily="2" charset="0"/>
              <a:cs typeface="Little_Star" panose="02000000000000000000" pitchFamily="2" charset="0"/>
            </a:rPr>
            <a:t>ยุทธศาสตร์ </a:t>
          </a:r>
          <a:r>
            <a:rPr lang="en-US" dirty="0">
              <a:solidFill>
                <a:srgbClr val="0D02EC"/>
              </a:solidFill>
              <a:latin typeface="Little_Star" panose="02000000000000000000" pitchFamily="2" charset="0"/>
              <a:cs typeface="Little_Star" panose="02000000000000000000" pitchFamily="2" charset="0"/>
            </a:rPr>
            <a:t>IT</a:t>
          </a:r>
          <a:endParaRPr lang="th-TH" dirty="0">
            <a:solidFill>
              <a:srgbClr val="0D02EC"/>
            </a:solidFill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E94D2611-32BD-4F52-8D2B-F7D4CFC0B59A}" type="parTrans" cxnId="{566C6C7F-D361-4A39-ADCE-9E6E9AA3F985}">
      <dgm:prSet/>
      <dgm:spPr/>
      <dgm:t>
        <a:bodyPr/>
        <a:lstStyle/>
        <a:p>
          <a:endParaRPr lang="th-TH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FC7BC842-9E67-4A41-AFD6-CC69CB6EDBA3}" type="sibTrans" cxnId="{566C6C7F-D361-4A39-ADCE-9E6E9AA3F985}">
      <dgm:prSet/>
      <dgm:spPr/>
      <dgm:t>
        <a:bodyPr/>
        <a:lstStyle/>
        <a:p>
          <a:endParaRPr lang="th-TH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ED34F326-BAE3-4CDC-A22C-E0F3D810FC01}">
      <dgm:prSet phldrT="[Text]" custT="1"/>
      <dgm:spPr/>
      <dgm:t>
        <a:bodyPr/>
        <a:lstStyle/>
        <a:p>
          <a:r>
            <a:rPr lang="en-US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SIM1 </a:t>
          </a:r>
          <a:r>
            <a:rPr lang="th-TH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พัฒนาเทคโนโลยีสารสนเทศเพื่อตอบสนองการดูแลประชาชนทุกกลุ่มวัย</a:t>
          </a:r>
        </a:p>
      </dgm:t>
    </dgm:pt>
    <dgm:pt modelId="{6655E425-571D-4AD3-A7C7-08EC9E317A21}" type="parTrans" cxnId="{01297AFF-8613-4948-A2BF-5A2B51594912}">
      <dgm:prSet/>
      <dgm:spPr/>
      <dgm:t>
        <a:bodyPr/>
        <a:lstStyle/>
        <a:p>
          <a:endParaRPr lang="th-TH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6793CAE7-6ED8-4E93-9200-38D7D727275F}" type="sibTrans" cxnId="{01297AFF-8613-4948-A2BF-5A2B51594912}">
      <dgm:prSet/>
      <dgm:spPr/>
      <dgm:t>
        <a:bodyPr/>
        <a:lstStyle/>
        <a:p>
          <a:endParaRPr lang="th-TH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DDBB9A3A-B125-48B4-8D79-2DF3D5C00C02}">
      <dgm:prSet custT="1"/>
      <dgm:spPr/>
      <dgm:t>
        <a:bodyPr/>
        <a:lstStyle/>
        <a:p>
          <a:pPr algn="l"/>
          <a:r>
            <a:rPr lang="th-TH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เป้าประสงค์ </a:t>
          </a:r>
          <a:r>
            <a:rPr lang="en-US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1</a:t>
          </a:r>
          <a:r>
            <a:rPr lang="th-TH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 </a:t>
          </a:r>
          <a:r>
            <a:rPr lang="en-US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:</a:t>
          </a:r>
          <a:r>
            <a:rPr lang="th-TH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 ประชาชนได้รับการพัฒนาสุขภาพตลอดช่วงชีวิตทุกกลุ่มวัย ตั้งแต่ เด็กอายุ </a:t>
          </a:r>
          <a:r>
            <a:rPr lang="en-US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0-5 </a:t>
          </a:r>
          <a:r>
            <a:rPr lang="th-TH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ปี และสตรี เด็กวัยเรียน </a:t>
          </a:r>
          <a:r>
            <a:rPr lang="en-US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5-14 </a:t>
          </a:r>
          <a:r>
            <a:rPr lang="th-TH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ปี เด็กวัยรุ่น </a:t>
          </a:r>
          <a:r>
            <a:rPr lang="en-US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15-21 </a:t>
          </a:r>
          <a:r>
            <a:rPr lang="th-TH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ปี วัยทำงาน </a:t>
          </a:r>
          <a:r>
            <a:rPr lang="en-US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15-59 </a:t>
          </a:r>
          <a:r>
            <a:rPr lang="th-TH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ปี และผู้สูงอายุ</a:t>
          </a:r>
          <a:r>
            <a:rPr lang="en-US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/</a:t>
          </a:r>
          <a:r>
            <a:rPr lang="th-TH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ผู้พิการ  </a:t>
          </a:r>
          <a:endParaRPr lang="en-US" sz="32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806793F-5910-4EC3-A8E9-0B0427E49256}" type="parTrans" cxnId="{23009963-C527-4963-874A-F7538A760EBC}">
      <dgm:prSet/>
      <dgm:spPr/>
      <dgm:t>
        <a:bodyPr/>
        <a:lstStyle/>
        <a:p>
          <a:endParaRPr lang="th-TH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8424D422-E89E-433E-878C-9AF388A59F15}" type="sibTrans" cxnId="{23009963-C527-4963-874A-F7538A760EBC}">
      <dgm:prSet/>
      <dgm:spPr/>
      <dgm:t>
        <a:bodyPr/>
        <a:lstStyle/>
        <a:p>
          <a:endParaRPr lang="th-TH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C60D370A-094F-4AD4-AA47-F577F9C1A80B}">
      <dgm:prSet phldrT="[Text]" custT="1"/>
      <dgm:spPr/>
      <dgm:t>
        <a:bodyPr/>
        <a:lstStyle/>
        <a:p>
          <a:r>
            <a:rPr lang="en-US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SIM2 </a:t>
          </a:r>
          <a:r>
            <a:rPr lang="th-TH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ส่งเสริมประชาชนเข้าถึงข้อมูลสุขภาพ</a:t>
          </a:r>
        </a:p>
      </dgm:t>
    </dgm:pt>
    <dgm:pt modelId="{C4B3F620-FB0F-4B75-B1A2-E672D062068B}" type="parTrans" cxnId="{A6F32CBD-50DC-43D4-B1B1-E2FF70131EC2}">
      <dgm:prSet/>
      <dgm:spPr/>
      <dgm:t>
        <a:bodyPr/>
        <a:lstStyle/>
        <a:p>
          <a:endParaRPr lang="en-US"/>
        </a:p>
      </dgm:t>
    </dgm:pt>
    <dgm:pt modelId="{50053D4C-CE60-4EF1-AA53-C79ACFB1602A}" type="sibTrans" cxnId="{A6F32CBD-50DC-43D4-B1B1-E2FF70131EC2}">
      <dgm:prSet/>
      <dgm:spPr/>
      <dgm:t>
        <a:bodyPr/>
        <a:lstStyle/>
        <a:p>
          <a:endParaRPr lang="en-US"/>
        </a:p>
      </dgm:t>
    </dgm:pt>
    <dgm:pt modelId="{C7E4A291-74CD-4E6C-A750-CAE5C71042EE}" type="pres">
      <dgm:prSet presAssocID="{29831009-F98C-4FC4-B216-EDF5CA33EFFA}" presName="Name0" presStyleCnt="0">
        <dgm:presLayoutVars>
          <dgm:dir/>
          <dgm:animLvl val="lvl"/>
          <dgm:resizeHandles val="exact"/>
        </dgm:presLayoutVars>
      </dgm:prSet>
      <dgm:spPr/>
    </dgm:pt>
    <dgm:pt modelId="{ADC18F93-C585-4061-AECC-7333BDC4499F}" type="pres">
      <dgm:prSet presAssocID="{E786FFC7-680B-43DE-B135-810F6805628F}" presName="composite" presStyleCnt="0"/>
      <dgm:spPr/>
    </dgm:pt>
    <dgm:pt modelId="{C1F52E92-BFDE-44C1-BE7F-3E0B30DB7EB5}" type="pres">
      <dgm:prSet presAssocID="{E786FFC7-680B-43DE-B135-810F6805628F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0C1AE26C-E675-4012-A7E5-15F8E7B87B8E}" type="pres">
      <dgm:prSet presAssocID="{E786FFC7-680B-43DE-B135-810F6805628F}" presName="desTx" presStyleLbl="alignAccFollowNode1" presStyleIdx="0" presStyleCnt="2" custScaleX="99639">
        <dgm:presLayoutVars>
          <dgm:bulletEnabled val="1"/>
        </dgm:presLayoutVars>
      </dgm:prSet>
      <dgm:spPr/>
    </dgm:pt>
    <dgm:pt modelId="{E9B812AC-947E-4749-9AFC-5500076C59C4}" type="pres">
      <dgm:prSet presAssocID="{F0B6AF17-2D62-4431-8541-3635148E8764}" presName="space" presStyleCnt="0"/>
      <dgm:spPr/>
    </dgm:pt>
    <dgm:pt modelId="{45D641CF-B2E5-4230-8D38-CD8ED2B087C8}" type="pres">
      <dgm:prSet presAssocID="{D1B1104B-74D6-41EA-B8FA-80387EB09543}" presName="composite" presStyleCnt="0"/>
      <dgm:spPr/>
    </dgm:pt>
    <dgm:pt modelId="{52910412-24BF-45E2-9A2D-5AA4CC8C58DC}" type="pres">
      <dgm:prSet presAssocID="{D1B1104B-74D6-41EA-B8FA-80387EB09543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69874468-EEB8-4360-9B89-662C65C32B63}" type="pres">
      <dgm:prSet presAssocID="{D1B1104B-74D6-41EA-B8FA-80387EB09543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D828D702-52CB-43EB-90A8-2AC414240644}" type="presOf" srcId="{29831009-F98C-4FC4-B216-EDF5CA33EFFA}" destId="{C7E4A291-74CD-4E6C-A750-CAE5C71042EE}" srcOrd="0" destOrd="0" presId="urn:microsoft.com/office/officeart/2005/8/layout/hList1"/>
    <dgm:cxn modelId="{E703393F-F787-4002-B324-5B070C615759}" type="presOf" srcId="{C60D370A-094F-4AD4-AA47-F577F9C1A80B}" destId="{69874468-EEB8-4360-9B89-662C65C32B63}" srcOrd="0" destOrd="1" presId="urn:microsoft.com/office/officeart/2005/8/layout/hList1"/>
    <dgm:cxn modelId="{23009963-C527-4963-874A-F7538A760EBC}" srcId="{E786FFC7-680B-43DE-B135-810F6805628F}" destId="{DDBB9A3A-B125-48B4-8D79-2DF3D5C00C02}" srcOrd="0" destOrd="0" parTransId="{3806793F-5910-4EC3-A8E9-0B0427E49256}" sibTransId="{8424D422-E89E-433E-878C-9AF388A59F15}"/>
    <dgm:cxn modelId="{FC09E065-155D-44D4-BE81-56D3BB6145B7}" type="presOf" srcId="{ED34F326-BAE3-4CDC-A22C-E0F3D810FC01}" destId="{69874468-EEB8-4360-9B89-662C65C32B63}" srcOrd="0" destOrd="0" presId="urn:microsoft.com/office/officeart/2005/8/layout/hList1"/>
    <dgm:cxn modelId="{2972184A-A5AA-4DE1-A633-43F23BB861CD}" srcId="{29831009-F98C-4FC4-B216-EDF5CA33EFFA}" destId="{E786FFC7-680B-43DE-B135-810F6805628F}" srcOrd="0" destOrd="0" parTransId="{584948DE-5109-4AB1-9DA3-8874643D995B}" sibTransId="{F0B6AF17-2D62-4431-8541-3635148E8764}"/>
    <dgm:cxn modelId="{566C6C7F-D361-4A39-ADCE-9E6E9AA3F985}" srcId="{29831009-F98C-4FC4-B216-EDF5CA33EFFA}" destId="{D1B1104B-74D6-41EA-B8FA-80387EB09543}" srcOrd="1" destOrd="0" parTransId="{E94D2611-32BD-4F52-8D2B-F7D4CFC0B59A}" sibTransId="{FC7BC842-9E67-4A41-AFD6-CC69CB6EDBA3}"/>
    <dgm:cxn modelId="{1DCAAC86-4E82-4CE7-B1D5-39EF5458BA33}" type="presOf" srcId="{DDBB9A3A-B125-48B4-8D79-2DF3D5C00C02}" destId="{0C1AE26C-E675-4012-A7E5-15F8E7B87B8E}" srcOrd="0" destOrd="0" presId="urn:microsoft.com/office/officeart/2005/8/layout/hList1"/>
    <dgm:cxn modelId="{94A8D790-5B94-4A6D-AC5C-41B859C94A9E}" type="presOf" srcId="{E786FFC7-680B-43DE-B135-810F6805628F}" destId="{C1F52E92-BFDE-44C1-BE7F-3E0B30DB7EB5}" srcOrd="0" destOrd="0" presId="urn:microsoft.com/office/officeart/2005/8/layout/hList1"/>
    <dgm:cxn modelId="{A6F32CBD-50DC-43D4-B1B1-E2FF70131EC2}" srcId="{D1B1104B-74D6-41EA-B8FA-80387EB09543}" destId="{C60D370A-094F-4AD4-AA47-F577F9C1A80B}" srcOrd="1" destOrd="0" parTransId="{C4B3F620-FB0F-4B75-B1A2-E672D062068B}" sibTransId="{50053D4C-CE60-4EF1-AA53-C79ACFB1602A}"/>
    <dgm:cxn modelId="{3A6B18F3-21CB-45EF-B142-91AE0A0B4EFD}" type="presOf" srcId="{D1B1104B-74D6-41EA-B8FA-80387EB09543}" destId="{52910412-24BF-45E2-9A2D-5AA4CC8C58DC}" srcOrd="0" destOrd="0" presId="urn:microsoft.com/office/officeart/2005/8/layout/hList1"/>
    <dgm:cxn modelId="{01297AFF-8613-4948-A2BF-5A2B51594912}" srcId="{D1B1104B-74D6-41EA-B8FA-80387EB09543}" destId="{ED34F326-BAE3-4CDC-A22C-E0F3D810FC01}" srcOrd="0" destOrd="0" parTransId="{6655E425-571D-4AD3-A7C7-08EC9E317A21}" sibTransId="{6793CAE7-6ED8-4E93-9200-38D7D727275F}"/>
    <dgm:cxn modelId="{B6C5328D-8D88-4A1A-AF7F-44F26F047735}" type="presParOf" srcId="{C7E4A291-74CD-4E6C-A750-CAE5C71042EE}" destId="{ADC18F93-C585-4061-AECC-7333BDC4499F}" srcOrd="0" destOrd="0" presId="urn:microsoft.com/office/officeart/2005/8/layout/hList1"/>
    <dgm:cxn modelId="{26F52A19-D9C8-4A9F-B853-10A6CB719D46}" type="presParOf" srcId="{ADC18F93-C585-4061-AECC-7333BDC4499F}" destId="{C1F52E92-BFDE-44C1-BE7F-3E0B30DB7EB5}" srcOrd="0" destOrd="0" presId="urn:microsoft.com/office/officeart/2005/8/layout/hList1"/>
    <dgm:cxn modelId="{93F7DDB7-7621-4FB1-85C5-4B65A685A525}" type="presParOf" srcId="{ADC18F93-C585-4061-AECC-7333BDC4499F}" destId="{0C1AE26C-E675-4012-A7E5-15F8E7B87B8E}" srcOrd="1" destOrd="0" presId="urn:microsoft.com/office/officeart/2005/8/layout/hList1"/>
    <dgm:cxn modelId="{2F7A9CF3-CD95-4869-B724-A2AD6F990127}" type="presParOf" srcId="{C7E4A291-74CD-4E6C-A750-CAE5C71042EE}" destId="{E9B812AC-947E-4749-9AFC-5500076C59C4}" srcOrd="1" destOrd="0" presId="urn:microsoft.com/office/officeart/2005/8/layout/hList1"/>
    <dgm:cxn modelId="{B404A793-C962-4CBD-9151-0142A0ACEBF1}" type="presParOf" srcId="{C7E4A291-74CD-4E6C-A750-CAE5C71042EE}" destId="{45D641CF-B2E5-4230-8D38-CD8ED2B087C8}" srcOrd="2" destOrd="0" presId="urn:microsoft.com/office/officeart/2005/8/layout/hList1"/>
    <dgm:cxn modelId="{D63869B9-38C2-4EFD-95B3-5AACF9505D6F}" type="presParOf" srcId="{45D641CF-B2E5-4230-8D38-CD8ED2B087C8}" destId="{52910412-24BF-45E2-9A2D-5AA4CC8C58DC}" srcOrd="0" destOrd="0" presId="urn:microsoft.com/office/officeart/2005/8/layout/hList1"/>
    <dgm:cxn modelId="{8A33FC9B-0ADD-4CD9-BF13-B7A20BC3D8BA}" type="presParOf" srcId="{45D641CF-B2E5-4230-8D38-CD8ED2B087C8}" destId="{69874468-EEB8-4360-9B89-662C65C32B6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84F8640-223C-411D-A86D-4C1687990B9D}" type="doc">
      <dgm:prSet loTypeId="urn:microsoft.com/office/officeart/2005/8/layout/hierarchy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6EAD4BA-C53B-4F8D-ADBA-95A16F8BDFDB}">
      <dgm:prSet/>
      <dgm:spPr/>
      <dgm:t>
        <a:bodyPr/>
        <a:lstStyle/>
        <a:p>
          <a:r>
            <a:rPr lang="th-TH" dirty="0">
              <a:latin typeface="Little_Star" panose="02000000000000000000" pitchFamily="2" charset="0"/>
              <a:cs typeface="Little_Star" panose="02000000000000000000" pitchFamily="2" charset="0"/>
            </a:rPr>
            <a:t>ยุทธศาสตร์ที่ </a:t>
          </a:r>
          <a:r>
            <a:rPr lang="en-US" dirty="0">
              <a:latin typeface="Little_Star" panose="02000000000000000000" pitchFamily="2" charset="0"/>
              <a:cs typeface="Little_Star" panose="02000000000000000000" pitchFamily="2" charset="0"/>
            </a:rPr>
            <a:t>2 : </a:t>
          </a:r>
          <a:r>
            <a:rPr lang="th-TH" dirty="0">
              <a:latin typeface="Little_Star" panose="02000000000000000000" pitchFamily="2" charset="0"/>
              <a:cs typeface="Little_Star" panose="02000000000000000000" pitchFamily="2" charset="0"/>
            </a:rPr>
            <a:t>พัฒนาและจัดระบบบริการที่มีคุณภาพและมาตรฐาน ครอบคลุม ประชาชนสามารถเข้าถึงบริการได้</a:t>
          </a:r>
          <a:endParaRPr lang="en-US" dirty="0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4BB0E805-E0B7-4E16-A5E7-FA8C2ECCCB9F}" type="parTrans" cxnId="{4DB1AD11-B661-4C96-815B-906F25B32E27}">
      <dgm:prSet/>
      <dgm:spPr/>
      <dgm:t>
        <a:bodyPr/>
        <a:lstStyle/>
        <a:p>
          <a:endParaRPr lang="en-US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4329C1EC-2BA2-4DAB-A872-ADDC8A83A2E9}" type="sibTrans" cxnId="{4DB1AD11-B661-4C96-815B-906F25B32E27}">
      <dgm:prSet/>
      <dgm:spPr/>
      <dgm:t>
        <a:bodyPr/>
        <a:lstStyle/>
        <a:p>
          <a:endParaRPr lang="en-US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9C03360B-CACE-4B7D-BD9B-8A76956C6C01}">
      <dgm:prSet phldrT="[Text]" custT="1"/>
      <dgm:spPr/>
      <dgm:t>
        <a:bodyPr/>
        <a:lstStyle/>
        <a:p>
          <a:r>
            <a:rPr lang="en-US" sz="1600" dirty="0">
              <a:latin typeface="Little_Star" panose="02000000000000000000" pitchFamily="2" charset="0"/>
              <a:cs typeface="Little_Star" panose="02000000000000000000" pitchFamily="2" charset="0"/>
            </a:rPr>
            <a:t>SIM3 </a:t>
          </a:r>
          <a:r>
            <a:rPr lang="th-TH" sz="1600" dirty="0">
              <a:latin typeface="Little_Star" panose="02000000000000000000" pitchFamily="2" charset="0"/>
              <a:cs typeface="Little_Star" panose="02000000000000000000" pitchFamily="2" charset="0"/>
            </a:rPr>
            <a:t>พัฒนาสารสนเทศสนับสนุนระบบบริการให้มี มาตรฐาน ปลอดภัย มีการเชื่อมโยงระบบบริการเพื่อเพิ่มคุณภาพบริการ</a:t>
          </a:r>
          <a:endParaRPr lang="en-US" sz="1600" dirty="0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C14E64A2-2E3B-42C7-8202-FBC2F812F953}" type="parTrans" cxnId="{43B3E251-DB90-4BFE-9845-5B7234C61DAB}">
      <dgm:prSet/>
      <dgm:spPr/>
      <dgm:t>
        <a:bodyPr/>
        <a:lstStyle/>
        <a:p>
          <a:endParaRPr lang="en-US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250AEFAD-6EB6-4A6D-AEC4-094111C62EF9}" type="sibTrans" cxnId="{43B3E251-DB90-4BFE-9845-5B7234C61DAB}">
      <dgm:prSet/>
      <dgm:spPr/>
      <dgm:t>
        <a:bodyPr/>
        <a:lstStyle/>
        <a:p>
          <a:endParaRPr lang="en-US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4B768AAE-7622-4AA9-AB43-B44E55D5D8CB}">
      <dgm:prSet phldrT="[Text]"/>
      <dgm:spPr/>
      <dgm:t>
        <a:bodyPr/>
        <a:lstStyle/>
        <a:p>
          <a:r>
            <a:rPr lang="en-US" dirty="0">
              <a:latin typeface="Little_Star" panose="02000000000000000000" pitchFamily="2" charset="0"/>
              <a:cs typeface="Little_Star" panose="02000000000000000000" pitchFamily="2" charset="0"/>
            </a:rPr>
            <a:t>SIM4 </a:t>
          </a:r>
          <a:r>
            <a:rPr lang="th-TH" dirty="0">
              <a:latin typeface="Little_Star" panose="02000000000000000000" pitchFamily="2" charset="0"/>
              <a:cs typeface="Little_Star" panose="02000000000000000000" pitchFamily="2" charset="0"/>
            </a:rPr>
            <a:t>พัฒนาสารสนเทศเพื่อการควบคุมป้องกัน เฝ้าระวังโรคและภัยสุขภาพที่มีประสิทธิภาพ</a:t>
          </a:r>
          <a:endParaRPr lang="en-US" dirty="0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111D3793-C8EB-4911-8E99-AF2E2A0BA76C}" type="parTrans" cxnId="{6EA5C457-5ABD-4D7A-B9BB-9764B95C15B3}">
      <dgm:prSet/>
      <dgm:spPr/>
      <dgm:t>
        <a:bodyPr/>
        <a:lstStyle/>
        <a:p>
          <a:endParaRPr lang="en-US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FCAFB3E8-73CC-475B-A531-7A831A5AA2DE}" type="sibTrans" cxnId="{6EA5C457-5ABD-4D7A-B9BB-9764B95C15B3}">
      <dgm:prSet/>
      <dgm:spPr/>
      <dgm:t>
        <a:bodyPr/>
        <a:lstStyle/>
        <a:p>
          <a:endParaRPr lang="en-US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70CED978-950E-4BC1-9860-0888AA4544AD}">
      <dgm:prSet custT="1"/>
      <dgm:spPr/>
      <dgm:t>
        <a:bodyPr/>
        <a:lstStyle/>
        <a:p>
          <a:r>
            <a:rPr lang="th-TH" sz="1600" dirty="0">
              <a:latin typeface="Little_Star" panose="02000000000000000000" pitchFamily="2" charset="0"/>
              <a:cs typeface="Little_Star" panose="02000000000000000000" pitchFamily="2" charset="0"/>
            </a:rPr>
            <a:t>เป้าประสงค์ </a:t>
          </a:r>
          <a:r>
            <a:rPr lang="en-US" sz="1600" dirty="0">
              <a:latin typeface="Little_Star" panose="02000000000000000000" pitchFamily="2" charset="0"/>
              <a:cs typeface="Little_Star" panose="02000000000000000000" pitchFamily="2" charset="0"/>
            </a:rPr>
            <a:t>2</a:t>
          </a:r>
          <a:r>
            <a:rPr lang="th-TH" sz="1600" dirty="0">
              <a:latin typeface="Little_Star" panose="02000000000000000000" pitchFamily="2" charset="0"/>
              <a:cs typeface="Little_Star" panose="02000000000000000000" pitchFamily="2" charset="0"/>
            </a:rPr>
            <a:t> </a:t>
          </a:r>
          <a:r>
            <a:rPr lang="en-US" sz="1600" dirty="0">
              <a:latin typeface="Little_Star" panose="02000000000000000000" pitchFamily="2" charset="0"/>
              <a:cs typeface="Little_Star" panose="02000000000000000000" pitchFamily="2" charset="0"/>
            </a:rPr>
            <a:t>: </a:t>
          </a:r>
          <a:r>
            <a:rPr lang="th-TH" sz="1600" dirty="0">
              <a:latin typeface="Little_Star" panose="02000000000000000000" pitchFamily="2" charset="0"/>
              <a:cs typeface="Little_Star" panose="02000000000000000000" pitchFamily="2" charset="0"/>
            </a:rPr>
            <a:t>มีระบบบริการปฐมภูมิที่มีคุณภาพ</a:t>
          </a:r>
          <a:r>
            <a:rPr lang="th-TH" sz="1800" dirty="0">
              <a:latin typeface="Little_Star" panose="02000000000000000000" pitchFamily="2" charset="0"/>
              <a:cs typeface="Little_Star" panose="02000000000000000000" pitchFamily="2" charset="0"/>
            </a:rPr>
            <a:t>มาตรฐาน</a:t>
          </a:r>
          <a:r>
            <a:rPr lang="th-TH" sz="1600" dirty="0">
              <a:latin typeface="Little_Star" panose="02000000000000000000" pitchFamily="2" charset="0"/>
              <a:cs typeface="Little_Star" panose="02000000000000000000" pitchFamily="2" charset="0"/>
            </a:rPr>
            <a:t> เชื่อมกับระบบบริการทุติยภูมิและตติยภูมิอย่างมีประสิทธิภาพ และมีความพร้อมสำหรับรองรับการเข้าสู่ประชาคมอาเซียน</a:t>
          </a:r>
          <a:endParaRPr lang="en-US" sz="1600" dirty="0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2CCDA3E2-7ADD-4BBA-B2C4-8A71951A4B00}" type="parTrans" cxnId="{689CA257-C885-4A27-ADBA-074D94CAF6C0}">
      <dgm:prSet/>
      <dgm:spPr/>
      <dgm:t>
        <a:bodyPr/>
        <a:lstStyle/>
        <a:p>
          <a:endParaRPr lang="en-US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44419AF5-1698-4A70-89AC-FB9BA623B22D}" type="sibTrans" cxnId="{689CA257-C885-4A27-ADBA-074D94CAF6C0}">
      <dgm:prSet/>
      <dgm:spPr/>
      <dgm:t>
        <a:bodyPr/>
        <a:lstStyle/>
        <a:p>
          <a:endParaRPr lang="en-US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046B660B-09AE-4ECF-BD0B-4C45C8920809}">
      <dgm:prSet custT="1"/>
      <dgm:spPr/>
      <dgm:t>
        <a:bodyPr/>
        <a:lstStyle/>
        <a:p>
          <a:r>
            <a:rPr lang="th-TH" sz="1600" dirty="0">
              <a:latin typeface="Little_Star" panose="02000000000000000000" pitchFamily="2" charset="0"/>
              <a:cs typeface="Little_Star" panose="02000000000000000000" pitchFamily="2" charset="0"/>
            </a:rPr>
            <a:t>เป้าประสงค์ </a:t>
          </a:r>
          <a:r>
            <a:rPr lang="en-US" sz="1600" dirty="0">
              <a:latin typeface="Little_Star" panose="02000000000000000000" pitchFamily="2" charset="0"/>
              <a:cs typeface="Little_Star" panose="02000000000000000000" pitchFamily="2" charset="0"/>
            </a:rPr>
            <a:t>3</a:t>
          </a:r>
          <a:r>
            <a:rPr lang="th-TH" sz="1600" dirty="0">
              <a:latin typeface="Little_Star" panose="02000000000000000000" pitchFamily="2" charset="0"/>
              <a:cs typeface="Little_Star" panose="02000000000000000000" pitchFamily="2" charset="0"/>
            </a:rPr>
            <a:t> </a:t>
          </a:r>
          <a:r>
            <a:rPr lang="en-US" sz="1600" dirty="0">
              <a:latin typeface="Little_Star" panose="02000000000000000000" pitchFamily="2" charset="0"/>
              <a:cs typeface="Little_Star" panose="02000000000000000000" pitchFamily="2" charset="0"/>
            </a:rPr>
            <a:t>: </a:t>
          </a:r>
          <a:r>
            <a:rPr lang="th-TH" sz="1600" dirty="0">
              <a:latin typeface="Little_Star" panose="02000000000000000000" pitchFamily="2" charset="0"/>
              <a:cs typeface="Little_Star" panose="02000000000000000000" pitchFamily="2" charset="0"/>
            </a:rPr>
            <a:t>มีระบบการควบคุมป้องกัน เฝ้าระวังโรคและภัยสุขภาพที่มีมาตรฐาน ประชาชนได้รับการคุ้มครองดูแลให้อยู่ในสภาพแวดล้อมที่ปลอดภัย และเอื้อต่อการมีสุขภาพดี</a:t>
          </a:r>
          <a:endParaRPr lang="en-US" sz="1600" dirty="0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A68A9915-75CB-4DB6-B8BA-7E0D9A783AD9}" type="parTrans" cxnId="{1F0DBA0B-610A-43DA-AA85-1DC4595B9893}">
      <dgm:prSet/>
      <dgm:spPr/>
      <dgm:t>
        <a:bodyPr/>
        <a:lstStyle/>
        <a:p>
          <a:endParaRPr lang="en-US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88ADE541-8548-4DAB-9517-40242BE19DEB}" type="sibTrans" cxnId="{1F0DBA0B-610A-43DA-AA85-1DC4595B9893}">
      <dgm:prSet/>
      <dgm:spPr/>
      <dgm:t>
        <a:bodyPr/>
        <a:lstStyle/>
        <a:p>
          <a:endParaRPr lang="en-US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CFD6D097-62F3-4466-8149-ADA0C1636054}">
      <dgm:prSet phldrT="[Text]"/>
      <dgm:spPr/>
      <dgm:t>
        <a:bodyPr/>
        <a:lstStyle/>
        <a:p>
          <a:r>
            <a:rPr lang="th-TH">
              <a:latin typeface="Little_Star" panose="02000000000000000000" pitchFamily="2" charset="0"/>
              <a:cs typeface="Little_Star" panose="02000000000000000000" pitchFamily="2" charset="0"/>
            </a:rPr>
            <a:t>ยุทธศาสตร์ </a:t>
          </a:r>
          <a:r>
            <a:rPr lang="en-US">
              <a:latin typeface="Little_Star" panose="02000000000000000000" pitchFamily="2" charset="0"/>
              <a:cs typeface="Little_Star" panose="02000000000000000000" pitchFamily="2" charset="0"/>
            </a:rPr>
            <a:t>IT</a:t>
          </a:r>
          <a:endParaRPr lang="en-US" dirty="0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A17E07EE-4F02-468C-A045-758E5E33795E}" type="sibTrans" cxnId="{8AF6F7BF-3253-44F2-AA56-35F9524F0070}">
      <dgm:prSet/>
      <dgm:spPr/>
      <dgm:t>
        <a:bodyPr/>
        <a:lstStyle/>
        <a:p>
          <a:endParaRPr lang="en-US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7668D60C-2F48-4F03-99FD-323D05C318F1}" type="parTrans" cxnId="{8AF6F7BF-3253-44F2-AA56-35F9524F0070}">
      <dgm:prSet/>
      <dgm:spPr/>
      <dgm:t>
        <a:bodyPr/>
        <a:lstStyle/>
        <a:p>
          <a:endParaRPr lang="en-US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FC7EA30D-4B3E-41BB-A7EC-91D6D5F18D03}" type="pres">
      <dgm:prSet presAssocID="{D84F8640-223C-411D-A86D-4C1687990B9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19E635A-808E-4E31-B47B-0B62FF8333F1}" type="pres">
      <dgm:prSet presAssocID="{46EAD4BA-C53B-4F8D-ADBA-95A16F8BDFDB}" presName="root" presStyleCnt="0"/>
      <dgm:spPr/>
    </dgm:pt>
    <dgm:pt modelId="{82B1AE58-A03A-4E92-8A5E-0896072FA6D7}" type="pres">
      <dgm:prSet presAssocID="{46EAD4BA-C53B-4F8D-ADBA-95A16F8BDFDB}" presName="rootComposite" presStyleCnt="0"/>
      <dgm:spPr/>
    </dgm:pt>
    <dgm:pt modelId="{DBBE71CD-339D-48B7-B437-CF143105FF6C}" type="pres">
      <dgm:prSet presAssocID="{46EAD4BA-C53B-4F8D-ADBA-95A16F8BDFDB}" presName="rootText" presStyleLbl="node1" presStyleIdx="0" presStyleCnt="2"/>
      <dgm:spPr/>
    </dgm:pt>
    <dgm:pt modelId="{E5F06D9D-C286-48BE-8544-2506CC206ADD}" type="pres">
      <dgm:prSet presAssocID="{46EAD4BA-C53B-4F8D-ADBA-95A16F8BDFDB}" presName="rootConnector" presStyleLbl="node1" presStyleIdx="0" presStyleCnt="2"/>
      <dgm:spPr/>
    </dgm:pt>
    <dgm:pt modelId="{479AC114-A3A8-48F6-B64F-D140C86964E2}" type="pres">
      <dgm:prSet presAssocID="{46EAD4BA-C53B-4F8D-ADBA-95A16F8BDFDB}" presName="childShape" presStyleCnt="0"/>
      <dgm:spPr/>
    </dgm:pt>
    <dgm:pt modelId="{9C9B2AEC-48AC-4444-8BC7-81AD7214D8B8}" type="pres">
      <dgm:prSet presAssocID="{2CCDA3E2-7ADD-4BBA-B2C4-8A71951A4B00}" presName="Name13" presStyleLbl="parChTrans1D2" presStyleIdx="0" presStyleCnt="4"/>
      <dgm:spPr/>
    </dgm:pt>
    <dgm:pt modelId="{51845645-AF8E-4B75-9DC6-2801D35993FD}" type="pres">
      <dgm:prSet presAssocID="{70CED978-950E-4BC1-9860-0888AA4544AD}" presName="childText" presStyleLbl="bgAcc1" presStyleIdx="0" presStyleCnt="4" custScaleX="103433" custScaleY="126907">
        <dgm:presLayoutVars>
          <dgm:bulletEnabled val="1"/>
        </dgm:presLayoutVars>
      </dgm:prSet>
      <dgm:spPr/>
    </dgm:pt>
    <dgm:pt modelId="{E07EC140-02D8-4678-8C4E-AD9D161F0993}" type="pres">
      <dgm:prSet presAssocID="{A68A9915-75CB-4DB6-B8BA-7E0D9A783AD9}" presName="Name13" presStyleLbl="parChTrans1D2" presStyleIdx="1" presStyleCnt="4"/>
      <dgm:spPr/>
    </dgm:pt>
    <dgm:pt modelId="{6C0BEC52-CC89-4966-9194-0FE5EBAD6AC3}" type="pres">
      <dgm:prSet presAssocID="{046B660B-09AE-4ECF-BD0B-4C45C8920809}" presName="childText" presStyleLbl="bgAcc1" presStyleIdx="1" presStyleCnt="4" custScaleY="114296">
        <dgm:presLayoutVars>
          <dgm:bulletEnabled val="1"/>
        </dgm:presLayoutVars>
      </dgm:prSet>
      <dgm:spPr/>
    </dgm:pt>
    <dgm:pt modelId="{C136DFD1-2590-49D9-A6A0-E71B9C576145}" type="pres">
      <dgm:prSet presAssocID="{CFD6D097-62F3-4466-8149-ADA0C1636054}" presName="root" presStyleCnt="0"/>
      <dgm:spPr/>
    </dgm:pt>
    <dgm:pt modelId="{875244AF-E95A-40C1-91A5-6316ACAD9A22}" type="pres">
      <dgm:prSet presAssocID="{CFD6D097-62F3-4466-8149-ADA0C1636054}" presName="rootComposite" presStyleCnt="0"/>
      <dgm:spPr/>
    </dgm:pt>
    <dgm:pt modelId="{86C4B80A-622E-415D-924E-3AA29C1A01A1}" type="pres">
      <dgm:prSet presAssocID="{CFD6D097-62F3-4466-8149-ADA0C1636054}" presName="rootText" presStyleLbl="node1" presStyleIdx="1" presStyleCnt="2"/>
      <dgm:spPr/>
    </dgm:pt>
    <dgm:pt modelId="{6AFD886D-2103-4DF9-8D87-7281AFF69472}" type="pres">
      <dgm:prSet presAssocID="{CFD6D097-62F3-4466-8149-ADA0C1636054}" presName="rootConnector" presStyleLbl="node1" presStyleIdx="1" presStyleCnt="2"/>
      <dgm:spPr/>
    </dgm:pt>
    <dgm:pt modelId="{6A00174C-74D7-4629-A331-75578DF04C0A}" type="pres">
      <dgm:prSet presAssocID="{CFD6D097-62F3-4466-8149-ADA0C1636054}" presName="childShape" presStyleCnt="0"/>
      <dgm:spPr/>
    </dgm:pt>
    <dgm:pt modelId="{DF972631-282C-469D-A9C6-125CFDCFC111}" type="pres">
      <dgm:prSet presAssocID="{C14E64A2-2E3B-42C7-8202-FBC2F812F953}" presName="Name13" presStyleLbl="parChTrans1D2" presStyleIdx="2" presStyleCnt="4"/>
      <dgm:spPr/>
    </dgm:pt>
    <dgm:pt modelId="{1FB04F68-E816-43B3-89BA-A310540AFC68}" type="pres">
      <dgm:prSet presAssocID="{9C03360B-CACE-4B7D-BD9B-8A76956C6C01}" presName="childText" presStyleLbl="bgAcc1" presStyleIdx="2" presStyleCnt="4">
        <dgm:presLayoutVars>
          <dgm:bulletEnabled val="1"/>
        </dgm:presLayoutVars>
      </dgm:prSet>
      <dgm:spPr/>
    </dgm:pt>
    <dgm:pt modelId="{18FC7764-9E72-465A-9EC0-ADC7E2718A6D}" type="pres">
      <dgm:prSet presAssocID="{111D3793-C8EB-4911-8E99-AF2E2A0BA76C}" presName="Name13" presStyleLbl="parChTrans1D2" presStyleIdx="3" presStyleCnt="4"/>
      <dgm:spPr/>
    </dgm:pt>
    <dgm:pt modelId="{8B552B0C-B96A-487B-94A5-A9A8799D103E}" type="pres">
      <dgm:prSet presAssocID="{4B768AAE-7622-4AA9-AB43-B44E55D5D8CB}" presName="childText" presStyleLbl="bgAcc1" presStyleIdx="3" presStyleCnt="4">
        <dgm:presLayoutVars>
          <dgm:bulletEnabled val="1"/>
        </dgm:presLayoutVars>
      </dgm:prSet>
      <dgm:spPr/>
    </dgm:pt>
  </dgm:ptLst>
  <dgm:cxnLst>
    <dgm:cxn modelId="{1F0DBA0B-610A-43DA-AA85-1DC4595B9893}" srcId="{46EAD4BA-C53B-4F8D-ADBA-95A16F8BDFDB}" destId="{046B660B-09AE-4ECF-BD0B-4C45C8920809}" srcOrd="1" destOrd="0" parTransId="{A68A9915-75CB-4DB6-B8BA-7E0D9A783AD9}" sibTransId="{88ADE541-8548-4DAB-9517-40242BE19DEB}"/>
    <dgm:cxn modelId="{4DB1AD11-B661-4C96-815B-906F25B32E27}" srcId="{D84F8640-223C-411D-A86D-4C1687990B9D}" destId="{46EAD4BA-C53B-4F8D-ADBA-95A16F8BDFDB}" srcOrd="0" destOrd="0" parTransId="{4BB0E805-E0B7-4E16-A5E7-FA8C2ECCCB9F}" sibTransId="{4329C1EC-2BA2-4DAB-A872-ADDC8A83A2E9}"/>
    <dgm:cxn modelId="{68040F16-8D3B-4BBD-9134-B9133D3D270D}" type="presOf" srcId="{A68A9915-75CB-4DB6-B8BA-7E0D9A783AD9}" destId="{E07EC140-02D8-4678-8C4E-AD9D161F0993}" srcOrd="0" destOrd="0" presId="urn:microsoft.com/office/officeart/2005/8/layout/hierarchy3"/>
    <dgm:cxn modelId="{FABA9125-100B-4847-867B-FC9E75E93D6D}" type="presOf" srcId="{CFD6D097-62F3-4466-8149-ADA0C1636054}" destId="{6AFD886D-2103-4DF9-8D87-7281AFF69472}" srcOrd="1" destOrd="0" presId="urn:microsoft.com/office/officeart/2005/8/layout/hierarchy3"/>
    <dgm:cxn modelId="{9E390A29-6FA2-482D-8008-958AC6C58005}" type="presOf" srcId="{111D3793-C8EB-4911-8E99-AF2E2A0BA76C}" destId="{18FC7764-9E72-465A-9EC0-ADC7E2718A6D}" srcOrd="0" destOrd="0" presId="urn:microsoft.com/office/officeart/2005/8/layout/hierarchy3"/>
    <dgm:cxn modelId="{00725941-F0A8-46F0-B09B-4CCDD219B0D3}" type="presOf" srcId="{9C03360B-CACE-4B7D-BD9B-8A76956C6C01}" destId="{1FB04F68-E816-43B3-89BA-A310540AFC68}" srcOrd="0" destOrd="0" presId="urn:microsoft.com/office/officeart/2005/8/layout/hierarchy3"/>
    <dgm:cxn modelId="{27550866-444B-4CCB-837B-06482C4D5BD1}" type="presOf" srcId="{046B660B-09AE-4ECF-BD0B-4C45C8920809}" destId="{6C0BEC52-CC89-4966-9194-0FE5EBAD6AC3}" srcOrd="0" destOrd="0" presId="urn:microsoft.com/office/officeart/2005/8/layout/hierarchy3"/>
    <dgm:cxn modelId="{831A2D6D-DB38-4551-A59B-0A357A9720EE}" type="presOf" srcId="{46EAD4BA-C53B-4F8D-ADBA-95A16F8BDFDB}" destId="{E5F06D9D-C286-48BE-8544-2506CC206ADD}" srcOrd="1" destOrd="0" presId="urn:microsoft.com/office/officeart/2005/8/layout/hierarchy3"/>
    <dgm:cxn modelId="{CCDE996E-1EA2-48F5-BFB2-52D49B55D75A}" type="presOf" srcId="{2CCDA3E2-7ADD-4BBA-B2C4-8A71951A4B00}" destId="{9C9B2AEC-48AC-4444-8BC7-81AD7214D8B8}" srcOrd="0" destOrd="0" presId="urn:microsoft.com/office/officeart/2005/8/layout/hierarchy3"/>
    <dgm:cxn modelId="{43B3E251-DB90-4BFE-9845-5B7234C61DAB}" srcId="{CFD6D097-62F3-4466-8149-ADA0C1636054}" destId="{9C03360B-CACE-4B7D-BD9B-8A76956C6C01}" srcOrd="0" destOrd="0" parTransId="{C14E64A2-2E3B-42C7-8202-FBC2F812F953}" sibTransId="{250AEFAD-6EB6-4A6D-AEC4-094111C62EF9}"/>
    <dgm:cxn modelId="{5E82AA75-0B27-4D95-9A0E-2B1FF20B6BE9}" type="presOf" srcId="{4B768AAE-7622-4AA9-AB43-B44E55D5D8CB}" destId="{8B552B0C-B96A-487B-94A5-A9A8799D103E}" srcOrd="0" destOrd="0" presId="urn:microsoft.com/office/officeart/2005/8/layout/hierarchy3"/>
    <dgm:cxn modelId="{689CA257-C885-4A27-ADBA-074D94CAF6C0}" srcId="{46EAD4BA-C53B-4F8D-ADBA-95A16F8BDFDB}" destId="{70CED978-950E-4BC1-9860-0888AA4544AD}" srcOrd="0" destOrd="0" parTransId="{2CCDA3E2-7ADD-4BBA-B2C4-8A71951A4B00}" sibTransId="{44419AF5-1698-4A70-89AC-FB9BA623B22D}"/>
    <dgm:cxn modelId="{6EA5C457-5ABD-4D7A-B9BB-9764B95C15B3}" srcId="{CFD6D097-62F3-4466-8149-ADA0C1636054}" destId="{4B768AAE-7622-4AA9-AB43-B44E55D5D8CB}" srcOrd="1" destOrd="0" parTransId="{111D3793-C8EB-4911-8E99-AF2E2A0BA76C}" sibTransId="{FCAFB3E8-73CC-475B-A531-7A831A5AA2DE}"/>
    <dgm:cxn modelId="{01E9497E-9CEF-4F20-B032-12B65B4B40C8}" type="presOf" srcId="{46EAD4BA-C53B-4F8D-ADBA-95A16F8BDFDB}" destId="{DBBE71CD-339D-48B7-B437-CF143105FF6C}" srcOrd="0" destOrd="0" presId="urn:microsoft.com/office/officeart/2005/8/layout/hierarchy3"/>
    <dgm:cxn modelId="{167076A1-3F9E-4115-9719-AC6E4E0A9199}" type="presOf" srcId="{C14E64A2-2E3B-42C7-8202-FBC2F812F953}" destId="{DF972631-282C-469D-A9C6-125CFDCFC111}" srcOrd="0" destOrd="0" presId="urn:microsoft.com/office/officeart/2005/8/layout/hierarchy3"/>
    <dgm:cxn modelId="{8AF6F7BF-3253-44F2-AA56-35F9524F0070}" srcId="{D84F8640-223C-411D-A86D-4C1687990B9D}" destId="{CFD6D097-62F3-4466-8149-ADA0C1636054}" srcOrd="1" destOrd="0" parTransId="{7668D60C-2F48-4F03-99FD-323D05C318F1}" sibTransId="{A17E07EE-4F02-468C-A045-758E5E33795E}"/>
    <dgm:cxn modelId="{E40005DD-B43D-400B-9BFA-B18724106E45}" type="presOf" srcId="{D84F8640-223C-411D-A86D-4C1687990B9D}" destId="{FC7EA30D-4B3E-41BB-A7EC-91D6D5F18D03}" srcOrd="0" destOrd="0" presId="urn:microsoft.com/office/officeart/2005/8/layout/hierarchy3"/>
    <dgm:cxn modelId="{CA1053E3-833C-4393-AAD6-0906754E6901}" type="presOf" srcId="{CFD6D097-62F3-4466-8149-ADA0C1636054}" destId="{86C4B80A-622E-415D-924E-3AA29C1A01A1}" srcOrd="0" destOrd="0" presId="urn:microsoft.com/office/officeart/2005/8/layout/hierarchy3"/>
    <dgm:cxn modelId="{635B61F8-39E6-4763-9597-556452C27AFE}" type="presOf" srcId="{70CED978-950E-4BC1-9860-0888AA4544AD}" destId="{51845645-AF8E-4B75-9DC6-2801D35993FD}" srcOrd="0" destOrd="0" presId="urn:microsoft.com/office/officeart/2005/8/layout/hierarchy3"/>
    <dgm:cxn modelId="{F6A4A52E-1894-4E9A-BF0F-B998E26CF6E8}" type="presParOf" srcId="{FC7EA30D-4B3E-41BB-A7EC-91D6D5F18D03}" destId="{A19E635A-808E-4E31-B47B-0B62FF8333F1}" srcOrd="0" destOrd="0" presId="urn:microsoft.com/office/officeart/2005/8/layout/hierarchy3"/>
    <dgm:cxn modelId="{DC139EF2-0F54-47CF-8A6E-9C71E983A0F1}" type="presParOf" srcId="{A19E635A-808E-4E31-B47B-0B62FF8333F1}" destId="{82B1AE58-A03A-4E92-8A5E-0896072FA6D7}" srcOrd="0" destOrd="0" presId="urn:microsoft.com/office/officeart/2005/8/layout/hierarchy3"/>
    <dgm:cxn modelId="{E2F99E45-AAE7-4A96-8E84-6EB09BB7429C}" type="presParOf" srcId="{82B1AE58-A03A-4E92-8A5E-0896072FA6D7}" destId="{DBBE71CD-339D-48B7-B437-CF143105FF6C}" srcOrd="0" destOrd="0" presId="urn:microsoft.com/office/officeart/2005/8/layout/hierarchy3"/>
    <dgm:cxn modelId="{1C761074-65A0-43CD-A96C-DA72719F9B86}" type="presParOf" srcId="{82B1AE58-A03A-4E92-8A5E-0896072FA6D7}" destId="{E5F06D9D-C286-48BE-8544-2506CC206ADD}" srcOrd="1" destOrd="0" presId="urn:microsoft.com/office/officeart/2005/8/layout/hierarchy3"/>
    <dgm:cxn modelId="{D101BA16-C632-41DE-8700-BEBD1FA32A12}" type="presParOf" srcId="{A19E635A-808E-4E31-B47B-0B62FF8333F1}" destId="{479AC114-A3A8-48F6-B64F-D140C86964E2}" srcOrd="1" destOrd="0" presId="urn:microsoft.com/office/officeart/2005/8/layout/hierarchy3"/>
    <dgm:cxn modelId="{12F26E7D-886D-481C-953A-5F0BD4D6B97A}" type="presParOf" srcId="{479AC114-A3A8-48F6-B64F-D140C86964E2}" destId="{9C9B2AEC-48AC-4444-8BC7-81AD7214D8B8}" srcOrd="0" destOrd="0" presId="urn:microsoft.com/office/officeart/2005/8/layout/hierarchy3"/>
    <dgm:cxn modelId="{4181AF81-2072-481A-9104-5A792C40BE87}" type="presParOf" srcId="{479AC114-A3A8-48F6-B64F-D140C86964E2}" destId="{51845645-AF8E-4B75-9DC6-2801D35993FD}" srcOrd="1" destOrd="0" presId="urn:microsoft.com/office/officeart/2005/8/layout/hierarchy3"/>
    <dgm:cxn modelId="{AFE3CD77-130D-4082-B961-F7A7D32E63B6}" type="presParOf" srcId="{479AC114-A3A8-48F6-B64F-D140C86964E2}" destId="{E07EC140-02D8-4678-8C4E-AD9D161F0993}" srcOrd="2" destOrd="0" presId="urn:microsoft.com/office/officeart/2005/8/layout/hierarchy3"/>
    <dgm:cxn modelId="{9F89C2CE-4FCD-4397-ADFB-B83AAC5866EE}" type="presParOf" srcId="{479AC114-A3A8-48F6-B64F-D140C86964E2}" destId="{6C0BEC52-CC89-4966-9194-0FE5EBAD6AC3}" srcOrd="3" destOrd="0" presId="urn:microsoft.com/office/officeart/2005/8/layout/hierarchy3"/>
    <dgm:cxn modelId="{DD027A17-FB37-4358-8FC8-D41D808745FA}" type="presParOf" srcId="{FC7EA30D-4B3E-41BB-A7EC-91D6D5F18D03}" destId="{C136DFD1-2590-49D9-A6A0-E71B9C576145}" srcOrd="1" destOrd="0" presId="urn:microsoft.com/office/officeart/2005/8/layout/hierarchy3"/>
    <dgm:cxn modelId="{AC2CA348-CF8D-4E31-A077-847921662A30}" type="presParOf" srcId="{C136DFD1-2590-49D9-A6A0-E71B9C576145}" destId="{875244AF-E95A-40C1-91A5-6316ACAD9A22}" srcOrd="0" destOrd="0" presId="urn:microsoft.com/office/officeart/2005/8/layout/hierarchy3"/>
    <dgm:cxn modelId="{0BDDECA5-543B-4BFA-A80B-1762C59C1EA7}" type="presParOf" srcId="{875244AF-E95A-40C1-91A5-6316ACAD9A22}" destId="{86C4B80A-622E-415D-924E-3AA29C1A01A1}" srcOrd="0" destOrd="0" presId="urn:microsoft.com/office/officeart/2005/8/layout/hierarchy3"/>
    <dgm:cxn modelId="{B9614635-30F2-47E6-97DD-5C96B4972F4A}" type="presParOf" srcId="{875244AF-E95A-40C1-91A5-6316ACAD9A22}" destId="{6AFD886D-2103-4DF9-8D87-7281AFF69472}" srcOrd="1" destOrd="0" presId="urn:microsoft.com/office/officeart/2005/8/layout/hierarchy3"/>
    <dgm:cxn modelId="{3F9F1D55-9F58-4FEA-8C80-6258906CFDA2}" type="presParOf" srcId="{C136DFD1-2590-49D9-A6A0-E71B9C576145}" destId="{6A00174C-74D7-4629-A331-75578DF04C0A}" srcOrd="1" destOrd="0" presId="urn:microsoft.com/office/officeart/2005/8/layout/hierarchy3"/>
    <dgm:cxn modelId="{FA0C66D0-BA1A-4BAF-9966-BCF138270A23}" type="presParOf" srcId="{6A00174C-74D7-4629-A331-75578DF04C0A}" destId="{DF972631-282C-469D-A9C6-125CFDCFC111}" srcOrd="0" destOrd="0" presId="urn:microsoft.com/office/officeart/2005/8/layout/hierarchy3"/>
    <dgm:cxn modelId="{66BCD17E-4E39-42BE-BE70-6B4F00737845}" type="presParOf" srcId="{6A00174C-74D7-4629-A331-75578DF04C0A}" destId="{1FB04F68-E816-43B3-89BA-A310540AFC68}" srcOrd="1" destOrd="0" presId="urn:microsoft.com/office/officeart/2005/8/layout/hierarchy3"/>
    <dgm:cxn modelId="{5C466B12-B691-494B-8140-729CCE0B1570}" type="presParOf" srcId="{6A00174C-74D7-4629-A331-75578DF04C0A}" destId="{18FC7764-9E72-465A-9EC0-ADC7E2718A6D}" srcOrd="2" destOrd="0" presId="urn:microsoft.com/office/officeart/2005/8/layout/hierarchy3"/>
    <dgm:cxn modelId="{924A9025-1805-410C-B151-5FC0E7841AC3}" type="presParOf" srcId="{6A00174C-74D7-4629-A331-75578DF04C0A}" destId="{8B552B0C-B96A-487B-94A5-A9A8799D103E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0921358-534A-43A1-B70F-CD838EA02782}" type="doc">
      <dgm:prSet loTypeId="urn:microsoft.com/office/officeart/2005/8/layout/h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8562202-FFF5-42ED-AE77-2075476D5C16}">
      <dgm:prSet custT="1"/>
      <dgm:spPr/>
      <dgm:t>
        <a:bodyPr/>
        <a:lstStyle/>
        <a:p>
          <a:r>
            <a:rPr lang="th-TH" sz="3200" b="1" dirty="0">
              <a:solidFill>
                <a:srgbClr val="0D02EC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ยุทธศาสตร์ที่ </a:t>
          </a:r>
          <a:r>
            <a:rPr lang="en-US" sz="3200" b="1" dirty="0">
              <a:solidFill>
                <a:srgbClr val="0D02EC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3 : </a:t>
          </a:r>
          <a:r>
            <a:rPr lang="th-TH" sz="3200" b="1" dirty="0">
              <a:solidFill>
                <a:srgbClr val="0D02EC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พัฒนาระบบบริหารจัดการเพื่อสนับสนุนการจัดบริการ</a:t>
          </a:r>
          <a:endParaRPr lang="en-US" sz="3200" b="1" dirty="0">
            <a:solidFill>
              <a:srgbClr val="0D02EC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04F3E0CD-81DF-41D0-97E3-BAB3B168EFDA}" type="parTrans" cxnId="{4AC1FA46-63B4-4DD1-9ACB-8F32620BC48B}">
      <dgm:prSet/>
      <dgm:spPr/>
      <dgm:t>
        <a:bodyPr/>
        <a:lstStyle/>
        <a:p>
          <a:endParaRPr lang="en-US" sz="24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725BF4EF-B41F-4612-93D9-2D3CD7C9BEC4}" type="sibTrans" cxnId="{4AC1FA46-63B4-4DD1-9ACB-8F32620BC48B}">
      <dgm:prSet/>
      <dgm:spPr/>
      <dgm:t>
        <a:bodyPr/>
        <a:lstStyle/>
        <a:p>
          <a:endParaRPr lang="en-US" sz="24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1A678BAE-C74E-473E-B681-FAD50001CB89}">
      <dgm:prSet phldrT="[Text]" custT="1"/>
      <dgm:spPr/>
      <dgm:t>
        <a:bodyPr/>
        <a:lstStyle/>
        <a:p>
          <a:r>
            <a:rPr lang="th-TH" sz="3200" b="1" dirty="0">
              <a:solidFill>
                <a:srgbClr val="0D02EC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ยุทธศาสตร์ </a:t>
          </a:r>
          <a:r>
            <a:rPr lang="en-US" sz="3200" b="1" dirty="0">
              <a:solidFill>
                <a:srgbClr val="0D02EC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IT</a:t>
          </a:r>
        </a:p>
      </dgm:t>
    </dgm:pt>
    <dgm:pt modelId="{EEB3DA5C-0EB6-4638-B0F0-8B654C400B0B}" type="parTrans" cxnId="{6E30B758-6103-4B00-9232-13DD95C68CCB}">
      <dgm:prSet/>
      <dgm:spPr/>
      <dgm:t>
        <a:bodyPr/>
        <a:lstStyle/>
        <a:p>
          <a:endParaRPr lang="en-US" sz="24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F2736D4-1999-48DE-AC05-5B78DEC16118}" type="sibTrans" cxnId="{6E30B758-6103-4B00-9232-13DD95C68CCB}">
      <dgm:prSet/>
      <dgm:spPr/>
      <dgm:t>
        <a:bodyPr/>
        <a:lstStyle/>
        <a:p>
          <a:endParaRPr lang="en-US" sz="24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9F207F8-FBEA-4537-9FC5-E53D966A890F}">
      <dgm:prSet custT="1"/>
      <dgm:spPr/>
      <dgm:t>
        <a:bodyPr/>
        <a:lstStyle/>
        <a:p>
          <a:r>
            <a:rPr lang="th-TH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เป้าประสงค์ </a:t>
          </a:r>
          <a:r>
            <a:rPr lang="en-US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4</a:t>
          </a:r>
          <a:r>
            <a:rPr lang="th-TH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 </a:t>
          </a:r>
          <a:r>
            <a:rPr lang="en-US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:</a:t>
          </a:r>
          <a:r>
            <a:rPr lang="th-TH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 มีระบบบริหารจัดการกำลังคน งบประมาณ ทรัพยากรทางการบริหารอื่นๆ ตลอดจนการบังคับใช้กฎหมายที่เอื้อต่อการจัดบริการสุขภาพ </a:t>
          </a:r>
          <a:endParaRPr lang="en-US" sz="32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7E73740F-D852-4F1A-9DBE-658A1350DD0E}" type="parTrans" cxnId="{4C4B0839-0983-4066-9BF7-B0984DCA50C0}">
      <dgm:prSet/>
      <dgm:spPr/>
      <dgm:t>
        <a:bodyPr/>
        <a:lstStyle/>
        <a:p>
          <a:endParaRPr lang="en-US" sz="24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E7FEE095-8AB7-416D-834E-7F7D26C4B141}" type="sibTrans" cxnId="{4C4B0839-0983-4066-9BF7-B0984DCA50C0}">
      <dgm:prSet/>
      <dgm:spPr/>
      <dgm:t>
        <a:bodyPr/>
        <a:lstStyle/>
        <a:p>
          <a:endParaRPr lang="en-US" sz="24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B8DBE6F4-7D88-4181-8A98-7F1C76B17B54}">
      <dgm:prSet phldrT="[Text]" custT="1"/>
      <dgm:spPr/>
      <dgm:t>
        <a:bodyPr/>
        <a:lstStyle/>
        <a:p>
          <a:r>
            <a:rPr lang="en-US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SIM5 </a:t>
          </a:r>
          <a:r>
            <a:rPr lang="th-TH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พัฒนาระบบเทคโนโลยีสารสนเทศเพื่อการบริหารจัดการองค์กร</a:t>
          </a:r>
          <a:endParaRPr lang="en-US" sz="32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198F30C-9F87-4C0F-8601-CA541E780216}" type="parTrans" cxnId="{1CEC21E0-3414-4AA8-9580-0D71FA2F5045}">
      <dgm:prSet/>
      <dgm:spPr/>
      <dgm:t>
        <a:bodyPr/>
        <a:lstStyle/>
        <a:p>
          <a:endParaRPr lang="en-US" sz="24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627FE2F1-B26C-4738-B2B6-B04B0A9FC9EE}" type="sibTrans" cxnId="{1CEC21E0-3414-4AA8-9580-0D71FA2F5045}">
      <dgm:prSet/>
      <dgm:spPr/>
      <dgm:t>
        <a:bodyPr/>
        <a:lstStyle/>
        <a:p>
          <a:endParaRPr lang="en-US" sz="24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3E29E96-D88F-43A5-A00D-6525EFCA3F65}">
      <dgm:prSet phldrT="[Text]" custT="1"/>
      <dgm:spPr/>
      <dgm:t>
        <a:bodyPr/>
        <a:lstStyle/>
        <a:p>
          <a:endParaRPr lang="en-US" sz="32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97B8B7F8-B49F-42DF-82F3-6555C5669CC5}" type="parTrans" cxnId="{9E389424-4EF5-4A66-BFDC-DD59B3CEDCE4}">
      <dgm:prSet/>
      <dgm:spPr/>
      <dgm:t>
        <a:bodyPr/>
        <a:lstStyle/>
        <a:p>
          <a:endParaRPr lang="en-US" sz="24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2A7C90D-DE3D-49B2-901C-C71C546CF0E4}" type="sibTrans" cxnId="{9E389424-4EF5-4A66-BFDC-DD59B3CEDCE4}">
      <dgm:prSet/>
      <dgm:spPr/>
      <dgm:t>
        <a:bodyPr/>
        <a:lstStyle/>
        <a:p>
          <a:endParaRPr lang="en-US" sz="24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4FBF010E-E477-4299-B72D-3DADFA5B8AF4}" type="pres">
      <dgm:prSet presAssocID="{30921358-534A-43A1-B70F-CD838EA02782}" presName="Name0" presStyleCnt="0">
        <dgm:presLayoutVars>
          <dgm:dir/>
          <dgm:animLvl val="lvl"/>
          <dgm:resizeHandles val="exact"/>
        </dgm:presLayoutVars>
      </dgm:prSet>
      <dgm:spPr/>
    </dgm:pt>
    <dgm:pt modelId="{449C2D31-B1A6-4B8B-A120-3B36BF57107B}" type="pres">
      <dgm:prSet presAssocID="{D8562202-FFF5-42ED-AE77-2075476D5C16}" presName="composite" presStyleCnt="0"/>
      <dgm:spPr/>
    </dgm:pt>
    <dgm:pt modelId="{2836F95C-64FF-42EF-9BA6-828268AAB8D7}" type="pres">
      <dgm:prSet presAssocID="{D8562202-FFF5-42ED-AE77-2075476D5C16}" presName="parTx" presStyleLbl="alignNode1" presStyleIdx="0" presStyleCnt="2" custLinFactNeighborX="-1" custLinFactNeighborY="-1912">
        <dgm:presLayoutVars>
          <dgm:chMax val="0"/>
          <dgm:chPref val="0"/>
          <dgm:bulletEnabled val="1"/>
        </dgm:presLayoutVars>
      </dgm:prSet>
      <dgm:spPr/>
    </dgm:pt>
    <dgm:pt modelId="{E76942F6-3E27-483D-AB49-831F1A769BA2}" type="pres">
      <dgm:prSet presAssocID="{D8562202-FFF5-42ED-AE77-2075476D5C16}" presName="desTx" presStyleLbl="alignAccFollowNode1" presStyleIdx="0" presStyleCnt="2">
        <dgm:presLayoutVars>
          <dgm:bulletEnabled val="1"/>
        </dgm:presLayoutVars>
      </dgm:prSet>
      <dgm:spPr/>
    </dgm:pt>
    <dgm:pt modelId="{6FFD38A9-79F8-4A0C-BBC2-445F10B2A66D}" type="pres">
      <dgm:prSet presAssocID="{725BF4EF-B41F-4612-93D9-2D3CD7C9BEC4}" presName="space" presStyleCnt="0"/>
      <dgm:spPr/>
    </dgm:pt>
    <dgm:pt modelId="{37705A88-52C0-4F6F-9CC0-24700DA7A9E5}" type="pres">
      <dgm:prSet presAssocID="{1A678BAE-C74E-473E-B681-FAD50001CB89}" presName="composite" presStyleCnt="0"/>
      <dgm:spPr/>
    </dgm:pt>
    <dgm:pt modelId="{30489C86-DB2A-4903-A5BA-88E2A60F60C1}" type="pres">
      <dgm:prSet presAssocID="{1A678BAE-C74E-473E-B681-FAD50001CB89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F9C2B0BF-0768-4445-BC0D-FCB28EF47778}" type="pres">
      <dgm:prSet presAssocID="{1A678BAE-C74E-473E-B681-FAD50001CB89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9E389424-4EF5-4A66-BFDC-DD59B3CEDCE4}" srcId="{1A678BAE-C74E-473E-B681-FAD50001CB89}" destId="{A3E29E96-D88F-43A5-A00D-6525EFCA3F65}" srcOrd="1" destOrd="0" parTransId="{97B8B7F8-B49F-42DF-82F3-6555C5669CC5}" sibTransId="{82A7C90D-DE3D-49B2-901C-C71C546CF0E4}"/>
    <dgm:cxn modelId="{4C4B0839-0983-4066-9BF7-B0984DCA50C0}" srcId="{D8562202-FFF5-42ED-AE77-2075476D5C16}" destId="{D9F207F8-FBEA-4537-9FC5-E53D966A890F}" srcOrd="0" destOrd="0" parTransId="{7E73740F-D852-4F1A-9DBE-658A1350DD0E}" sibTransId="{E7FEE095-8AB7-416D-834E-7F7D26C4B141}"/>
    <dgm:cxn modelId="{4AC1FA46-63B4-4DD1-9ACB-8F32620BC48B}" srcId="{30921358-534A-43A1-B70F-CD838EA02782}" destId="{D8562202-FFF5-42ED-AE77-2075476D5C16}" srcOrd="0" destOrd="0" parTransId="{04F3E0CD-81DF-41D0-97E3-BAB3B168EFDA}" sibTransId="{725BF4EF-B41F-4612-93D9-2D3CD7C9BEC4}"/>
    <dgm:cxn modelId="{6E30B758-6103-4B00-9232-13DD95C68CCB}" srcId="{30921358-534A-43A1-B70F-CD838EA02782}" destId="{1A678BAE-C74E-473E-B681-FAD50001CB89}" srcOrd="1" destOrd="0" parTransId="{EEB3DA5C-0EB6-4638-B0F0-8B654C400B0B}" sibTransId="{AF2736D4-1999-48DE-AC05-5B78DEC16118}"/>
    <dgm:cxn modelId="{D6EC17AB-8CE1-4FBB-B326-F63DA87112E1}" type="presOf" srcId="{30921358-534A-43A1-B70F-CD838EA02782}" destId="{4FBF010E-E477-4299-B72D-3DADFA5B8AF4}" srcOrd="0" destOrd="0" presId="urn:microsoft.com/office/officeart/2005/8/layout/hList1"/>
    <dgm:cxn modelId="{8F5FE6AC-6696-4F88-90A7-1F353953AB93}" type="presOf" srcId="{B8DBE6F4-7D88-4181-8A98-7F1C76B17B54}" destId="{F9C2B0BF-0768-4445-BC0D-FCB28EF47778}" srcOrd="0" destOrd="0" presId="urn:microsoft.com/office/officeart/2005/8/layout/hList1"/>
    <dgm:cxn modelId="{3CE810D4-18A4-4B3D-816E-3B7F1E78FBF8}" type="presOf" srcId="{A3E29E96-D88F-43A5-A00D-6525EFCA3F65}" destId="{F9C2B0BF-0768-4445-BC0D-FCB28EF47778}" srcOrd="0" destOrd="1" presId="urn:microsoft.com/office/officeart/2005/8/layout/hList1"/>
    <dgm:cxn modelId="{653D28D7-62AC-4E4A-9DF8-131CF68F4C4D}" type="presOf" srcId="{D9F207F8-FBEA-4537-9FC5-E53D966A890F}" destId="{E76942F6-3E27-483D-AB49-831F1A769BA2}" srcOrd="0" destOrd="0" presId="urn:microsoft.com/office/officeart/2005/8/layout/hList1"/>
    <dgm:cxn modelId="{1CEC21E0-3414-4AA8-9580-0D71FA2F5045}" srcId="{1A678BAE-C74E-473E-B681-FAD50001CB89}" destId="{B8DBE6F4-7D88-4181-8A98-7F1C76B17B54}" srcOrd="0" destOrd="0" parTransId="{C198F30C-9F87-4C0F-8601-CA541E780216}" sibTransId="{627FE2F1-B26C-4738-B2B6-B04B0A9FC9EE}"/>
    <dgm:cxn modelId="{FAB52CFB-5F06-44A2-9D2B-588A2F6C8AEC}" type="presOf" srcId="{D8562202-FFF5-42ED-AE77-2075476D5C16}" destId="{2836F95C-64FF-42EF-9BA6-828268AAB8D7}" srcOrd="0" destOrd="0" presId="urn:microsoft.com/office/officeart/2005/8/layout/hList1"/>
    <dgm:cxn modelId="{E3E653FD-A581-4E91-A92C-20D65E7B46D7}" type="presOf" srcId="{1A678BAE-C74E-473E-B681-FAD50001CB89}" destId="{30489C86-DB2A-4903-A5BA-88E2A60F60C1}" srcOrd="0" destOrd="0" presId="urn:microsoft.com/office/officeart/2005/8/layout/hList1"/>
    <dgm:cxn modelId="{B1F15315-BD7F-460A-A395-43413FF88288}" type="presParOf" srcId="{4FBF010E-E477-4299-B72D-3DADFA5B8AF4}" destId="{449C2D31-B1A6-4B8B-A120-3B36BF57107B}" srcOrd="0" destOrd="0" presId="urn:microsoft.com/office/officeart/2005/8/layout/hList1"/>
    <dgm:cxn modelId="{46501B2E-5136-4EE2-80E2-E5DC03576D90}" type="presParOf" srcId="{449C2D31-B1A6-4B8B-A120-3B36BF57107B}" destId="{2836F95C-64FF-42EF-9BA6-828268AAB8D7}" srcOrd="0" destOrd="0" presId="urn:microsoft.com/office/officeart/2005/8/layout/hList1"/>
    <dgm:cxn modelId="{A8B10C53-E07C-4E60-A7F3-B3C418E6C5EF}" type="presParOf" srcId="{449C2D31-B1A6-4B8B-A120-3B36BF57107B}" destId="{E76942F6-3E27-483D-AB49-831F1A769BA2}" srcOrd="1" destOrd="0" presId="urn:microsoft.com/office/officeart/2005/8/layout/hList1"/>
    <dgm:cxn modelId="{89E36CB3-701A-4F51-9358-F86D16B81456}" type="presParOf" srcId="{4FBF010E-E477-4299-B72D-3DADFA5B8AF4}" destId="{6FFD38A9-79F8-4A0C-BBC2-445F10B2A66D}" srcOrd="1" destOrd="0" presId="urn:microsoft.com/office/officeart/2005/8/layout/hList1"/>
    <dgm:cxn modelId="{4040D3AA-C8D2-45A4-90EF-9E40BDE3AE7A}" type="presParOf" srcId="{4FBF010E-E477-4299-B72D-3DADFA5B8AF4}" destId="{37705A88-52C0-4F6F-9CC0-24700DA7A9E5}" srcOrd="2" destOrd="0" presId="urn:microsoft.com/office/officeart/2005/8/layout/hList1"/>
    <dgm:cxn modelId="{C2875A95-E413-46E4-9C9D-E62D999352D5}" type="presParOf" srcId="{37705A88-52C0-4F6F-9CC0-24700DA7A9E5}" destId="{30489C86-DB2A-4903-A5BA-88E2A60F60C1}" srcOrd="0" destOrd="0" presId="urn:microsoft.com/office/officeart/2005/8/layout/hList1"/>
    <dgm:cxn modelId="{37DC6667-3115-478A-AAC9-040486725818}" type="presParOf" srcId="{37705A88-52C0-4F6F-9CC0-24700DA7A9E5}" destId="{F9C2B0BF-0768-4445-BC0D-FCB28EF4777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9831009-F98C-4FC4-B216-EDF5CA33EFFA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th-TH"/>
        </a:p>
      </dgm:t>
    </dgm:pt>
    <dgm:pt modelId="{E786FFC7-680B-43DE-B135-810F6805628F}">
      <dgm:prSet phldrT="[Text]"/>
      <dgm:spPr/>
      <dgm:t>
        <a:bodyPr/>
        <a:lstStyle/>
        <a:p>
          <a:pPr algn="just"/>
          <a:r>
            <a:rPr lang="th-TH" dirty="0">
              <a:solidFill>
                <a:srgbClr val="0D02EC"/>
              </a:solidFill>
              <a:latin typeface="Little_Star" panose="02000000000000000000" pitchFamily="2" charset="0"/>
              <a:cs typeface="Little_Star" panose="02000000000000000000" pitchFamily="2" charset="0"/>
            </a:rPr>
            <a:t>ยุทธศาสตร์ที่ </a:t>
          </a:r>
          <a:r>
            <a:rPr lang="en-US" dirty="0">
              <a:solidFill>
                <a:srgbClr val="0D02EC"/>
              </a:solidFill>
              <a:latin typeface="Little_Star" panose="02000000000000000000" pitchFamily="2" charset="0"/>
              <a:cs typeface="Little_Star" panose="02000000000000000000" pitchFamily="2" charset="0"/>
            </a:rPr>
            <a:t>1 : </a:t>
          </a:r>
          <a:r>
            <a:rPr lang="th-TH" dirty="0">
              <a:solidFill>
                <a:srgbClr val="0D02EC"/>
              </a:solidFill>
              <a:latin typeface="Little_Star" panose="02000000000000000000" pitchFamily="2" charset="0"/>
              <a:cs typeface="Little_Star" panose="02000000000000000000" pitchFamily="2" charset="0"/>
            </a:rPr>
            <a:t>พัฒนาสุขภาพตามกลุ่มวัย</a:t>
          </a:r>
        </a:p>
      </dgm:t>
    </dgm:pt>
    <dgm:pt modelId="{584948DE-5109-4AB1-9DA3-8874643D995B}" type="parTrans" cxnId="{2972184A-A5AA-4DE1-A633-43F23BB861CD}">
      <dgm:prSet/>
      <dgm:spPr/>
      <dgm:t>
        <a:bodyPr/>
        <a:lstStyle/>
        <a:p>
          <a:endParaRPr lang="th-TH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F0B6AF17-2D62-4431-8541-3635148E8764}" type="sibTrans" cxnId="{2972184A-A5AA-4DE1-A633-43F23BB861CD}">
      <dgm:prSet/>
      <dgm:spPr/>
      <dgm:t>
        <a:bodyPr/>
        <a:lstStyle/>
        <a:p>
          <a:endParaRPr lang="th-TH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D1B1104B-74D6-41EA-B8FA-80387EB09543}">
      <dgm:prSet phldrT="[Text]"/>
      <dgm:spPr/>
      <dgm:t>
        <a:bodyPr/>
        <a:lstStyle/>
        <a:p>
          <a:r>
            <a:rPr lang="th-TH" dirty="0">
              <a:solidFill>
                <a:srgbClr val="0D02EC"/>
              </a:solidFill>
              <a:latin typeface="Little_Star" panose="02000000000000000000" pitchFamily="2" charset="0"/>
              <a:cs typeface="Little_Star" panose="02000000000000000000" pitchFamily="2" charset="0"/>
            </a:rPr>
            <a:t>ยุทธศาสตร์ </a:t>
          </a:r>
          <a:r>
            <a:rPr lang="en-US" dirty="0">
              <a:solidFill>
                <a:srgbClr val="0D02EC"/>
              </a:solidFill>
              <a:latin typeface="Little_Star" panose="02000000000000000000" pitchFamily="2" charset="0"/>
              <a:cs typeface="Little_Star" panose="02000000000000000000" pitchFamily="2" charset="0"/>
            </a:rPr>
            <a:t>IT</a:t>
          </a:r>
          <a:endParaRPr lang="th-TH" dirty="0">
            <a:solidFill>
              <a:srgbClr val="0D02EC"/>
            </a:solidFill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E94D2611-32BD-4F52-8D2B-F7D4CFC0B59A}" type="parTrans" cxnId="{566C6C7F-D361-4A39-ADCE-9E6E9AA3F985}">
      <dgm:prSet/>
      <dgm:spPr/>
      <dgm:t>
        <a:bodyPr/>
        <a:lstStyle/>
        <a:p>
          <a:endParaRPr lang="th-TH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FC7BC842-9E67-4A41-AFD6-CC69CB6EDBA3}" type="sibTrans" cxnId="{566C6C7F-D361-4A39-ADCE-9E6E9AA3F985}">
      <dgm:prSet/>
      <dgm:spPr/>
      <dgm:t>
        <a:bodyPr/>
        <a:lstStyle/>
        <a:p>
          <a:endParaRPr lang="th-TH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ED34F326-BAE3-4CDC-A22C-E0F3D810FC01}">
      <dgm:prSet phldrT="[Text]" custT="1"/>
      <dgm:spPr/>
      <dgm:t>
        <a:bodyPr/>
        <a:lstStyle/>
        <a:p>
          <a:r>
            <a:rPr lang="en-US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SIM1 </a:t>
          </a:r>
          <a:r>
            <a:rPr lang="th-TH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พัฒนาเทคโนโลยีสารสนเทศเพื่อตอบสนองการดูแลประชาชนทุกกลุ่มวัย</a:t>
          </a:r>
        </a:p>
      </dgm:t>
    </dgm:pt>
    <dgm:pt modelId="{6655E425-571D-4AD3-A7C7-08EC9E317A21}" type="parTrans" cxnId="{01297AFF-8613-4948-A2BF-5A2B51594912}">
      <dgm:prSet/>
      <dgm:spPr/>
      <dgm:t>
        <a:bodyPr/>
        <a:lstStyle/>
        <a:p>
          <a:endParaRPr lang="th-TH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6793CAE7-6ED8-4E93-9200-38D7D727275F}" type="sibTrans" cxnId="{01297AFF-8613-4948-A2BF-5A2B51594912}">
      <dgm:prSet/>
      <dgm:spPr/>
      <dgm:t>
        <a:bodyPr/>
        <a:lstStyle/>
        <a:p>
          <a:endParaRPr lang="th-TH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DDBB9A3A-B125-48B4-8D79-2DF3D5C00C02}">
      <dgm:prSet custT="1"/>
      <dgm:spPr/>
      <dgm:t>
        <a:bodyPr/>
        <a:lstStyle/>
        <a:p>
          <a:pPr algn="l"/>
          <a:r>
            <a:rPr lang="th-TH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เป้าประสงค์ </a:t>
          </a:r>
          <a:r>
            <a:rPr lang="en-US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1</a:t>
          </a:r>
          <a:r>
            <a:rPr lang="th-TH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 </a:t>
          </a:r>
          <a:r>
            <a:rPr lang="en-US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:</a:t>
          </a:r>
          <a:r>
            <a:rPr lang="th-TH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 ประชาชนได้รับการพัฒนาสุขภาพตลอดช่วงชีวิตทุกกลุ่มวัย ตั้งแต่ เด็กอายุ </a:t>
          </a:r>
          <a:r>
            <a:rPr lang="en-US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0-5 </a:t>
          </a:r>
          <a:r>
            <a:rPr lang="th-TH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ปี และสตรี เด็กวัยเรียน </a:t>
          </a:r>
          <a:r>
            <a:rPr lang="en-US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5-14 </a:t>
          </a:r>
          <a:r>
            <a:rPr lang="th-TH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ปี เด็กวัยรุ่น </a:t>
          </a:r>
          <a:r>
            <a:rPr lang="en-US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15-21 </a:t>
          </a:r>
          <a:r>
            <a:rPr lang="th-TH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ปี วัยทำงาน </a:t>
          </a:r>
          <a:r>
            <a:rPr lang="en-US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15-59 </a:t>
          </a:r>
          <a:r>
            <a:rPr lang="th-TH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ปี และผู้สูงอายุ</a:t>
          </a:r>
          <a:r>
            <a:rPr lang="en-US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/</a:t>
          </a:r>
          <a:r>
            <a:rPr lang="th-TH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ผู้พิการ  </a:t>
          </a:r>
          <a:endParaRPr lang="en-US" sz="32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806793F-5910-4EC3-A8E9-0B0427E49256}" type="parTrans" cxnId="{23009963-C527-4963-874A-F7538A760EBC}">
      <dgm:prSet/>
      <dgm:spPr/>
      <dgm:t>
        <a:bodyPr/>
        <a:lstStyle/>
        <a:p>
          <a:endParaRPr lang="th-TH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8424D422-E89E-433E-878C-9AF388A59F15}" type="sibTrans" cxnId="{23009963-C527-4963-874A-F7538A760EBC}">
      <dgm:prSet/>
      <dgm:spPr/>
      <dgm:t>
        <a:bodyPr/>
        <a:lstStyle/>
        <a:p>
          <a:endParaRPr lang="th-TH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C60D370A-094F-4AD4-AA47-F577F9C1A80B}">
      <dgm:prSet phldrT="[Text]" custT="1"/>
      <dgm:spPr/>
      <dgm:t>
        <a:bodyPr/>
        <a:lstStyle/>
        <a:p>
          <a:r>
            <a:rPr lang="en-US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SIM2 </a:t>
          </a:r>
          <a:r>
            <a:rPr lang="th-TH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ส่งเสริมประชาชนเข้าถึงข้อมูลสุขภาพ</a:t>
          </a:r>
        </a:p>
      </dgm:t>
    </dgm:pt>
    <dgm:pt modelId="{C4B3F620-FB0F-4B75-B1A2-E672D062068B}" type="parTrans" cxnId="{A6F32CBD-50DC-43D4-B1B1-E2FF70131EC2}">
      <dgm:prSet/>
      <dgm:spPr/>
      <dgm:t>
        <a:bodyPr/>
        <a:lstStyle/>
        <a:p>
          <a:endParaRPr lang="en-US"/>
        </a:p>
      </dgm:t>
    </dgm:pt>
    <dgm:pt modelId="{50053D4C-CE60-4EF1-AA53-C79ACFB1602A}" type="sibTrans" cxnId="{A6F32CBD-50DC-43D4-B1B1-E2FF70131EC2}">
      <dgm:prSet/>
      <dgm:spPr/>
      <dgm:t>
        <a:bodyPr/>
        <a:lstStyle/>
        <a:p>
          <a:endParaRPr lang="en-US"/>
        </a:p>
      </dgm:t>
    </dgm:pt>
    <dgm:pt modelId="{C7E4A291-74CD-4E6C-A750-CAE5C71042EE}" type="pres">
      <dgm:prSet presAssocID="{29831009-F98C-4FC4-B216-EDF5CA33EFFA}" presName="Name0" presStyleCnt="0">
        <dgm:presLayoutVars>
          <dgm:dir/>
          <dgm:animLvl val="lvl"/>
          <dgm:resizeHandles val="exact"/>
        </dgm:presLayoutVars>
      </dgm:prSet>
      <dgm:spPr/>
    </dgm:pt>
    <dgm:pt modelId="{ADC18F93-C585-4061-AECC-7333BDC4499F}" type="pres">
      <dgm:prSet presAssocID="{E786FFC7-680B-43DE-B135-810F6805628F}" presName="composite" presStyleCnt="0"/>
      <dgm:spPr/>
    </dgm:pt>
    <dgm:pt modelId="{C1F52E92-BFDE-44C1-BE7F-3E0B30DB7EB5}" type="pres">
      <dgm:prSet presAssocID="{E786FFC7-680B-43DE-B135-810F6805628F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0C1AE26C-E675-4012-A7E5-15F8E7B87B8E}" type="pres">
      <dgm:prSet presAssocID="{E786FFC7-680B-43DE-B135-810F6805628F}" presName="desTx" presStyleLbl="alignAccFollowNode1" presStyleIdx="0" presStyleCnt="2" custScaleX="99639">
        <dgm:presLayoutVars>
          <dgm:bulletEnabled val="1"/>
        </dgm:presLayoutVars>
      </dgm:prSet>
      <dgm:spPr/>
    </dgm:pt>
    <dgm:pt modelId="{E9B812AC-947E-4749-9AFC-5500076C59C4}" type="pres">
      <dgm:prSet presAssocID="{F0B6AF17-2D62-4431-8541-3635148E8764}" presName="space" presStyleCnt="0"/>
      <dgm:spPr/>
    </dgm:pt>
    <dgm:pt modelId="{45D641CF-B2E5-4230-8D38-CD8ED2B087C8}" type="pres">
      <dgm:prSet presAssocID="{D1B1104B-74D6-41EA-B8FA-80387EB09543}" presName="composite" presStyleCnt="0"/>
      <dgm:spPr/>
    </dgm:pt>
    <dgm:pt modelId="{52910412-24BF-45E2-9A2D-5AA4CC8C58DC}" type="pres">
      <dgm:prSet presAssocID="{D1B1104B-74D6-41EA-B8FA-80387EB09543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69874468-EEB8-4360-9B89-662C65C32B63}" type="pres">
      <dgm:prSet presAssocID="{D1B1104B-74D6-41EA-B8FA-80387EB09543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D828D702-52CB-43EB-90A8-2AC414240644}" type="presOf" srcId="{29831009-F98C-4FC4-B216-EDF5CA33EFFA}" destId="{C7E4A291-74CD-4E6C-A750-CAE5C71042EE}" srcOrd="0" destOrd="0" presId="urn:microsoft.com/office/officeart/2005/8/layout/hList1"/>
    <dgm:cxn modelId="{E703393F-F787-4002-B324-5B070C615759}" type="presOf" srcId="{C60D370A-094F-4AD4-AA47-F577F9C1A80B}" destId="{69874468-EEB8-4360-9B89-662C65C32B63}" srcOrd="0" destOrd="1" presId="urn:microsoft.com/office/officeart/2005/8/layout/hList1"/>
    <dgm:cxn modelId="{23009963-C527-4963-874A-F7538A760EBC}" srcId="{E786FFC7-680B-43DE-B135-810F6805628F}" destId="{DDBB9A3A-B125-48B4-8D79-2DF3D5C00C02}" srcOrd="0" destOrd="0" parTransId="{3806793F-5910-4EC3-A8E9-0B0427E49256}" sibTransId="{8424D422-E89E-433E-878C-9AF388A59F15}"/>
    <dgm:cxn modelId="{FC09E065-155D-44D4-BE81-56D3BB6145B7}" type="presOf" srcId="{ED34F326-BAE3-4CDC-A22C-E0F3D810FC01}" destId="{69874468-EEB8-4360-9B89-662C65C32B63}" srcOrd="0" destOrd="0" presId="urn:microsoft.com/office/officeart/2005/8/layout/hList1"/>
    <dgm:cxn modelId="{2972184A-A5AA-4DE1-A633-43F23BB861CD}" srcId="{29831009-F98C-4FC4-B216-EDF5CA33EFFA}" destId="{E786FFC7-680B-43DE-B135-810F6805628F}" srcOrd="0" destOrd="0" parTransId="{584948DE-5109-4AB1-9DA3-8874643D995B}" sibTransId="{F0B6AF17-2D62-4431-8541-3635148E8764}"/>
    <dgm:cxn modelId="{566C6C7F-D361-4A39-ADCE-9E6E9AA3F985}" srcId="{29831009-F98C-4FC4-B216-EDF5CA33EFFA}" destId="{D1B1104B-74D6-41EA-B8FA-80387EB09543}" srcOrd="1" destOrd="0" parTransId="{E94D2611-32BD-4F52-8D2B-F7D4CFC0B59A}" sibTransId="{FC7BC842-9E67-4A41-AFD6-CC69CB6EDBA3}"/>
    <dgm:cxn modelId="{1DCAAC86-4E82-4CE7-B1D5-39EF5458BA33}" type="presOf" srcId="{DDBB9A3A-B125-48B4-8D79-2DF3D5C00C02}" destId="{0C1AE26C-E675-4012-A7E5-15F8E7B87B8E}" srcOrd="0" destOrd="0" presId="urn:microsoft.com/office/officeart/2005/8/layout/hList1"/>
    <dgm:cxn modelId="{94A8D790-5B94-4A6D-AC5C-41B859C94A9E}" type="presOf" srcId="{E786FFC7-680B-43DE-B135-810F6805628F}" destId="{C1F52E92-BFDE-44C1-BE7F-3E0B30DB7EB5}" srcOrd="0" destOrd="0" presId="urn:microsoft.com/office/officeart/2005/8/layout/hList1"/>
    <dgm:cxn modelId="{A6F32CBD-50DC-43D4-B1B1-E2FF70131EC2}" srcId="{D1B1104B-74D6-41EA-B8FA-80387EB09543}" destId="{C60D370A-094F-4AD4-AA47-F577F9C1A80B}" srcOrd="1" destOrd="0" parTransId="{C4B3F620-FB0F-4B75-B1A2-E672D062068B}" sibTransId="{50053D4C-CE60-4EF1-AA53-C79ACFB1602A}"/>
    <dgm:cxn modelId="{3A6B18F3-21CB-45EF-B142-91AE0A0B4EFD}" type="presOf" srcId="{D1B1104B-74D6-41EA-B8FA-80387EB09543}" destId="{52910412-24BF-45E2-9A2D-5AA4CC8C58DC}" srcOrd="0" destOrd="0" presId="urn:microsoft.com/office/officeart/2005/8/layout/hList1"/>
    <dgm:cxn modelId="{01297AFF-8613-4948-A2BF-5A2B51594912}" srcId="{D1B1104B-74D6-41EA-B8FA-80387EB09543}" destId="{ED34F326-BAE3-4CDC-A22C-E0F3D810FC01}" srcOrd="0" destOrd="0" parTransId="{6655E425-571D-4AD3-A7C7-08EC9E317A21}" sibTransId="{6793CAE7-6ED8-4E93-9200-38D7D727275F}"/>
    <dgm:cxn modelId="{B6C5328D-8D88-4A1A-AF7F-44F26F047735}" type="presParOf" srcId="{C7E4A291-74CD-4E6C-A750-CAE5C71042EE}" destId="{ADC18F93-C585-4061-AECC-7333BDC4499F}" srcOrd="0" destOrd="0" presId="urn:microsoft.com/office/officeart/2005/8/layout/hList1"/>
    <dgm:cxn modelId="{26F52A19-D9C8-4A9F-B853-10A6CB719D46}" type="presParOf" srcId="{ADC18F93-C585-4061-AECC-7333BDC4499F}" destId="{C1F52E92-BFDE-44C1-BE7F-3E0B30DB7EB5}" srcOrd="0" destOrd="0" presId="urn:microsoft.com/office/officeart/2005/8/layout/hList1"/>
    <dgm:cxn modelId="{93F7DDB7-7621-4FB1-85C5-4B65A685A525}" type="presParOf" srcId="{ADC18F93-C585-4061-AECC-7333BDC4499F}" destId="{0C1AE26C-E675-4012-A7E5-15F8E7B87B8E}" srcOrd="1" destOrd="0" presId="urn:microsoft.com/office/officeart/2005/8/layout/hList1"/>
    <dgm:cxn modelId="{2F7A9CF3-CD95-4869-B724-A2AD6F990127}" type="presParOf" srcId="{C7E4A291-74CD-4E6C-A750-CAE5C71042EE}" destId="{E9B812AC-947E-4749-9AFC-5500076C59C4}" srcOrd="1" destOrd="0" presId="urn:microsoft.com/office/officeart/2005/8/layout/hList1"/>
    <dgm:cxn modelId="{B404A793-C962-4CBD-9151-0142A0ACEBF1}" type="presParOf" srcId="{C7E4A291-74CD-4E6C-A750-CAE5C71042EE}" destId="{45D641CF-B2E5-4230-8D38-CD8ED2B087C8}" srcOrd="2" destOrd="0" presId="urn:microsoft.com/office/officeart/2005/8/layout/hList1"/>
    <dgm:cxn modelId="{D63869B9-38C2-4EFD-95B3-5AACF9505D6F}" type="presParOf" srcId="{45D641CF-B2E5-4230-8D38-CD8ED2B087C8}" destId="{52910412-24BF-45E2-9A2D-5AA4CC8C58DC}" srcOrd="0" destOrd="0" presId="urn:microsoft.com/office/officeart/2005/8/layout/hList1"/>
    <dgm:cxn modelId="{8A33FC9B-0ADD-4CD9-BF13-B7A20BC3D8BA}" type="presParOf" srcId="{45D641CF-B2E5-4230-8D38-CD8ED2B087C8}" destId="{69874468-EEB8-4360-9B89-662C65C32B6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84F8640-223C-411D-A86D-4C1687990B9D}" type="doc">
      <dgm:prSet loTypeId="urn:microsoft.com/office/officeart/2005/8/layout/hierarchy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6EAD4BA-C53B-4F8D-ADBA-95A16F8BDFDB}">
      <dgm:prSet/>
      <dgm:spPr/>
      <dgm:t>
        <a:bodyPr/>
        <a:lstStyle/>
        <a:p>
          <a:r>
            <a:rPr lang="th-TH" dirty="0">
              <a:latin typeface="Little_Star" panose="02000000000000000000" pitchFamily="2" charset="0"/>
              <a:cs typeface="Little_Star" panose="02000000000000000000" pitchFamily="2" charset="0"/>
            </a:rPr>
            <a:t>ยุทธศาสตร์ที่ </a:t>
          </a:r>
          <a:r>
            <a:rPr lang="en-US" dirty="0">
              <a:latin typeface="Little_Star" panose="02000000000000000000" pitchFamily="2" charset="0"/>
              <a:cs typeface="Little_Star" panose="02000000000000000000" pitchFamily="2" charset="0"/>
            </a:rPr>
            <a:t>2 : </a:t>
          </a:r>
          <a:r>
            <a:rPr lang="th-TH" dirty="0">
              <a:latin typeface="Little_Star" panose="02000000000000000000" pitchFamily="2" charset="0"/>
              <a:cs typeface="Little_Star" panose="02000000000000000000" pitchFamily="2" charset="0"/>
            </a:rPr>
            <a:t>พัฒนาและจัดระบบบริการที่มีคุณภาพและมาตรฐาน ครอบคลุม ประชาชนสามารถเข้าถึงบริการได้</a:t>
          </a:r>
          <a:endParaRPr lang="en-US" dirty="0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4BB0E805-E0B7-4E16-A5E7-FA8C2ECCCB9F}" type="parTrans" cxnId="{4DB1AD11-B661-4C96-815B-906F25B32E27}">
      <dgm:prSet/>
      <dgm:spPr/>
      <dgm:t>
        <a:bodyPr/>
        <a:lstStyle/>
        <a:p>
          <a:endParaRPr lang="en-US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4329C1EC-2BA2-4DAB-A872-ADDC8A83A2E9}" type="sibTrans" cxnId="{4DB1AD11-B661-4C96-815B-906F25B32E27}">
      <dgm:prSet/>
      <dgm:spPr/>
      <dgm:t>
        <a:bodyPr/>
        <a:lstStyle/>
        <a:p>
          <a:endParaRPr lang="en-US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9C03360B-CACE-4B7D-BD9B-8A76956C6C01}">
      <dgm:prSet phldrT="[Text]" custT="1"/>
      <dgm:spPr/>
      <dgm:t>
        <a:bodyPr/>
        <a:lstStyle/>
        <a:p>
          <a:r>
            <a:rPr lang="en-US" sz="1600" dirty="0">
              <a:latin typeface="Little_Star" panose="02000000000000000000" pitchFamily="2" charset="0"/>
              <a:cs typeface="Little_Star" panose="02000000000000000000" pitchFamily="2" charset="0"/>
            </a:rPr>
            <a:t>SIM3 </a:t>
          </a:r>
          <a:r>
            <a:rPr lang="th-TH" sz="1600" dirty="0">
              <a:latin typeface="Little_Star" panose="02000000000000000000" pitchFamily="2" charset="0"/>
              <a:cs typeface="Little_Star" panose="02000000000000000000" pitchFamily="2" charset="0"/>
            </a:rPr>
            <a:t>พัฒนาสารสนเทศสนับสนุนระบบบริการให้มี มาตรฐาน ปลอดภัย มีการเชื่อมโยงระบบบริการเพื่อเพิ่มคุณภาพบริการ</a:t>
          </a:r>
          <a:endParaRPr lang="en-US" sz="1600" dirty="0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C14E64A2-2E3B-42C7-8202-FBC2F812F953}" type="parTrans" cxnId="{43B3E251-DB90-4BFE-9845-5B7234C61DAB}">
      <dgm:prSet/>
      <dgm:spPr/>
      <dgm:t>
        <a:bodyPr/>
        <a:lstStyle/>
        <a:p>
          <a:endParaRPr lang="en-US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250AEFAD-6EB6-4A6D-AEC4-094111C62EF9}" type="sibTrans" cxnId="{43B3E251-DB90-4BFE-9845-5B7234C61DAB}">
      <dgm:prSet/>
      <dgm:spPr/>
      <dgm:t>
        <a:bodyPr/>
        <a:lstStyle/>
        <a:p>
          <a:endParaRPr lang="en-US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4B768AAE-7622-4AA9-AB43-B44E55D5D8CB}">
      <dgm:prSet phldrT="[Text]"/>
      <dgm:spPr/>
      <dgm:t>
        <a:bodyPr/>
        <a:lstStyle/>
        <a:p>
          <a:r>
            <a:rPr lang="en-US" dirty="0">
              <a:latin typeface="Little_Star" panose="02000000000000000000" pitchFamily="2" charset="0"/>
              <a:cs typeface="Little_Star" panose="02000000000000000000" pitchFamily="2" charset="0"/>
            </a:rPr>
            <a:t>SIM4 </a:t>
          </a:r>
          <a:r>
            <a:rPr lang="th-TH" dirty="0">
              <a:latin typeface="Little_Star" panose="02000000000000000000" pitchFamily="2" charset="0"/>
              <a:cs typeface="Little_Star" panose="02000000000000000000" pitchFamily="2" charset="0"/>
            </a:rPr>
            <a:t>พัฒนาสารสนเทศเพื่อการควบคุมป้องกัน เฝ้าระวังโรคและภัยสุขภาพที่มีประสิทธิภาพ</a:t>
          </a:r>
          <a:endParaRPr lang="en-US" dirty="0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111D3793-C8EB-4911-8E99-AF2E2A0BA76C}" type="parTrans" cxnId="{6EA5C457-5ABD-4D7A-B9BB-9764B95C15B3}">
      <dgm:prSet/>
      <dgm:spPr/>
      <dgm:t>
        <a:bodyPr/>
        <a:lstStyle/>
        <a:p>
          <a:endParaRPr lang="en-US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FCAFB3E8-73CC-475B-A531-7A831A5AA2DE}" type="sibTrans" cxnId="{6EA5C457-5ABD-4D7A-B9BB-9764B95C15B3}">
      <dgm:prSet/>
      <dgm:spPr/>
      <dgm:t>
        <a:bodyPr/>
        <a:lstStyle/>
        <a:p>
          <a:endParaRPr lang="en-US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70CED978-950E-4BC1-9860-0888AA4544AD}">
      <dgm:prSet custT="1"/>
      <dgm:spPr/>
      <dgm:t>
        <a:bodyPr/>
        <a:lstStyle/>
        <a:p>
          <a:r>
            <a:rPr lang="th-TH" sz="1600" dirty="0">
              <a:latin typeface="Little_Star" panose="02000000000000000000" pitchFamily="2" charset="0"/>
              <a:cs typeface="Little_Star" panose="02000000000000000000" pitchFamily="2" charset="0"/>
            </a:rPr>
            <a:t>เป้าประสงค์ </a:t>
          </a:r>
          <a:r>
            <a:rPr lang="en-US" sz="1600" dirty="0">
              <a:latin typeface="Little_Star" panose="02000000000000000000" pitchFamily="2" charset="0"/>
              <a:cs typeface="Little_Star" panose="02000000000000000000" pitchFamily="2" charset="0"/>
            </a:rPr>
            <a:t>2</a:t>
          </a:r>
          <a:r>
            <a:rPr lang="th-TH" sz="1600" dirty="0">
              <a:latin typeface="Little_Star" panose="02000000000000000000" pitchFamily="2" charset="0"/>
              <a:cs typeface="Little_Star" panose="02000000000000000000" pitchFamily="2" charset="0"/>
            </a:rPr>
            <a:t> </a:t>
          </a:r>
          <a:r>
            <a:rPr lang="en-US" sz="1600" dirty="0">
              <a:latin typeface="Little_Star" panose="02000000000000000000" pitchFamily="2" charset="0"/>
              <a:cs typeface="Little_Star" panose="02000000000000000000" pitchFamily="2" charset="0"/>
            </a:rPr>
            <a:t>: </a:t>
          </a:r>
          <a:r>
            <a:rPr lang="th-TH" sz="1600" dirty="0">
              <a:latin typeface="Little_Star" panose="02000000000000000000" pitchFamily="2" charset="0"/>
              <a:cs typeface="Little_Star" panose="02000000000000000000" pitchFamily="2" charset="0"/>
            </a:rPr>
            <a:t>มีระบบบริการปฐมภูมิที่มีคุณภาพ</a:t>
          </a:r>
          <a:r>
            <a:rPr lang="th-TH" sz="1800" dirty="0">
              <a:latin typeface="Little_Star" panose="02000000000000000000" pitchFamily="2" charset="0"/>
              <a:cs typeface="Little_Star" panose="02000000000000000000" pitchFamily="2" charset="0"/>
            </a:rPr>
            <a:t>มาตรฐาน</a:t>
          </a:r>
          <a:r>
            <a:rPr lang="th-TH" sz="1600" dirty="0">
              <a:latin typeface="Little_Star" panose="02000000000000000000" pitchFamily="2" charset="0"/>
              <a:cs typeface="Little_Star" panose="02000000000000000000" pitchFamily="2" charset="0"/>
            </a:rPr>
            <a:t> เชื่อมกับระบบบริการทุติยภูมิและตติยภูมิอย่างมีประสิทธิภาพ และมีความพร้อมสำหรับรองรับการเข้าสู่ประชาคมอาเซียน</a:t>
          </a:r>
          <a:endParaRPr lang="en-US" sz="1600" dirty="0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2CCDA3E2-7ADD-4BBA-B2C4-8A71951A4B00}" type="parTrans" cxnId="{689CA257-C885-4A27-ADBA-074D94CAF6C0}">
      <dgm:prSet/>
      <dgm:spPr/>
      <dgm:t>
        <a:bodyPr/>
        <a:lstStyle/>
        <a:p>
          <a:endParaRPr lang="en-US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44419AF5-1698-4A70-89AC-FB9BA623B22D}" type="sibTrans" cxnId="{689CA257-C885-4A27-ADBA-074D94CAF6C0}">
      <dgm:prSet/>
      <dgm:spPr/>
      <dgm:t>
        <a:bodyPr/>
        <a:lstStyle/>
        <a:p>
          <a:endParaRPr lang="en-US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046B660B-09AE-4ECF-BD0B-4C45C8920809}">
      <dgm:prSet custT="1"/>
      <dgm:spPr/>
      <dgm:t>
        <a:bodyPr/>
        <a:lstStyle/>
        <a:p>
          <a:r>
            <a:rPr lang="th-TH" sz="1600" dirty="0">
              <a:latin typeface="Little_Star" panose="02000000000000000000" pitchFamily="2" charset="0"/>
              <a:cs typeface="Little_Star" panose="02000000000000000000" pitchFamily="2" charset="0"/>
            </a:rPr>
            <a:t>เป้าประสงค์ </a:t>
          </a:r>
          <a:r>
            <a:rPr lang="en-US" sz="1600" dirty="0">
              <a:latin typeface="Little_Star" panose="02000000000000000000" pitchFamily="2" charset="0"/>
              <a:cs typeface="Little_Star" panose="02000000000000000000" pitchFamily="2" charset="0"/>
            </a:rPr>
            <a:t>3</a:t>
          </a:r>
          <a:r>
            <a:rPr lang="th-TH" sz="1600" dirty="0">
              <a:latin typeface="Little_Star" panose="02000000000000000000" pitchFamily="2" charset="0"/>
              <a:cs typeface="Little_Star" panose="02000000000000000000" pitchFamily="2" charset="0"/>
            </a:rPr>
            <a:t> </a:t>
          </a:r>
          <a:r>
            <a:rPr lang="en-US" sz="1600" dirty="0">
              <a:latin typeface="Little_Star" panose="02000000000000000000" pitchFamily="2" charset="0"/>
              <a:cs typeface="Little_Star" panose="02000000000000000000" pitchFamily="2" charset="0"/>
            </a:rPr>
            <a:t>: </a:t>
          </a:r>
          <a:r>
            <a:rPr lang="th-TH" sz="1600" dirty="0">
              <a:latin typeface="Little_Star" panose="02000000000000000000" pitchFamily="2" charset="0"/>
              <a:cs typeface="Little_Star" panose="02000000000000000000" pitchFamily="2" charset="0"/>
            </a:rPr>
            <a:t>มีระบบการควบคุมป้องกัน เฝ้าระวังโรคและภัยสุขภาพที่มีมาตรฐาน ประชาชนได้รับการคุ้มครองดูแลให้อยู่ในสภาพแวดล้อมที่ปลอดภัย และเอื้อต่อการมีสุขภาพดี</a:t>
          </a:r>
          <a:endParaRPr lang="en-US" sz="1600" dirty="0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A68A9915-75CB-4DB6-B8BA-7E0D9A783AD9}" type="parTrans" cxnId="{1F0DBA0B-610A-43DA-AA85-1DC4595B9893}">
      <dgm:prSet/>
      <dgm:spPr/>
      <dgm:t>
        <a:bodyPr/>
        <a:lstStyle/>
        <a:p>
          <a:endParaRPr lang="en-US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88ADE541-8548-4DAB-9517-40242BE19DEB}" type="sibTrans" cxnId="{1F0DBA0B-610A-43DA-AA85-1DC4595B9893}">
      <dgm:prSet/>
      <dgm:spPr/>
      <dgm:t>
        <a:bodyPr/>
        <a:lstStyle/>
        <a:p>
          <a:endParaRPr lang="en-US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CFD6D097-62F3-4466-8149-ADA0C1636054}">
      <dgm:prSet phldrT="[Text]"/>
      <dgm:spPr/>
      <dgm:t>
        <a:bodyPr/>
        <a:lstStyle/>
        <a:p>
          <a:r>
            <a:rPr lang="th-TH">
              <a:latin typeface="Little_Star" panose="02000000000000000000" pitchFamily="2" charset="0"/>
              <a:cs typeface="Little_Star" panose="02000000000000000000" pitchFamily="2" charset="0"/>
            </a:rPr>
            <a:t>ยุทธศาสตร์ </a:t>
          </a:r>
          <a:r>
            <a:rPr lang="en-US">
              <a:latin typeface="Little_Star" panose="02000000000000000000" pitchFamily="2" charset="0"/>
              <a:cs typeface="Little_Star" panose="02000000000000000000" pitchFamily="2" charset="0"/>
            </a:rPr>
            <a:t>IT</a:t>
          </a:r>
          <a:endParaRPr lang="en-US" dirty="0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A17E07EE-4F02-468C-A045-758E5E33795E}" type="sibTrans" cxnId="{8AF6F7BF-3253-44F2-AA56-35F9524F0070}">
      <dgm:prSet/>
      <dgm:spPr/>
      <dgm:t>
        <a:bodyPr/>
        <a:lstStyle/>
        <a:p>
          <a:endParaRPr lang="en-US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7668D60C-2F48-4F03-99FD-323D05C318F1}" type="parTrans" cxnId="{8AF6F7BF-3253-44F2-AA56-35F9524F0070}">
      <dgm:prSet/>
      <dgm:spPr/>
      <dgm:t>
        <a:bodyPr/>
        <a:lstStyle/>
        <a:p>
          <a:endParaRPr lang="en-US"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FC7EA30D-4B3E-41BB-A7EC-91D6D5F18D03}" type="pres">
      <dgm:prSet presAssocID="{D84F8640-223C-411D-A86D-4C1687990B9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19E635A-808E-4E31-B47B-0B62FF8333F1}" type="pres">
      <dgm:prSet presAssocID="{46EAD4BA-C53B-4F8D-ADBA-95A16F8BDFDB}" presName="root" presStyleCnt="0"/>
      <dgm:spPr/>
    </dgm:pt>
    <dgm:pt modelId="{82B1AE58-A03A-4E92-8A5E-0896072FA6D7}" type="pres">
      <dgm:prSet presAssocID="{46EAD4BA-C53B-4F8D-ADBA-95A16F8BDFDB}" presName="rootComposite" presStyleCnt="0"/>
      <dgm:spPr/>
    </dgm:pt>
    <dgm:pt modelId="{DBBE71CD-339D-48B7-B437-CF143105FF6C}" type="pres">
      <dgm:prSet presAssocID="{46EAD4BA-C53B-4F8D-ADBA-95A16F8BDFDB}" presName="rootText" presStyleLbl="node1" presStyleIdx="0" presStyleCnt="2"/>
      <dgm:spPr/>
    </dgm:pt>
    <dgm:pt modelId="{E5F06D9D-C286-48BE-8544-2506CC206ADD}" type="pres">
      <dgm:prSet presAssocID="{46EAD4BA-C53B-4F8D-ADBA-95A16F8BDFDB}" presName="rootConnector" presStyleLbl="node1" presStyleIdx="0" presStyleCnt="2"/>
      <dgm:spPr/>
    </dgm:pt>
    <dgm:pt modelId="{479AC114-A3A8-48F6-B64F-D140C86964E2}" type="pres">
      <dgm:prSet presAssocID="{46EAD4BA-C53B-4F8D-ADBA-95A16F8BDFDB}" presName="childShape" presStyleCnt="0"/>
      <dgm:spPr/>
    </dgm:pt>
    <dgm:pt modelId="{9C9B2AEC-48AC-4444-8BC7-81AD7214D8B8}" type="pres">
      <dgm:prSet presAssocID="{2CCDA3E2-7ADD-4BBA-B2C4-8A71951A4B00}" presName="Name13" presStyleLbl="parChTrans1D2" presStyleIdx="0" presStyleCnt="4"/>
      <dgm:spPr/>
    </dgm:pt>
    <dgm:pt modelId="{51845645-AF8E-4B75-9DC6-2801D35993FD}" type="pres">
      <dgm:prSet presAssocID="{70CED978-950E-4BC1-9860-0888AA4544AD}" presName="childText" presStyleLbl="bgAcc1" presStyleIdx="0" presStyleCnt="4" custScaleX="103433" custScaleY="126907">
        <dgm:presLayoutVars>
          <dgm:bulletEnabled val="1"/>
        </dgm:presLayoutVars>
      </dgm:prSet>
      <dgm:spPr/>
    </dgm:pt>
    <dgm:pt modelId="{E07EC140-02D8-4678-8C4E-AD9D161F0993}" type="pres">
      <dgm:prSet presAssocID="{A68A9915-75CB-4DB6-B8BA-7E0D9A783AD9}" presName="Name13" presStyleLbl="parChTrans1D2" presStyleIdx="1" presStyleCnt="4"/>
      <dgm:spPr/>
    </dgm:pt>
    <dgm:pt modelId="{6C0BEC52-CC89-4966-9194-0FE5EBAD6AC3}" type="pres">
      <dgm:prSet presAssocID="{046B660B-09AE-4ECF-BD0B-4C45C8920809}" presName="childText" presStyleLbl="bgAcc1" presStyleIdx="1" presStyleCnt="4" custScaleY="114296">
        <dgm:presLayoutVars>
          <dgm:bulletEnabled val="1"/>
        </dgm:presLayoutVars>
      </dgm:prSet>
      <dgm:spPr/>
    </dgm:pt>
    <dgm:pt modelId="{C136DFD1-2590-49D9-A6A0-E71B9C576145}" type="pres">
      <dgm:prSet presAssocID="{CFD6D097-62F3-4466-8149-ADA0C1636054}" presName="root" presStyleCnt="0"/>
      <dgm:spPr/>
    </dgm:pt>
    <dgm:pt modelId="{875244AF-E95A-40C1-91A5-6316ACAD9A22}" type="pres">
      <dgm:prSet presAssocID="{CFD6D097-62F3-4466-8149-ADA0C1636054}" presName="rootComposite" presStyleCnt="0"/>
      <dgm:spPr/>
    </dgm:pt>
    <dgm:pt modelId="{86C4B80A-622E-415D-924E-3AA29C1A01A1}" type="pres">
      <dgm:prSet presAssocID="{CFD6D097-62F3-4466-8149-ADA0C1636054}" presName="rootText" presStyleLbl="node1" presStyleIdx="1" presStyleCnt="2"/>
      <dgm:spPr/>
    </dgm:pt>
    <dgm:pt modelId="{6AFD886D-2103-4DF9-8D87-7281AFF69472}" type="pres">
      <dgm:prSet presAssocID="{CFD6D097-62F3-4466-8149-ADA0C1636054}" presName="rootConnector" presStyleLbl="node1" presStyleIdx="1" presStyleCnt="2"/>
      <dgm:spPr/>
    </dgm:pt>
    <dgm:pt modelId="{6A00174C-74D7-4629-A331-75578DF04C0A}" type="pres">
      <dgm:prSet presAssocID="{CFD6D097-62F3-4466-8149-ADA0C1636054}" presName="childShape" presStyleCnt="0"/>
      <dgm:spPr/>
    </dgm:pt>
    <dgm:pt modelId="{DF972631-282C-469D-A9C6-125CFDCFC111}" type="pres">
      <dgm:prSet presAssocID="{C14E64A2-2E3B-42C7-8202-FBC2F812F953}" presName="Name13" presStyleLbl="parChTrans1D2" presStyleIdx="2" presStyleCnt="4"/>
      <dgm:spPr/>
    </dgm:pt>
    <dgm:pt modelId="{1FB04F68-E816-43B3-89BA-A310540AFC68}" type="pres">
      <dgm:prSet presAssocID="{9C03360B-CACE-4B7D-BD9B-8A76956C6C01}" presName="childText" presStyleLbl="bgAcc1" presStyleIdx="2" presStyleCnt="4">
        <dgm:presLayoutVars>
          <dgm:bulletEnabled val="1"/>
        </dgm:presLayoutVars>
      </dgm:prSet>
      <dgm:spPr/>
    </dgm:pt>
    <dgm:pt modelId="{18FC7764-9E72-465A-9EC0-ADC7E2718A6D}" type="pres">
      <dgm:prSet presAssocID="{111D3793-C8EB-4911-8E99-AF2E2A0BA76C}" presName="Name13" presStyleLbl="parChTrans1D2" presStyleIdx="3" presStyleCnt="4"/>
      <dgm:spPr/>
    </dgm:pt>
    <dgm:pt modelId="{8B552B0C-B96A-487B-94A5-A9A8799D103E}" type="pres">
      <dgm:prSet presAssocID="{4B768AAE-7622-4AA9-AB43-B44E55D5D8CB}" presName="childText" presStyleLbl="bgAcc1" presStyleIdx="3" presStyleCnt="4">
        <dgm:presLayoutVars>
          <dgm:bulletEnabled val="1"/>
        </dgm:presLayoutVars>
      </dgm:prSet>
      <dgm:spPr/>
    </dgm:pt>
  </dgm:ptLst>
  <dgm:cxnLst>
    <dgm:cxn modelId="{1F0DBA0B-610A-43DA-AA85-1DC4595B9893}" srcId="{46EAD4BA-C53B-4F8D-ADBA-95A16F8BDFDB}" destId="{046B660B-09AE-4ECF-BD0B-4C45C8920809}" srcOrd="1" destOrd="0" parTransId="{A68A9915-75CB-4DB6-B8BA-7E0D9A783AD9}" sibTransId="{88ADE541-8548-4DAB-9517-40242BE19DEB}"/>
    <dgm:cxn modelId="{4DB1AD11-B661-4C96-815B-906F25B32E27}" srcId="{D84F8640-223C-411D-A86D-4C1687990B9D}" destId="{46EAD4BA-C53B-4F8D-ADBA-95A16F8BDFDB}" srcOrd="0" destOrd="0" parTransId="{4BB0E805-E0B7-4E16-A5E7-FA8C2ECCCB9F}" sibTransId="{4329C1EC-2BA2-4DAB-A872-ADDC8A83A2E9}"/>
    <dgm:cxn modelId="{68040F16-8D3B-4BBD-9134-B9133D3D270D}" type="presOf" srcId="{A68A9915-75CB-4DB6-B8BA-7E0D9A783AD9}" destId="{E07EC140-02D8-4678-8C4E-AD9D161F0993}" srcOrd="0" destOrd="0" presId="urn:microsoft.com/office/officeart/2005/8/layout/hierarchy3"/>
    <dgm:cxn modelId="{FABA9125-100B-4847-867B-FC9E75E93D6D}" type="presOf" srcId="{CFD6D097-62F3-4466-8149-ADA0C1636054}" destId="{6AFD886D-2103-4DF9-8D87-7281AFF69472}" srcOrd="1" destOrd="0" presId="urn:microsoft.com/office/officeart/2005/8/layout/hierarchy3"/>
    <dgm:cxn modelId="{9E390A29-6FA2-482D-8008-958AC6C58005}" type="presOf" srcId="{111D3793-C8EB-4911-8E99-AF2E2A0BA76C}" destId="{18FC7764-9E72-465A-9EC0-ADC7E2718A6D}" srcOrd="0" destOrd="0" presId="urn:microsoft.com/office/officeart/2005/8/layout/hierarchy3"/>
    <dgm:cxn modelId="{00725941-F0A8-46F0-B09B-4CCDD219B0D3}" type="presOf" srcId="{9C03360B-CACE-4B7D-BD9B-8A76956C6C01}" destId="{1FB04F68-E816-43B3-89BA-A310540AFC68}" srcOrd="0" destOrd="0" presId="urn:microsoft.com/office/officeart/2005/8/layout/hierarchy3"/>
    <dgm:cxn modelId="{27550866-444B-4CCB-837B-06482C4D5BD1}" type="presOf" srcId="{046B660B-09AE-4ECF-BD0B-4C45C8920809}" destId="{6C0BEC52-CC89-4966-9194-0FE5EBAD6AC3}" srcOrd="0" destOrd="0" presId="urn:microsoft.com/office/officeart/2005/8/layout/hierarchy3"/>
    <dgm:cxn modelId="{831A2D6D-DB38-4551-A59B-0A357A9720EE}" type="presOf" srcId="{46EAD4BA-C53B-4F8D-ADBA-95A16F8BDFDB}" destId="{E5F06D9D-C286-48BE-8544-2506CC206ADD}" srcOrd="1" destOrd="0" presId="urn:microsoft.com/office/officeart/2005/8/layout/hierarchy3"/>
    <dgm:cxn modelId="{CCDE996E-1EA2-48F5-BFB2-52D49B55D75A}" type="presOf" srcId="{2CCDA3E2-7ADD-4BBA-B2C4-8A71951A4B00}" destId="{9C9B2AEC-48AC-4444-8BC7-81AD7214D8B8}" srcOrd="0" destOrd="0" presId="urn:microsoft.com/office/officeart/2005/8/layout/hierarchy3"/>
    <dgm:cxn modelId="{43B3E251-DB90-4BFE-9845-5B7234C61DAB}" srcId="{CFD6D097-62F3-4466-8149-ADA0C1636054}" destId="{9C03360B-CACE-4B7D-BD9B-8A76956C6C01}" srcOrd="0" destOrd="0" parTransId="{C14E64A2-2E3B-42C7-8202-FBC2F812F953}" sibTransId="{250AEFAD-6EB6-4A6D-AEC4-094111C62EF9}"/>
    <dgm:cxn modelId="{5E82AA75-0B27-4D95-9A0E-2B1FF20B6BE9}" type="presOf" srcId="{4B768AAE-7622-4AA9-AB43-B44E55D5D8CB}" destId="{8B552B0C-B96A-487B-94A5-A9A8799D103E}" srcOrd="0" destOrd="0" presId="urn:microsoft.com/office/officeart/2005/8/layout/hierarchy3"/>
    <dgm:cxn modelId="{689CA257-C885-4A27-ADBA-074D94CAF6C0}" srcId="{46EAD4BA-C53B-4F8D-ADBA-95A16F8BDFDB}" destId="{70CED978-950E-4BC1-9860-0888AA4544AD}" srcOrd="0" destOrd="0" parTransId="{2CCDA3E2-7ADD-4BBA-B2C4-8A71951A4B00}" sibTransId="{44419AF5-1698-4A70-89AC-FB9BA623B22D}"/>
    <dgm:cxn modelId="{6EA5C457-5ABD-4D7A-B9BB-9764B95C15B3}" srcId="{CFD6D097-62F3-4466-8149-ADA0C1636054}" destId="{4B768AAE-7622-4AA9-AB43-B44E55D5D8CB}" srcOrd="1" destOrd="0" parTransId="{111D3793-C8EB-4911-8E99-AF2E2A0BA76C}" sibTransId="{FCAFB3E8-73CC-475B-A531-7A831A5AA2DE}"/>
    <dgm:cxn modelId="{01E9497E-9CEF-4F20-B032-12B65B4B40C8}" type="presOf" srcId="{46EAD4BA-C53B-4F8D-ADBA-95A16F8BDFDB}" destId="{DBBE71CD-339D-48B7-B437-CF143105FF6C}" srcOrd="0" destOrd="0" presId="urn:microsoft.com/office/officeart/2005/8/layout/hierarchy3"/>
    <dgm:cxn modelId="{167076A1-3F9E-4115-9719-AC6E4E0A9199}" type="presOf" srcId="{C14E64A2-2E3B-42C7-8202-FBC2F812F953}" destId="{DF972631-282C-469D-A9C6-125CFDCFC111}" srcOrd="0" destOrd="0" presId="urn:microsoft.com/office/officeart/2005/8/layout/hierarchy3"/>
    <dgm:cxn modelId="{8AF6F7BF-3253-44F2-AA56-35F9524F0070}" srcId="{D84F8640-223C-411D-A86D-4C1687990B9D}" destId="{CFD6D097-62F3-4466-8149-ADA0C1636054}" srcOrd="1" destOrd="0" parTransId="{7668D60C-2F48-4F03-99FD-323D05C318F1}" sibTransId="{A17E07EE-4F02-468C-A045-758E5E33795E}"/>
    <dgm:cxn modelId="{E40005DD-B43D-400B-9BFA-B18724106E45}" type="presOf" srcId="{D84F8640-223C-411D-A86D-4C1687990B9D}" destId="{FC7EA30D-4B3E-41BB-A7EC-91D6D5F18D03}" srcOrd="0" destOrd="0" presId="urn:microsoft.com/office/officeart/2005/8/layout/hierarchy3"/>
    <dgm:cxn modelId="{CA1053E3-833C-4393-AAD6-0906754E6901}" type="presOf" srcId="{CFD6D097-62F3-4466-8149-ADA0C1636054}" destId="{86C4B80A-622E-415D-924E-3AA29C1A01A1}" srcOrd="0" destOrd="0" presId="urn:microsoft.com/office/officeart/2005/8/layout/hierarchy3"/>
    <dgm:cxn modelId="{635B61F8-39E6-4763-9597-556452C27AFE}" type="presOf" srcId="{70CED978-950E-4BC1-9860-0888AA4544AD}" destId="{51845645-AF8E-4B75-9DC6-2801D35993FD}" srcOrd="0" destOrd="0" presId="urn:microsoft.com/office/officeart/2005/8/layout/hierarchy3"/>
    <dgm:cxn modelId="{F6A4A52E-1894-4E9A-BF0F-B998E26CF6E8}" type="presParOf" srcId="{FC7EA30D-4B3E-41BB-A7EC-91D6D5F18D03}" destId="{A19E635A-808E-4E31-B47B-0B62FF8333F1}" srcOrd="0" destOrd="0" presId="urn:microsoft.com/office/officeart/2005/8/layout/hierarchy3"/>
    <dgm:cxn modelId="{DC139EF2-0F54-47CF-8A6E-9C71E983A0F1}" type="presParOf" srcId="{A19E635A-808E-4E31-B47B-0B62FF8333F1}" destId="{82B1AE58-A03A-4E92-8A5E-0896072FA6D7}" srcOrd="0" destOrd="0" presId="urn:microsoft.com/office/officeart/2005/8/layout/hierarchy3"/>
    <dgm:cxn modelId="{E2F99E45-AAE7-4A96-8E84-6EB09BB7429C}" type="presParOf" srcId="{82B1AE58-A03A-4E92-8A5E-0896072FA6D7}" destId="{DBBE71CD-339D-48B7-B437-CF143105FF6C}" srcOrd="0" destOrd="0" presId="urn:microsoft.com/office/officeart/2005/8/layout/hierarchy3"/>
    <dgm:cxn modelId="{1C761074-65A0-43CD-A96C-DA72719F9B86}" type="presParOf" srcId="{82B1AE58-A03A-4E92-8A5E-0896072FA6D7}" destId="{E5F06D9D-C286-48BE-8544-2506CC206ADD}" srcOrd="1" destOrd="0" presId="urn:microsoft.com/office/officeart/2005/8/layout/hierarchy3"/>
    <dgm:cxn modelId="{D101BA16-C632-41DE-8700-BEBD1FA32A12}" type="presParOf" srcId="{A19E635A-808E-4E31-B47B-0B62FF8333F1}" destId="{479AC114-A3A8-48F6-B64F-D140C86964E2}" srcOrd="1" destOrd="0" presId="urn:microsoft.com/office/officeart/2005/8/layout/hierarchy3"/>
    <dgm:cxn modelId="{12F26E7D-886D-481C-953A-5F0BD4D6B97A}" type="presParOf" srcId="{479AC114-A3A8-48F6-B64F-D140C86964E2}" destId="{9C9B2AEC-48AC-4444-8BC7-81AD7214D8B8}" srcOrd="0" destOrd="0" presId="urn:microsoft.com/office/officeart/2005/8/layout/hierarchy3"/>
    <dgm:cxn modelId="{4181AF81-2072-481A-9104-5A792C40BE87}" type="presParOf" srcId="{479AC114-A3A8-48F6-B64F-D140C86964E2}" destId="{51845645-AF8E-4B75-9DC6-2801D35993FD}" srcOrd="1" destOrd="0" presId="urn:microsoft.com/office/officeart/2005/8/layout/hierarchy3"/>
    <dgm:cxn modelId="{AFE3CD77-130D-4082-B961-F7A7D32E63B6}" type="presParOf" srcId="{479AC114-A3A8-48F6-B64F-D140C86964E2}" destId="{E07EC140-02D8-4678-8C4E-AD9D161F0993}" srcOrd="2" destOrd="0" presId="urn:microsoft.com/office/officeart/2005/8/layout/hierarchy3"/>
    <dgm:cxn modelId="{9F89C2CE-4FCD-4397-ADFB-B83AAC5866EE}" type="presParOf" srcId="{479AC114-A3A8-48F6-B64F-D140C86964E2}" destId="{6C0BEC52-CC89-4966-9194-0FE5EBAD6AC3}" srcOrd="3" destOrd="0" presId="urn:microsoft.com/office/officeart/2005/8/layout/hierarchy3"/>
    <dgm:cxn modelId="{DD027A17-FB37-4358-8FC8-D41D808745FA}" type="presParOf" srcId="{FC7EA30D-4B3E-41BB-A7EC-91D6D5F18D03}" destId="{C136DFD1-2590-49D9-A6A0-E71B9C576145}" srcOrd="1" destOrd="0" presId="urn:microsoft.com/office/officeart/2005/8/layout/hierarchy3"/>
    <dgm:cxn modelId="{AC2CA348-CF8D-4E31-A077-847921662A30}" type="presParOf" srcId="{C136DFD1-2590-49D9-A6A0-E71B9C576145}" destId="{875244AF-E95A-40C1-91A5-6316ACAD9A22}" srcOrd="0" destOrd="0" presId="urn:microsoft.com/office/officeart/2005/8/layout/hierarchy3"/>
    <dgm:cxn modelId="{0BDDECA5-543B-4BFA-A80B-1762C59C1EA7}" type="presParOf" srcId="{875244AF-E95A-40C1-91A5-6316ACAD9A22}" destId="{86C4B80A-622E-415D-924E-3AA29C1A01A1}" srcOrd="0" destOrd="0" presId="urn:microsoft.com/office/officeart/2005/8/layout/hierarchy3"/>
    <dgm:cxn modelId="{B9614635-30F2-47E6-97DD-5C96B4972F4A}" type="presParOf" srcId="{875244AF-E95A-40C1-91A5-6316ACAD9A22}" destId="{6AFD886D-2103-4DF9-8D87-7281AFF69472}" srcOrd="1" destOrd="0" presId="urn:microsoft.com/office/officeart/2005/8/layout/hierarchy3"/>
    <dgm:cxn modelId="{3F9F1D55-9F58-4FEA-8C80-6258906CFDA2}" type="presParOf" srcId="{C136DFD1-2590-49D9-A6A0-E71B9C576145}" destId="{6A00174C-74D7-4629-A331-75578DF04C0A}" srcOrd="1" destOrd="0" presId="urn:microsoft.com/office/officeart/2005/8/layout/hierarchy3"/>
    <dgm:cxn modelId="{FA0C66D0-BA1A-4BAF-9966-BCF138270A23}" type="presParOf" srcId="{6A00174C-74D7-4629-A331-75578DF04C0A}" destId="{DF972631-282C-469D-A9C6-125CFDCFC111}" srcOrd="0" destOrd="0" presId="urn:microsoft.com/office/officeart/2005/8/layout/hierarchy3"/>
    <dgm:cxn modelId="{66BCD17E-4E39-42BE-BE70-6B4F00737845}" type="presParOf" srcId="{6A00174C-74D7-4629-A331-75578DF04C0A}" destId="{1FB04F68-E816-43B3-89BA-A310540AFC68}" srcOrd="1" destOrd="0" presId="urn:microsoft.com/office/officeart/2005/8/layout/hierarchy3"/>
    <dgm:cxn modelId="{5C466B12-B691-494B-8140-729CCE0B1570}" type="presParOf" srcId="{6A00174C-74D7-4629-A331-75578DF04C0A}" destId="{18FC7764-9E72-465A-9EC0-ADC7E2718A6D}" srcOrd="2" destOrd="0" presId="urn:microsoft.com/office/officeart/2005/8/layout/hierarchy3"/>
    <dgm:cxn modelId="{924A9025-1805-410C-B151-5FC0E7841AC3}" type="presParOf" srcId="{6A00174C-74D7-4629-A331-75578DF04C0A}" destId="{8B552B0C-B96A-487B-94A5-A9A8799D103E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0921358-534A-43A1-B70F-CD838EA02782}" type="doc">
      <dgm:prSet loTypeId="urn:microsoft.com/office/officeart/2005/8/layout/h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8562202-FFF5-42ED-AE77-2075476D5C16}">
      <dgm:prSet custT="1"/>
      <dgm:spPr/>
      <dgm:t>
        <a:bodyPr/>
        <a:lstStyle/>
        <a:p>
          <a:r>
            <a:rPr lang="th-TH" sz="3200" b="1" dirty="0">
              <a:solidFill>
                <a:srgbClr val="0D02EC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ยุทธศาสตร์ที่ </a:t>
          </a:r>
          <a:r>
            <a:rPr lang="en-US" sz="3200" b="1" dirty="0">
              <a:solidFill>
                <a:srgbClr val="0D02EC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3 : </a:t>
          </a:r>
          <a:r>
            <a:rPr lang="th-TH" sz="3200" b="1" dirty="0">
              <a:solidFill>
                <a:srgbClr val="0D02EC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พัฒนาระบบบริหารจัดการเพื่อสนับสนุนการจัดบริการ</a:t>
          </a:r>
          <a:endParaRPr lang="en-US" sz="3200" b="1" dirty="0">
            <a:solidFill>
              <a:srgbClr val="0D02EC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04F3E0CD-81DF-41D0-97E3-BAB3B168EFDA}" type="parTrans" cxnId="{4AC1FA46-63B4-4DD1-9ACB-8F32620BC48B}">
      <dgm:prSet/>
      <dgm:spPr/>
      <dgm:t>
        <a:bodyPr/>
        <a:lstStyle/>
        <a:p>
          <a:endParaRPr lang="en-US" sz="24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725BF4EF-B41F-4612-93D9-2D3CD7C9BEC4}" type="sibTrans" cxnId="{4AC1FA46-63B4-4DD1-9ACB-8F32620BC48B}">
      <dgm:prSet/>
      <dgm:spPr/>
      <dgm:t>
        <a:bodyPr/>
        <a:lstStyle/>
        <a:p>
          <a:endParaRPr lang="en-US" sz="24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1A678BAE-C74E-473E-B681-FAD50001CB89}">
      <dgm:prSet phldrT="[Text]" custT="1"/>
      <dgm:spPr/>
      <dgm:t>
        <a:bodyPr/>
        <a:lstStyle/>
        <a:p>
          <a:r>
            <a:rPr lang="th-TH" sz="3200" b="1" dirty="0">
              <a:solidFill>
                <a:srgbClr val="0D02EC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ยุทธศาสตร์ </a:t>
          </a:r>
          <a:r>
            <a:rPr lang="en-US" sz="3200" b="1" dirty="0">
              <a:solidFill>
                <a:srgbClr val="0D02EC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IT</a:t>
          </a:r>
        </a:p>
      </dgm:t>
    </dgm:pt>
    <dgm:pt modelId="{EEB3DA5C-0EB6-4638-B0F0-8B654C400B0B}" type="parTrans" cxnId="{6E30B758-6103-4B00-9232-13DD95C68CCB}">
      <dgm:prSet/>
      <dgm:spPr/>
      <dgm:t>
        <a:bodyPr/>
        <a:lstStyle/>
        <a:p>
          <a:endParaRPr lang="en-US" sz="24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F2736D4-1999-48DE-AC05-5B78DEC16118}" type="sibTrans" cxnId="{6E30B758-6103-4B00-9232-13DD95C68CCB}">
      <dgm:prSet/>
      <dgm:spPr/>
      <dgm:t>
        <a:bodyPr/>
        <a:lstStyle/>
        <a:p>
          <a:endParaRPr lang="en-US" sz="24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9F207F8-FBEA-4537-9FC5-E53D966A890F}">
      <dgm:prSet custT="1"/>
      <dgm:spPr/>
      <dgm:t>
        <a:bodyPr/>
        <a:lstStyle/>
        <a:p>
          <a:r>
            <a:rPr lang="th-TH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เป้าประสงค์ </a:t>
          </a:r>
          <a:r>
            <a:rPr lang="en-US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4</a:t>
          </a:r>
          <a:r>
            <a:rPr lang="th-TH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 </a:t>
          </a:r>
          <a:r>
            <a:rPr lang="en-US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:</a:t>
          </a:r>
          <a:r>
            <a:rPr lang="th-TH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 มีระบบบริหารจัดการกำลังคน งบประมาณ ทรัพยากรทางการบริหารอื่นๆ ตลอดจนการบังคับใช้กฎหมายที่เอื้อต่อการจัดบริการสุขภาพ </a:t>
          </a:r>
          <a:endParaRPr lang="en-US" sz="32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7E73740F-D852-4F1A-9DBE-658A1350DD0E}" type="parTrans" cxnId="{4C4B0839-0983-4066-9BF7-B0984DCA50C0}">
      <dgm:prSet/>
      <dgm:spPr/>
      <dgm:t>
        <a:bodyPr/>
        <a:lstStyle/>
        <a:p>
          <a:endParaRPr lang="en-US" sz="24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E7FEE095-8AB7-416D-834E-7F7D26C4B141}" type="sibTrans" cxnId="{4C4B0839-0983-4066-9BF7-B0984DCA50C0}">
      <dgm:prSet/>
      <dgm:spPr/>
      <dgm:t>
        <a:bodyPr/>
        <a:lstStyle/>
        <a:p>
          <a:endParaRPr lang="en-US" sz="24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B8DBE6F4-7D88-4181-8A98-7F1C76B17B54}">
      <dgm:prSet phldrT="[Text]" custT="1"/>
      <dgm:spPr/>
      <dgm:t>
        <a:bodyPr/>
        <a:lstStyle/>
        <a:p>
          <a:r>
            <a:rPr lang="en-US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SIM5 </a:t>
          </a:r>
          <a:r>
            <a:rPr lang="th-TH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พัฒนาระบบเทคโนโลยีสารสนเทศเพื่อการบริหารจัดการองค์กร</a:t>
          </a:r>
          <a:endParaRPr lang="en-US" sz="32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198F30C-9F87-4C0F-8601-CA541E780216}" type="parTrans" cxnId="{1CEC21E0-3414-4AA8-9580-0D71FA2F5045}">
      <dgm:prSet/>
      <dgm:spPr/>
      <dgm:t>
        <a:bodyPr/>
        <a:lstStyle/>
        <a:p>
          <a:endParaRPr lang="en-US" sz="24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627FE2F1-B26C-4738-B2B6-B04B0A9FC9EE}" type="sibTrans" cxnId="{1CEC21E0-3414-4AA8-9580-0D71FA2F5045}">
      <dgm:prSet/>
      <dgm:spPr/>
      <dgm:t>
        <a:bodyPr/>
        <a:lstStyle/>
        <a:p>
          <a:endParaRPr lang="en-US" sz="24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3E29E96-D88F-43A5-A00D-6525EFCA3F65}">
      <dgm:prSet phldrT="[Text]" custT="1"/>
      <dgm:spPr/>
      <dgm:t>
        <a:bodyPr/>
        <a:lstStyle/>
        <a:p>
          <a:endParaRPr lang="en-US" sz="32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97B8B7F8-B49F-42DF-82F3-6555C5669CC5}" type="parTrans" cxnId="{9E389424-4EF5-4A66-BFDC-DD59B3CEDCE4}">
      <dgm:prSet/>
      <dgm:spPr/>
      <dgm:t>
        <a:bodyPr/>
        <a:lstStyle/>
        <a:p>
          <a:endParaRPr lang="en-US" sz="24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2A7C90D-DE3D-49B2-901C-C71C546CF0E4}" type="sibTrans" cxnId="{9E389424-4EF5-4A66-BFDC-DD59B3CEDCE4}">
      <dgm:prSet/>
      <dgm:spPr/>
      <dgm:t>
        <a:bodyPr/>
        <a:lstStyle/>
        <a:p>
          <a:endParaRPr lang="en-US" sz="24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4FBF010E-E477-4299-B72D-3DADFA5B8AF4}" type="pres">
      <dgm:prSet presAssocID="{30921358-534A-43A1-B70F-CD838EA02782}" presName="Name0" presStyleCnt="0">
        <dgm:presLayoutVars>
          <dgm:dir/>
          <dgm:animLvl val="lvl"/>
          <dgm:resizeHandles val="exact"/>
        </dgm:presLayoutVars>
      </dgm:prSet>
      <dgm:spPr/>
    </dgm:pt>
    <dgm:pt modelId="{449C2D31-B1A6-4B8B-A120-3B36BF57107B}" type="pres">
      <dgm:prSet presAssocID="{D8562202-FFF5-42ED-AE77-2075476D5C16}" presName="composite" presStyleCnt="0"/>
      <dgm:spPr/>
    </dgm:pt>
    <dgm:pt modelId="{2836F95C-64FF-42EF-9BA6-828268AAB8D7}" type="pres">
      <dgm:prSet presAssocID="{D8562202-FFF5-42ED-AE77-2075476D5C16}" presName="parTx" presStyleLbl="alignNode1" presStyleIdx="0" presStyleCnt="2" custLinFactNeighborX="-1" custLinFactNeighborY="-1912">
        <dgm:presLayoutVars>
          <dgm:chMax val="0"/>
          <dgm:chPref val="0"/>
          <dgm:bulletEnabled val="1"/>
        </dgm:presLayoutVars>
      </dgm:prSet>
      <dgm:spPr/>
    </dgm:pt>
    <dgm:pt modelId="{E76942F6-3E27-483D-AB49-831F1A769BA2}" type="pres">
      <dgm:prSet presAssocID="{D8562202-FFF5-42ED-AE77-2075476D5C16}" presName="desTx" presStyleLbl="alignAccFollowNode1" presStyleIdx="0" presStyleCnt="2">
        <dgm:presLayoutVars>
          <dgm:bulletEnabled val="1"/>
        </dgm:presLayoutVars>
      </dgm:prSet>
      <dgm:spPr/>
    </dgm:pt>
    <dgm:pt modelId="{6FFD38A9-79F8-4A0C-BBC2-445F10B2A66D}" type="pres">
      <dgm:prSet presAssocID="{725BF4EF-B41F-4612-93D9-2D3CD7C9BEC4}" presName="space" presStyleCnt="0"/>
      <dgm:spPr/>
    </dgm:pt>
    <dgm:pt modelId="{37705A88-52C0-4F6F-9CC0-24700DA7A9E5}" type="pres">
      <dgm:prSet presAssocID="{1A678BAE-C74E-473E-B681-FAD50001CB89}" presName="composite" presStyleCnt="0"/>
      <dgm:spPr/>
    </dgm:pt>
    <dgm:pt modelId="{30489C86-DB2A-4903-A5BA-88E2A60F60C1}" type="pres">
      <dgm:prSet presAssocID="{1A678BAE-C74E-473E-B681-FAD50001CB89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F9C2B0BF-0768-4445-BC0D-FCB28EF47778}" type="pres">
      <dgm:prSet presAssocID="{1A678BAE-C74E-473E-B681-FAD50001CB89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9E389424-4EF5-4A66-BFDC-DD59B3CEDCE4}" srcId="{1A678BAE-C74E-473E-B681-FAD50001CB89}" destId="{A3E29E96-D88F-43A5-A00D-6525EFCA3F65}" srcOrd="1" destOrd="0" parTransId="{97B8B7F8-B49F-42DF-82F3-6555C5669CC5}" sibTransId="{82A7C90D-DE3D-49B2-901C-C71C546CF0E4}"/>
    <dgm:cxn modelId="{4C4B0839-0983-4066-9BF7-B0984DCA50C0}" srcId="{D8562202-FFF5-42ED-AE77-2075476D5C16}" destId="{D9F207F8-FBEA-4537-9FC5-E53D966A890F}" srcOrd="0" destOrd="0" parTransId="{7E73740F-D852-4F1A-9DBE-658A1350DD0E}" sibTransId="{E7FEE095-8AB7-416D-834E-7F7D26C4B141}"/>
    <dgm:cxn modelId="{4AC1FA46-63B4-4DD1-9ACB-8F32620BC48B}" srcId="{30921358-534A-43A1-B70F-CD838EA02782}" destId="{D8562202-FFF5-42ED-AE77-2075476D5C16}" srcOrd="0" destOrd="0" parTransId="{04F3E0CD-81DF-41D0-97E3-BAB3B168EFDA}" sibTransId="{725BF4EF-B41F-4612-93D9-2D3CD7C9BEC4}"/>
    <dgm:cxn modelId="{6E30B758-6103-4B00-9232-13DD95C68CCB}" srcId="{30921358-534A-43A1-B70F-CD838EA02782}" destId="{1A678BAE-C74E-473E-B681-FAD50001CB89}" srcOrd="1" destOrd="0" parTransId="{EEB3DA5C-0EB6-4638-B0F0-8B654C400B0B}" sibTransId="{AF2736D4-1999-48DE-AC05-5B78DEC16118}"/>
    <dgm:cxn modelId="{D6EC17AB-8CE1-4FBB-B326-F63DA87112E1}" type="presOf" srcId="{30921358-534A-43A1-B70F-CD838EA02782}" destId="{4FBF010E-E477-4299-B72D-3DADFA5B8AF4}" srcOrd="0" destOrd="0" presId="urn:microsoft.com/office/officeart/2005/8/layout/hList1"/>
    <dgm:cxn modelId="{8F5FE6AC-6696-4F88-90A7-1F353953AB93}" type="presOf" srcId="{B8DBE6F4-7D88-4181-8A98-7F1C76B17B54}" destId="{F9C2B0BF-0768-4445-BC0D-FCB28EF47778}" srcOrd="0" destOrd="0" presId="urn:microsoft.com/office/officeart/2005/8/layout/hList1"/>
    <dgm:cxn modelId="{3CE810D4-18A4-4B3D-816E-3B7F1E78FBF8}" type="presOf" srcId="{A3E29E96-D88F-43A5-A00D-6525EFCA3F65}" destId="{F9C2B0BF-0768-4445-BC0D-FCB28EF47778}" srcOrd="0" destOrd="1" presId="urn:microsoft.com/office/officeart/2005/8/layout/hList1"/>
    <dgm:cxn modelId="{653D28D7-62AC-4E4A-9DF8-131CF68F4C4D}" type="presOf" srcId="{D9F207F8-FBEA-4537-9FC5-E53D966A890F}" destId="{E76942F6-3E27-483D-AB49-831F1A769BA2}" srcOrd="0" destOrd="0" presId="urn:microsoft.com/office/officeart/2005/8/layout/hList1"/>
    <dgm:cxn modelId="{1CEC21E0-3414-4AA8-9580-0D71FA2F5045}" srcId="{1A678BAE-C74E-473E-B681-FAD50001CB89}" destId="{B8DBE6F4-7D88-4181-8A98-7F1C76B17B54}" srcOrd="0" destOrd="0" parTransId="{C198F30C-9F87-4C0F-8601-CA541E780216}" sibTransId="{627FE2F1-B26C-4738-B2B6-B04B0A9FC9EE}"/>
    <dgm:cxn modelId="{FAB52CFB-5F06-44A2-9D2B-588A2F6C8AEC}" type="presOf" srcId="{D8562202-FFF5-42ED-AE77-2075476D5C16}" destId="{2836F95C-64FF-42EF-9BA6-828268AAB8D7}" srcOrd="0" destOrd="0" presId="urn:microsoft.com/office/officeart/2005/8/layout/hList1"/>
    <dgm:cxn modelId="{E3E653FD-A581-4E91-A92C-20D65E7B46D7}" type="presOf" srcId="{1A678BAE-C74E-473E-B681-FAD50001CB89}" destId="{30489C86-DB2A-4903-A5BA-88E2A60F60C1}" srcOrd="0" destOrd="0" presId="urn:microsoft.com/office/officeart/2005/8/layout/hList1"/>
    <dgm:cxn modelId="{B1F15315-BD7F-460A-A395-43413FF88288}" type="presParOf" srcId="{4FBF010E-E477-4299-B72D-3DADFA5B8AF4}" destId="{449C2D31-B1A6-4B8B-A120-3B36BF57107B}" srcOrd="0" destOrd="0" presId="urn:microsoft.com/office/officeart/2005/8/layout/hList1"/>
    <dgm:cxn modelId="{46501B2E-5136-4EE2-80E2-E5DC03576D90}" type="presParOf" srcId="{449C2D31-B1A6-4B8B-A120-3B36BF57107B}" destId="{2836F95C-64FF-42EF-9BA6-828268AAB8D7}" srcOrd="0" destOrd="0" presId="urn:microsoft.com/office/officeart/2005/8/layout/hList1"/>
    <dgm:cxn modelId="{A8B10C53-E07C-4E60-A7F3-B3C418E6C5EF}" type="presParOf" srcId="{449C2D31-B1A6-4B8B-A120-3B36BF57107B}" destId="{E76942F6-3E27-483D-AB49-831F1A769BA2}" srcOrd="1" destOrd="0" presId="urn:microsoft.com/office/officeart/2005/8/layout/hList1"/>
    <dgm:cxn modelId="{89E36CB3-701A-4F51-9358-F86D16B81456}" type="presParOf" srcId="{4FBF010E-E477-4299-B72D-3DADFA5B8AF4}" destId="{6FFD38A9-79F8-4A0C-BBC2-445F10B2A66D}" srcOrd="1" destOrd="0" presId="urn:microsoft.com/office/officeart/2005/8/layout/hList1"/>
    <dgm:cxn modelId="{4040D3AA-C8D2-45A4-90EF-9E40BDE3AE7A}" type="presParOf" srcId="{4FBF010E-E477-4299-B72D-3DADFA5B8AF4}" destId="{37705A88-52C0-4F6F-9CC0-24700DA7A9E5}" srcOrd="2" destOrd="0" presId="urn:microsoft.com/office/officeart/2005/8/layout/hList1"/>
    <dgm:cxn modelId="{C2875A95-E413-46E4-9C9D-E62D999352D5}" type="presParOf" srcId="{37705A88-52C0-4F6F-9CC0-24700DA7A9E5}" destId="{30489C86-DB2A-4903-A5BA-88E2A60F60C1}" srcOrd="0" destOrd="0" presId="urn:microsoft.com/office/officeart/2005/8/layout/hList1"/>
    <dgm:cxn modelId="{37DC6667-3115-478A-AAC9-040486725818}" type="presParOf" srcId="{37705A88-52C0-4F6F-9CC0-24700DA7A9E5}" destId="{F9C2B0BF-0768-4445-BC0D-FCB28EF4777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56E4E34-D5BD-4242-AA44-4C988E19734B}" type="doc">
      <dgm:prSet loTypeId="urn:microsoft.com/office/officeart/2008/layout/PictureStrip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h-TH"/>
        </a:p>
      </dgm:t>
    </dgm:pt>
    <dgm:pt modelId="{F43ECC8D-3CD8-470B-9DC7-BFA0D03254E7}">
      <dgm:prSet phldrT="[Text]"/>
      <dgm:spPr/>
      <dgm:t>
        <a:bodyPr/>
        <a:lstStyle/>
        <a:p>
          <a:r>
            <a:rPr lang="th-TH" dirty="0">
              <a:solidFill>
                <a:schemeClr val="tx1"/>
              </a:solidFill>
              <a:latin typeface="Little_Star" panose="02000000000000000000" pitchFamily="2" charset="0"/>
              <a:cs typeface="Little_Star" panose="02000000000000000000" pitchFamily="2" charset="0"/>
            </a:rPr>
            <a:t>ปี 2558</a:t>
          </a:r>
        </a:p>
      </dgm:t>
    </dgm:pt>
    <dgm:pt modelId="{B7A6D011-789D-4EE5-A6C5-942C54175745}" type="parTrans" cxnId="{D5F9AB6F-823D-4602-969C-ED2C0DAF6C1A}">
      <dgm:prSet/>
      <dgm:spPr/>
      <dgm:t>
        <a:bodyPr/>
        <a:lstStyle/>
        <a:p>
          <a:endParaRPr lang="th-TH">
            <a:solidFill>
              <a:schemeClr val="tx1"/>
            </a:solidFill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47A2549D-6894-4AA2-8DBD-41F65FB11504}" type="sibTrans" cxnId="{D5F9AB6F-823D-4602-969C-ED2C0DAF6C1A}">
      <dgm:prSet/>
      <dgm:spPr/>
      <dgm:t>
        <a:bodyPr/>
        <a:lstStyle/>
        <a:p>
          <a:endParaRPr lang="th-TH">
            <a:solidFill>
              <a:schemeClr val="tx1"/>
            </a:solidFill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565DC02D-EC36-4239-8536-F5FAF1C3F485}">
      <dgm:prSet phldrT="[Text]"/>
      <dgm:spPr/>
      <dgm:t>
        <a:bodyPr/>
        <a:lstStyle/>
        <a:p>
          <a:r>
            <a:rPr lang="th-TH" dirty="0">
              <a:solidFill>
                <a:schemeClr val="tx1"/>
              </a:solidFill>
              <a:latin typeface="Little_Star" panose="02000000000000000000" pitchFamily="2" charset="0"/>
              <a:cs typeface="Little_Star" panose="02000000000000000000" pitchFamily="2" charset="0"/>
            </a:rPr>
            <a:t>เป้าหมาย 10 แผนงาน</a:t>
          </a:r>
        </a:p>
      </dgm:t>
    </dgm:pt>
    <dgm:pt modelId="{3DE88DCB-E9F6-4479-ABDA-92E399131ED8}" type="parTrans" cxnId="{170679D2-BC7A-42EA-B643-B58E185B8DFD}">
      <dgm:prSet/>
      <dgm:spPr/>
      <dgm:t>
        <a:bodyPr/>
        <a:lstStyle/>
        <a:p>
          <a:endParaRPr lang="th-TH">
            <a:solidFill>
              <a:schemeClr val="tx1"/>
            </a:solidFill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3E958B25-B439-4C7A-92DC-6972C56EEF23}" type="sibTrans" cxnId="{170679D2-BC7A-42EA-B643-B58E185B8DFD}">
      <dgm:prSet/>
      <dgm:spPr/>
      <dgm:t>
        <a:bodyPr/>
        <a:lstStyle/>
        <a:p>
          <a:endParaRPr lang="th-TH">
            <a:solidFill>
              <a:schemeClr val="tx1"/>
            </a:solidFill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4611E020-FA0B-4664-8FE9-0F5EE9A87A06}">
      <dgm:prSet phldrT="[Text]"/>
      <dgm:spPr/>
      <dgm:t>
        <a:bodyPr/>
        <a:lstStyle/>
        <a:p>
          <a:r>
            <a:rPr lang="th-TH" dirty="0">
              <a:solidFill>
                <a:schemeClr val="tx1"/>
              </a:solidFill>
              <a:latin typeface="Little_Star" panose="02000000000000000000" pitchFamily="2" charset="0"/>
              <a:cs typeface="Little_Star" panose="02000000000000000000" pitchFamily="2" charset="0"/>
            </a:rPr>
            <a:t>ดำเนินการแล้วเสร็จ 8 แผน</a:t>
          </a:r>
        </a:p>
      </dgm:t>
    </dgm:pt>
    <dgm:pt modelId="{FAA2E316-19AB-4CD3-8958-5F5D678080BC}" type="parTrans" cxnId="{DEDB31B8-CE4F-4BE6-B3ED-D95DF4E1CE12}">
      <dgm:prSet/>
      <dgm:spPr/>
      <dgm:t>
        <a:bodyPr/>
        <a:lstStyle/>
        <a:p>
          <a:endParaRPr lang="th-TH">
            <a:solidFill>
              <a:schemeClr val="tx1"/>
            </a:solidFill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34C6A676-5ACE-4301-8276-03CAFC3B146F}" type="sibTrans" cxnId="{DEDB31B8-CE4F-4BE6-B3ED-D95DF4E1CE12}">
      <dgm:prSet/>
      <dgm:spPr/>
      <dgm:t>
        <a:bodyPr/>
        <a:lstStyle/>
        <a:p>
          <a:endParaRPr lang="th-TH">
            <a:solidFill>
              <a:schemeClr val="tx1"/>
            </a:solidFill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A6E78C0E-EEE9-4BB7-8A57-B1F74D8E86E0}">
      <dgm:prSet phldrT="[Text]"/>
      <dgm:spPr/>
      <dgm:t>
        <a:bodyPr/>
        <a:lstStyle/>
        <a:p>
          <a:r>
            <a:rPr lang="th-TH" dirty="0">
              <a:solidFill>
                <a:schemeClr val="tx1"/>
              </a:solidFill>
              <a:latin typeface="Little_Star" panose="02000000000000000000" pitchFamily="2" charset="0"/>
              <a:cs typeface="Little_Star" panose="02000000000000000000" pitchFamily="2" charset="0"/>
            </a:rPr>
            <a:t>ปี 2559</a:t>
          </a:r>
        </a:p>
      </dgm:t>
    </dgm:pt>
    <dgm:pt modelId="{50CB61CB-78DB-476F-9514-34D9EC044015}" type="parTrans" cxnId="{F7189F76-A1DD-4D08-9889-E225AFEF9522}">
      <dgm:prSet/>
      <dgm:spPr/>
      <dgm:t>
        <a:bodyPr/>
        <a:lstStyle/>
        <a:p>
          <a:endParaRPr lang="th-TH">
            <a:solidFill>
              <a:schemeClr val="tx1"/>
            </a:solidFill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BF2BAC87-125E-4C20-AA4F-043EC2DF428E}" type="sibTrans" cxnId="{F7189F76-A1DD-4D08-9889-E225AFEF9522}">
      <dgm:prSet/>
      <dgm:spPr/>
      <dgm:t>
        <a:bodyPr/>
        <a:lstStyle/>
        <a:p>
          <a:endParaRPr lang="th-TH">
            <a:solidFill>
              <a:schemeClr val="tx1"/>
            </a:solidFill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DA16587E-4119-4B38-9411-4122C34589A5}">
      <dgm:prSet phldrT="[Text]"/>
      <dgm:spPr/>
      <dgm:t>
        <a:bodyPr/>
        <a:lstStyle/>
        <a:p>
          <a:r>
            <a:rPr lang="th-TH" dirty="0">
              <a:solidFill>
                <a:schemeClr val="tx1"/>
              </a:solidFill>
              <a:latin typeface="Little_Star" panose="02000000000000000000" pitchFamily="2" charset="0"/>
              <a:cs typeface="Little_Star" panose="02000000000000000000" pitchFamily="2" charset="0"/>
            </a:rPr>
            <a:t>เป้าหมาย 10 แผนงาน</a:t>
          </a:r>
        </a:p>
      </dgm:t>
    </dgm:pt>
    <dgm:pt modelId="{E3C00805-16FC-4851-AF7F-2D638CCB2EC9}" type="parTrans" cxnId="{97F6B8E3-3D7D-426E-854D-6660830729AB}">
      <dgm:prSet/>
      <dgm:spPr/>
      <dgm:t>
        <a:bodyPr/>
        <a:lstStyle/>
        <a:p>
          <a:endParaRPr lang="th-TH">
            <a:solidFill>
              <a:schemeClr val="tx1"/>
            </a:solidFill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5AA07B51-F353-4E5E-A020-0EC1DD9E311D}" type="sibTrans" cxnId="{97F6B8E3-3D7D-426E-854D-6660830729AB}">
      <dgm:prSet/>
      <dgm:spPr/>
      <dgm:t>
        <a:bodyPr/>
        <a:lstStyle/>
        <a:p>
          <a:endParaRPr lang="th-TH">
            <a:solidFill>
              <a:schemeClr val="tx1"/>
            </a:solidFill>
            <a:latin typeface="Little_Star" panose="02000000000000000000" pitchFamily="2" charset="0"/>
            <a:cs typeface="Little_Star" panose="02000000000000000000" pitchFamily="2" charset="0"/>
          </a:endParaRPr>
        </a:p>
      </dgm:t>
    </dgm:pt>
    <dgm:pt modelId="{12FDBF15-51ED-428C-8322-2DC2E2FB5CA9}" type="pres">
      <dgm:prSet presAssocID="{C56E4E34-D5BD-4242-AA44-4C988E19734B}" presName="Name0" presStyleCnt="0">
        <dgm:presLayoutVars>
          <dgm:dir/>
          <dgm:resizeHandles val="exact"/>
        </dgm:presLayoutVars>
      </dgm:prSet>
      <dgm:spPr/>
    </dgm:pt>
    <dgm:pt modelId="{E83BD78B-6605-409A-B054-27B4F2666B73}" type="pres">
      <dgm:prSet presAssocID="{F43ECC8D-3CD8-470B-9DC7-BFA0D03254E7}" presName="composite" presStyleCnt="0"/>
      <dgm:spPr/>
    </dgm:pt>
    <dgm:pt modelId="{9D21562E-B8FA-4AA0-9DCE-B80C8E86E79C}" type="pres">
      <dgm:prSet presAssocID="{F43ECC8D-3CD8-470B-9DC7-BFA0D03254E7}" presName="rect1" presStyleLbl="trAlignAcc1" presStyleIdx="0" presStyleCnt="2">
        <dgm:presLayoutVars>
          <dgm:bulletEnabled val="1"/>
        </dgm:presLayoutVars>
      </dgm:prSet>
      <dgm:spPr/>
    </dgm:pt>
    <dgm:pt modelId="{F665FBDD-715C-4653-BFBF-3FA14A112C6F}" type="pres">
      <dgm:prSet presAssocID="{F43ECC8D-3CD8-470B-9DC7-BFA0D03254E7}" presName="rect2" presStyleLbl="fgImgPlace1" presStyleIdx="0" presStyleCnt="2"/>
      <dgm:spPr/>
    </dgm:pt>
    <dgm:pt modelId="{23B619AA-16E1-4BAE-A93C-3C05D9DD4419}" type="pres">
      <dgm:prSet presAssocID="{47A2549D-6894-4AA2-8DBD-41F65FB11504}" presName="sibTrans" presStyleCnt="0"/>
      <dgm:spPr/>
    </dgm:pt>
    <dgm:pt modelId="{117D20A9-059B-4FFE-B319-A7E621BC5259}" type="pres">
      <dgm:prSet presAssocID="{A6E78C0E-EEE9-4BB7-8A57-B1F74D8E86E0}" presName="composite" presStyleCnt="0"/>
      <dgm:spPr/>
    </dgm:pt>
    <dgm:pt modelId="{F274EAAA-E278-40C7-AF24-D443998FEA60}" type="pres">
      <dgm:prSet presAssocID="{A6E78C0E-EEE9-4BB7-8A57-B1F74D8E86E0}" presName="rect1" presStyleLbl="trAlignAcc1" presStyleIdx="1" presStyleCnt="2">
        <dgm:presLayoutVars>
          <dgm:bulletEnabled val="1"/>
        </dgm:presLayoutVars>
      </dgm:prSet>
      <dgm:spPr/>
    </dgm:pt>
    <dgm:pt modelId="{A8D0C023-B19D-4998-BA32-8CD71F4A85F8}" type="pres">
      <dgm:prSet presAssocID="{A6E78C0E-EEE9-4BB7-8A57-B1F74D8E86E0}" presName="rect2" presStyleLbl="fgImgPlace1" presStyleIdx="1" presStyleCnt="2"/>
      <dgm:spPr/>
    </dgm:pt>
  </dgm:ptLst>
  <dgm:cxnLst>
    <dgm:cxn modelId="{D5F9AB6F-823D-4602-969C-ED2C0DAF6C1A}" srcId="{C56E4E34-D5BD-4242-AA44-4C988E19734B}" destId="{F43ECC8D-3CD8-470B-9DC7-BFA0D03254E7}" srcOrd="0" destOrd="0" parTransId="{B7A6D011-789D-4EE5-A6C5-942C54175745}" sibTransId="{47A2549D-6894-4AA2-8DBD-41F65FB11504}"/>
    <dgm:cxn modelId="{F7189F76-A1DD-4D08-9889-E225AFEF9522}" srcId="{C56E4E34-D5BD-4242-AA44-4C988E19734B}" destId="{A6E78C0E-EEE9-4BB7-8A57-B1F74D8E86E0}" srcOrd="1" destOrd="0" parTransId="{50CB61CB-78DB-476F-9514-34D9EC044015}" sibTransId="{BF2BAC87-125E-4C20-AA4F-043EC2DF428E}"/>
    <dgm:cxn modelId="{4B577AB3-88EB-4DC7-B878-6688975542E4}" type="presOf" srcId="{F43ECC8D-3CD8-470B-9DC7-BFA0D03254E7}" destId="{9D21562E-B8FA-4AA0-9DCE-B80C8E86E79C}" srcOrd="0" destOrd="0" presId="urn:microsoft.com/office/officeart/2008/layout/PictureStrips"/>
    <dgm:cxn modelId="{4F05BDB3-E60C-4553-898C-4D9396D25364}" type="presOf" srcId="{C56E4E34-D5BD-4242-AA44-4C988E19734B}" destId="{12FDBF15-51ED-428C-8322-2DC2E2FB5CA9}" srcOrd="0" destOrd="0" presId="urn:microsoft.com/office/officeart/2008/layout/PictureStrips"/>
    <dgm:cxn modelId="{DEDB31B8-CE4F-4BE6-B3ED-D95DF4E1CE12}" srcId="{F43ECC8D-3CD8-470B-9DC7-BFA0D03254E7}" destId="{4611E020-FA0B-4664-8FE9-0F5EE9A87A06}" srcOrd="1" destOrd="0" parTransId="{FAA2E316-19AB-4CD3-8958-5F5D678080BC}" sibTransId="{34C6A676-5ACE-4301-8276-03CAFC3B146F}"/>
    <dgm:cxn modelId="{170679D2-BC7A-42EA-B643-B58E185B8DFD}" srcId="{F43ECC8D-3CD8-470B-9DC7-BFA0D03254E7}" destId="{565DC02D-EC36-4239-8536-F5FAF1C3F485}" srcOrd="0" destOrd="0" parTransId="{3DE88DCB-E9F6-4479-ABDA-92E399131ED8}" sibTransId="{3E958B25-B439-4C7A-92DC-6972C56EEF23}"/>
    <dgm:cxn modelId="{20BCDFD9-463B-4F28-A75B-3690007DD420}" type="presOf" srcId="{565DC02D-EC36-4239-8536-F5FAF1C3F485}" destId="{9D21562E-B8FA-4AA0-9DCE-B80C8E86E79C}" srcOrd="0" destOrd="1" presId="urn:microsoft.com/office/officeart/2008/layout/PictureStrips"/>
    <dgm:cxn modelId="{138BB6E0-6CAA-4226-9719-12DD2DE23A87}" type="presOf" srcId="{4611E020-FA0B-4664-8FE9-0F5EE9A87A06}" destId="{9D21562E-B8FA-4AA0-9DCE-B80C8E86E79C}" srcOrd="0" destOrd="2" presId="urn:microsoft.com/office/officeart/2008/layout/PictureStrips"/>
    <dgm:cxn modelId="{97F6B8E3-3D7D-426E-854D-6660830729AB}" srcId="{A6E78C0E-EEE9-4BB7-8A57-B1F74D8E86E0}" destId="{DA16587E-4119-4B38-9411-4122C34589A5}" srcOrd="0" destOrd="0" parTransId="{E3C00805-16FC-4851-AF7F-2D638CCB2EC9}" sibTransId="{5AA07B51-F353-4E5E-A020-0EC1DD9E311D}"/>
    <dgm:cxn modelId="{14A4CBF2-1A01-4266-811B-064FAAC7B83B}" type="presOf" srcId="{DA16587E-4119-4B38-9411-4122C34589A5}" destId="{F274EAAA-E278-40C7-AF24-D443998FEA60}" srcOrd="0" destOrd="1" presId="urn:microsoft.com/office/officeart/2008/layout/PictureStrips"/>
    <dgm:cxn modelId="{ED52A3FB-007D-4A44-897C-28776BD6780F}" type="presOf" srcId="{A6E78C0E-EEE9-4BB7-8A57-B1F74D8E86E0}" destId="{F274EAAA-E278-40C7-AF24-D443998FEA60}" srcOrd="0" destOrd="0" presId="urn:microsoft.com/office/officeart/2008/layout/PictureStrips"/>
    <dgm:cxn modelId="{B2972CAF-9430-454B-BC38-9F15C26E2D5C}" type="presParOf" srcId="{12FDBF15-51ED-428C-8322-2DC2E2FB5CA9}" destId="{E83BD78B-6605-409A-B054-27B4F2666B73}" srcOrd="0" destOrd="0" presId="urn:microsoft.com/office/officeart/2008/layout/PictureStrips"/>
    <dgm:cxn modelId="{72A6ACDE-5390-441C-9537-2985D70DBCEC}" type="presParOf" srcId="{E83BD78B-6605-409A-B054-27B4F2666B73}" destId="{9D21562E-B8FA-4AA0-9DCE-B80C8E86E79C}" srcOrd="0" destOrd="0" presId="urn:microsoft.com/office/officeart/2008/layout/PictureStrips"/>
    <dgm:cxn modelId="{AC0DA88F-1115-42C7-98FA-9B27975BEE22}" type="presParOf" srcId="{E83BD78B-6605-409A-B054-27B4F2666B73}" destId="{F665FBDD-715C-4653-BFBF-3FA14A112C6F}" srcOrd="1" destOrd="0" presId="urn:microsoft.com/office/officeart/2008/layout/PictureStrips"/>
    <dgm:cxn modelId="{5802B62B-C91A-48ED-8BCD-421D0A8D5093}" type="presParOf" srcId="{12FDBF15-51ED-428C-8322-2DC2E2FB5CA9}" destId="{23B619AA-16E1-4BAE-A93C-3C05D9DD4419}" srcOrd="1" destOrd="0" presId="urn:microsoft.com/office/officeart/2008/layout/PictureStrips"/>
    <dgm:cxn modelId="{FC699BB4-500E-4D63-9409-ED07078C7878}" type="presParOf" srcId="{12FDBF15-51ED-428C-8322-2DC2E2FB5CA9}" destId="{117D20A9-059B-4FFE-B319-A7E621BC5259}" srcOrd="2" destOrd="0" presId="urn:microsoft.com/office/officeart/2008/layout/PictureStrips"/>
    <dgm:cxn modelId="{1B924F96-A55E-4E4F-886F-628B0AC1294F}" type="presParOf" srcId="{117D20A9-059B-4FFE-B319-A7E621BC5259}" destId="{F274EAAA-E278-40C7-AF24-D443998FEA60}" srcOrd="0" destOrd="0" presId="urn:microsoft.com/office/officeart/2008/layout/PictureStrips"/>
    <dgm:cxn modelId="{65AD9575-691F-432D-A4F6-B91606814654}" type="presParOf" srcId="{117D20A9-059B-4FFE-B319-A7E621BC5259}" destId="{A8D0C023-B19D-4998-BA32-8CD71F4A85F8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C889D0-6AF8-4A66-A9F4-ECF704345463}">
      <dsp:nvSpPr>
        <dsp:cNvPr id="0" name=""/>
        <dsp:cNvSpPr/>
      </dsp:nvSpPr>
      <dsp:spPr>
        <a:xfrm>
          <a:off x="0" y="654606"/>
          <a:ext cx="8115300" cy="18356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9837" tIns="770636" rIns="629837" bIns="227584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32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เป็นองค์กรที่มีระบบเทคโนโลยีสารสนเทศที่มีมาตรฐานสนับสนุนการเป็นโรงพยาบาลชุมชนชั้นนำ ระดับประเทศ</a:t>
          </a:r>
          <a:endParaRPr lang="en-US" sz="32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0" y="654606"/>
        <a:ext cx="8115300" cy="1835662"/>
      </dsp:txXfrm>
    </dsp:sp>
    <dsp:sp modelId="{7C71EC12-9E5C-48E1-90D2-F560EC3645E4}">
      <dsp:nvSpPr>
        <dsp:cNvPr id="0" name=""/>
        <dsp:cNvSpPr/>
      </dsp:nvSpPr>
      <dsp:spPr>
        <a:xfrm>
          <a:off x="405765" y="17709"/>
          <a:ext cx="5680710" cy="118301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4717" tIns="0" rIns="214717" bIns="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4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วิสัยทัศน์</a:t>
          </a:r>
          <a:endParaRPr lang="en-US" sz="44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463515" y="75459"/>
        <a:ext cx="5565210" cy="1067516"/>
      </dsp:txXfrm>
    </dsp:sp>
    <dsp:sp modelId="{9FBEA5B9-97AF-41DD-93CF-7CF3B8921CF7}">
      <dsp:nvSpPr>
        <dsp:cNvPr id="0" name=""/>
        <dsp:cNvSpPr/>
      </dsp:nvSpPr>
      <dsp:spPr>
        <a:xfrm>
          <a:off x="0" y="2985290"/>
          <a:ext cx="8115300" cy="2331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9837" tIns="770636" rIns="629837" bIns="227584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32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บริหารจัดการระบบเทคโนโลยีสารสนเทศขององค์กร</a:t>
          </a:r>
          <a:endParaRPr lang="en-US" sz="32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32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ส่งเสริมบุคลากรใช้เทคโนโลยีสารสนเทศในการพัฒนางานอย่างต่อเนื่องนำสู่สังคมอุดมปัญญา</a:t>
          </a:r>
          <a:endParaRPr lang="en-US" sz="32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0" y="2985290"/>
        <a:ext cx="8115300" cy="2331000"/>
      </dsp:txXfrm>
    </dsp:sp>
    <dsp:sp modelId="{E6ABA944-CF86-4505-8053-0CE05CA05B19}">
      <dsp:nvSpPr>
        <dsp:cNvPr id="0" name=""/>
        <dsp:cNvSpPr/>
      </dsp:nvSpPr>
      <dsp:spPr>
        <a:xfrm>
          <a:off x="468755" y="2437586"/>
          <a:ext cx="5680710" cy="841341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4717" tIns="0" rIns="214717" bIns="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4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พันธกิจ</a:t>
          </a:r>
          <a:endParaRPr lang="en-US" sz="44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509826" y="2478657"/>
        <a:ext cx="5598568" cy="7591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F52E92-BFDE-44C1-BE7F-3E0B30DB7EB5}">
      <dsp:nvSpPr>
        <dsp:cNvPr id="0" name=""/>
        <dsp:cNvSpPr/>
      </dsp:nvSpPr>
      <dsp:spPr>
        <a:xfrm>
          <a:off x="40" y="2698"/>
          <a:ext cx="3845569" cy="99152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marL="0" lvl="0" indent="0" algn="just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700" kern="1200" dirty="0">
              <a:solidFill>
                <a:srgbClr val="0D02EC"/>
              </a:solidFill>
              <a:latin typeface="Little_Star" panose="02000000000000000000" pitchFamily="2" charset="0"/>
              <a:cs typeface="Little_Star" panose="02000000000000000000" pitchFamily="2" charset="0"/>
            </a:rPr>
            <a:t>ยุทธศาสตร์ที่ </a:t>
          </a:r>
          <a:r>
            <a:rPr lang="en-US" sz="2700" kern="1200" dirty="0">
              <a:solidFill>
                <a:srgbClr val="0D02EC"/>
              </a:solidFill>
              <a:latin typeface="Little_Star" panose="02000000000000000000" pitchFamily="2" charset="0"/>
              <a:cs typeface="Little_Star" panose="02000000000000000000" pitchFamily="2" charset="0"/>
            </a:rPr>
            <a:t>1 : </a:t>
          </a:r>
          <a:r>
            <a:rPr lang="th-TH" sz="2700" kern="1200" dirty="0">
              <a:solidFill>
                <a:srgbClr val="0D02EC"/>
              </a:solidFill>
              <a:latin typeface="Little_Star" panose="02000000000000000000" pitchFamily="2" charset="0"/>
              <a:cs typeface="Little_Star" panose="02000000000000000000" pitchFamily="2" charset="0"/>
            </a:rPr>
            <a:t>พัฒนาสุขภาพตามกลุ่มวัย</a:t>
          </a:r>
        </a:p>
      </dsp:txBody>
      <dsp:txXfrm>
        <a:off x="40" y="2698"/>
        <a:ext cx="3845569" cy="991526"/>
      </dsp:txXfrm>
    </dsp:sp>
    <dsp:sp modelId="{0C1AE26C-E675-4012-A7E5-15F8E7B87B8E}">
      <dsp:nvSpPr>
        <dsp:cNvPr id="0" name=""/>
        <dsp:cNvSpPr/>
      </dsp:nvSpPr>
      <dsp:spPr>
        <a:xfrm>
          <a:off x="6981" y="994224"/>
          <a:ext cx="3831687" cy="377986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เป้าประสงค์ </a:t>
          </a:r>
          <a:r>
            <a:rPr lang="en-US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1</a:t>
          </a:r>
          <a:r>
            <a:rPr lang="th-TH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 </a:t>
          </a:r>
          <a:r>
            <a:rPr lang="en-US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:</a:t>
          </a:r>
          <a:r>
            <a:rPr lang="th-TH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 ประชาชนได้รับการพัฒนาสุขภาพตลอดช่วงชีวิตทุกกลุ่มวัย ตั้งแต่ เด็กอายุ </a:t>
          </a:r>
          <a:r>
            <a:rPr lang="en-US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0-5 </a:t>
          </a:r>
          <a:r>
            <a:rPr lang="th-TH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ปี และสตรี เด็กวัยเรียน </a:t>
          </a:r>
          <a:r>
            <a:rPr lang="en-US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5-14 </a:t>
          </a:r>
          <a:r>
            <a:rPr lang="th-TH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ปี เด็กวัยรุ่น </a:t>
          </a:r>
          <a:r>
            <a:rPr lang="en-US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15-21 </a:t>
          </a:r>
          <a:r>
            <a:rPr lang="th-TH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ปี วัยทำงาน </a:t>
          </a:r>
          <a:r>
            <a:rPr lang="en-US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15-59 </a:t>
          </a:r>
          <a:r>
            <a:rPr lang="th-TH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ปี และผู้สูงอายุ</a:t>
          </a:r>
          <a:r>
            <a:rPr lang="en-US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/</a:t>
          </a:r>
          <a:r>
            <a:rPr lang="th-TH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ผู้พิการ  </a:t>
          </a:r>
          <a:endParaRPr lang="en-US" sz="32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6981" y="994224"/>
        <a:ext cx="3831687" cy="3779865"/>
      </dsp:txXfrm>
    </dsp:sp>
    <dsp:sp modelId="{52910412-24BF-45E2-9A2D-5AA4CC8C58DC}">
      <dsp:nvSpPr>
        <dsp:cNvPr id="0" name=""/>
        <dsp:cNvSpPr/>
      </dsp:nvSpPr>
      <dsp:spPr>
        <a:xfrm>
          <a:off x="4383989" y="2698"/>
          <a:ext cx="3845569" cy="991526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700" kern="1200" dirty="0">
              <a:solidFill>
                <a:srgbClr val="0D02EC"/>
              </a:solidFill>
              <a:latin typeface="Little_Star" panose="02000000000000000000" pitchFamily="2" charset="0"/>
              <a:cs typeface="Little_Star" panose="02000000000000000000" pitchFamily="2" charset="0"/>
            </a:rPr>
            <a:t>ยุทธศาสตร์ </a:t>
          </a:r>
          <a:r>
            <a:rPr lang="en-US" sz="2700" kern="1200" dirty="0">
              <a:solidFill>
                <a:srgbClr val="0D02EC"/>
              </a:solidFill>
              <a:latin typeface="Little_Star" panose="02000000000000000000" pitchFamily="2" charset="0"/>
              <a:cs typeface="Little_Star" panose="02000000000000000000" pitchFamily="2" charset="0"/>
            </a:rPr>
            <a:t>IT</a:t>
          </a:r>
          <a:endParaRPr lang="th-TH" sz="2700" kern="1200" dirty="0">
            <a:solidFill>
              <a:srgbClr val="0D02EC"/>
            </a:solidFill>
            <a:latin typeface="Little_Star" panose="02000000000000000000" pitchFamily="2" charset="0"/>
            <a:cs typeface="Little_Star" panose="02000000000000000000" pitchFamily="2" charset="0"/>
          </a:endParaRPr>
        </a:p>
      </dsp:txBody>
      <dsp:txXfrm>
        <a:off x="4383989" y="2698"/>
        <a:ext cx="3845569" cy="991526"/>
      </dsp:txXfrm>
    </dsp:sp>
    <dsp:sp modelId="{69874468-EEB8-4360-9B89-662C65C32B63}">
      <dsp:nvSpPr>
        <dsp:cNvPr id="0" name=""/>
        <dsp:cNvSpPr/>
      </dsp:nvSpPr>
      <dsp:spPr>
        <a:xfrm>
          <a:off x="4383989" y="994224"/>
          <a:ext cx="3845569" cy="3779865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SIM1 </a:t>
          </a:r>
          <a:r>
            <a:rPr lang="th-TH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พัฒนาเทคโนโลยีสารสนเทศเพื่อตอบสนองการดูแลประชาชนทุกกลุ่มวัย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SIM2 </a:t>
          </a:r>
          <a:r>
            <a:rPr lang="th-TH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ส่งเสริมประชาชนเข้าถึงข้อมูลสุขภาพ</a:t>
          </a:r>
        </a:p>
      </dsp:txBody>
      <dsp:txXfrm>
        <a:off x="4383989" y="994224"/>
        <a:ext cx="3845569" cy="37798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BE71CD-339D-48B7-B437-CF143105FF6C}">
      <dsp:nvSpPr>
        <dsp:cNvPr id="0" name=""/>
        <dsp:cNvSpPr/>
      </dsp:nvSpPr>
      <dsp:spPr>
        <a:xfrm>
          <a:off x="959383" y="70"/>
          <a:ext cx="2804814" cy="140240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kern="1200" dirty="0">
              <a:latin typeface="Little_Star" panose="02000000000000000000" pitchFamily="2" charset="0"/>
              <a:cs typeface="Little_Star" panose="02000000000000000000" pitchFamily="2" charset="0"/>
            </a:rPr>
            <a:t>ยุทธศาสตร์ที่ </a:t>
          </a:r>
          <a:r>
            <a:rPr lang="en-US" sz="1800" kern="1200" dirty="0">
              <a:latin typeface="Little_Star" panose="02000000000000000000" pitchFamily="2" charset="0"/>
              <a:cs typeface="Little_Star" panose="02000000000000000000" pitchFamily="2" charset="0"/>
            </a:rPr>
            <a:t>2 : </a:t>
          </a:r>
          <a:r>
            <a:rPr lang="th-TH" sz="1800" kern="1200" dirty="0">
              <a:latin typeface="Little_Star" panose="02000000000000000000" pitchFamily="2" charset="0"/>
              <a:cs typeface="Little_Star" panose="02000000000000000000" pitchFamily="2" charset="0"/>
            </a:rPr>
            <a:t>พัฒนาและจัดระบบบริการที่มีคุณภาพและมาตรฐาน ครอบคลุม ประชาชนสามารถเข้าถึงบริการได้</a:t>
          </a:r>
          <a:endParaRPr lang="en-US" sz="1800" kern="1200" dirty="0">
            <a:latin typeface="Little_Star" panose="02000000000000000000" pitchFamily="2" charset="0"/>
            <a:cs typeface="Little_Star" panose="02000000000000000000" pitchFamily="2" charset="0"/>
          </a:endParaRPr>
        </a:p>
      </dsp:txBody>
      <dsp:txXfrm>
        <a:off x="1000458" y="41145"/>
        <a:ext cx="2722664" cy="1320257"/>
      </dsp:txXfrm>
    </dsp:sp>
    <dsp:sp modelId="{9C9B2AEC-48AC-4444-8BC7-81AD7214D8B8}">
      <dsp:nvSpPr>
        <dsp:cNvPr id="0" name=""/>
        <dsp:cNvSpPr/>
      </dsp:nvSpPr>
      <dsp:spPr>
        <a:xfrm>
          <a:off x="1239864" y="1402477"/>
          <a:ext cx="280481" cy="1240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0478"/>
              </a:lnTo>
              <a:lnTo>
                <a:pt x="280481" y="124047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845645-AF8E-4B75-9DC6-2801D35993FD}">
      <dsp:nvSpPr>
        <dsp:cNvPr id="0" name=""/>
        <dsp:cNvSpPr/>
      </dsp:nvSpPr>
      <dsp:spPr>
        <a:xfrm>
          <a:off x="1520346" y="1753079"/>
          <a:ext cx="2320883" cy="17797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600" kern="1200" dirty="0">
              <a:latin typeface="Little_Star" panose="02000000000000000000" pitchFamily="2" charset="0"/>
              <a:cs typeface="Little_Star" panose="02000000000000000000" pitchFamily="2" charset="0"/>
            </a:rPr>
            <a:t>เป้าประสงค์ </a:t>
          </a:r>
          <a:r>
            <a:rPr lang="en-US" sz="1600" kern="1200" dirty="0">
              <a:latin typeface="Little_Star" panose="02000000000000000000" pitchFamily="2" charset="0"/>
              <a:cs typeface="Little_Star" panose="02000000000000000000" pitchFamily="2" charset="0"/>
            </a:rPr>
            <a:t>2</a:t>
          </a:r>
          <a:r>
            <a:rPr lang="th-TH" sz="1600" kern="1200" dirty="0">
              <a:latin typeface="Little_Star" panose="02000000000000000000" pitchFamily="2" charset="0"/>
              <a:cs typeface="Little_Star" panose="02000000000000000000" pitchFamily="2" charset="0"/>
            </a:rPr>
            <a:t> </a:t>
          </a:r>
          <a:r>
            <a:rPr lang="en-US" sz="1600" kern="1200" dirty="0">
              <a:latin typeface="Little_Star" panose="02000000000000000000" pitchFamily="2" charset="0"/>
              <a:cs typeface="Little_Star" panose="02000000000000000000" pitchFamily="2" charset="0"/>
            </a:rPr>
            <a:t>: </a:t>
          </a:r>
          <a:r>
            <a:rPr lang="th-TH" sz="1600" kern="1200" dirty="0">
              <a:latin typeface="Little_Star" panose="02000000000000000000" pitchFamily="2" charset="0"/>
              <a:cs typeface="Little_Star" panose="02000000000000000000" pitchFamily="2" charset="0"/>
            </a:rPr>
            <a:t>มีระบบบริการปฐมภูมิที่มีคุณภาพ</a:t>
          </a:r>
          <a:r>
            <a:rPr lang="th-TH" sz="1800" kern="1200" dirty="0">
              <a:latin typeface="Little_Star" panose="02000000000000000000" pitchFamily="2" charset="0"/>
              <a:cs typeface="Little_Star" panose="02000000000000000000" pitchFamily="2" charset="0"/>
            </a:rPr>
            <a:t>มาตรฐาน</a:t>
          </a:r>
          <a:r>
            <a:rPr lang="th-TH" sz="1600" kern="1200" dirty="0">
              <a:latin typeface="Little_Star" panose="02000000000000000000" pitchFamily="2" charset="0"/>
              <a:cs typeface="Little_Star" panose="02000000000000000000" pitchFamily="2" charset="0"/>
            </a:rPr>
            <a:t> เชื่อมกับระบบบริการทุติยภูมิและตติยภูมิอย่างมีประสิทธิภาพ และมีความพร้อมสำหรับรองรับการเข้าสู่ประชาคมอาเซียน</a:t>
          </a:r>
          <a:endParaRPr lang="en-US" sz="1600" kern="1200" dirty="0">
            <a:latin typeface="Little_Star" panose="02000000000000000000" pitchFamily="2" charset="0"/>
            <a:cs typeface="Little_Star" panose="02000000000000000000" pitchFamily="2" charset="0"/>
          </a:endParaRPr>
        </a:p>
      </dsp:txBody>
      <dsp:txXfrm>
        <a:off x="1572473" y="1805206"/>
        <a:ext cx="2216629" cy="1675499"/>
      </dsp:txXfrm>
    </dsp:sp>
    <dsp:sp modelId="{E07EC140-02D8-4678-8C4E-AD9D161F0993}">
      <dsp:nvSpPr>
        <dsp:cNvPr id="0" name=""/>
        <dsp:cNvSpPr/>
      </dsp:nvSpPr>
      <dsp:spPr>
        <a:xfrm>
          <a:off x="1239864" y="1402477"/>
          <a:ext cx="280481" cy="32824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82404"/>
              </a:lnTo>
              <a:lnTo>
                <a:pt x="280481" y="328240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0BEC52-CC89-4966-9194-0FE5EBAD6AC3}">
      <dsp:nvSpPr>
        <dsp:cNvPr id="0" name=""/>
        <dsp:cNvSpPr/>
      </dsp:nvSpPr>
      <dsp:spPr>
        <a:xfrm>
          <a:off x="1520346" y="3883434"/>
          <a:ext cx="2243851" cy="16028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600" kern="1200" dirty="0">
              <a:latin typeface="Little_Star" panose="02000000000000000000" pitchFamily="2" charset="0"/>
              <a:cs typeface="Little_Star" panose="02000000000000000000" pitchFamily="2" charset="0"/>
            </a:rPr>
            <a:t>เป้าประสงค์ </a:t>
          </a:r>
          <a:r>
            <a:rPr lang="en-US" sz="1600" kern="1200" dirty="0">
              <a:latin typeface="Little_Star" panose="02000000000000000000" pitchFamily="2" charset="0"/>
              <a:cs typeface="Little_Star" panose="02000000000000000000" pitchFamily="2" charset="0"/>
            </a:rPr>
            <a:t>3</a:t>
          </a:r>
          <a:r>
            <a:rPr lang="th-TH" sz="1600" kern="1200" dirty="0">
              <a:latin typeface="Little_Star" panose="02000000000000000000" pitchFamily="2" charset="0"/>
              <a:cs typeface="Little_Star" panose="02000000000000000000" pitchFamily="2" charset="0"/>
            </a:rPr>
            <a:t> </a:t>
          </a:r>
          <a:r>
            <a:rPr lang="en-US" sz="1600" kern="1200" dirty="0">
              <a:latin typeface="Little_Star" panose="02000000000000000000" pitchFamily="2" charset="0"/>
              <a:cs typeface="Little_Star" panose="02000000000000000000" pitchFamily="2" charset="0"/>
            </a:rPr>
            <a:t>: </a:t>
          </a:r>
          <a:r>
            <a:rPr lang="th-TH" sz="1600" kern="1200" dirty="0">
              <a:latin typeface="Little_Star" panose="02000000000000000000" pitchFamily="2" charset="0"/>
              <a:cs typeface="Little_Star" panose="02000000000000000000" pitchFamily="2" charset="0"/>
            </a:rPr>
            <a:t>มีระบบการควบคุมป้องกัน เฝ้าระวังโรคและภัยสุขภาพที่มีมาตรฐาน ประชาชนได้รับการคุ้มครองดูแลให้อยู่ในสภาพแวดล้อมที่ปลอดภัย และเอื้อต่อการมีสุขภาพดี</a:t>
          </a:r>
          <a:endParaRPr lang="en-US" sz="1600" kern="1200" dirty="0">
            <a:latin typeface="Little_Star" panose="02000000000000000000" pitchFamily="2" charset="0"/>
            <a:cs typeface="Little_Star" panose="02000000000000000000" pitchFamily="2" charset="0"/>
          </a:endParaRPr>
        </a:p>
      </dsp:txBody>
      <dsp:txXfrm>
        <a:off x="1567293" y="3930381"/>
        <a:ext cx="2149957" cy="1509001"/>
      </dsp:txXfrm>
    </dsp:sp>
    <dsp:sp modelId="{86C4B80A-622E-415D-924E-3AA29C1A01A1}">
      <dsp:nvSpPr>
        <dsp:cNvPr id="0" name=""/>
        <dsp:cNvSpPr/>
      </dsp:nvSpPr>
      <dsp:spPr>
        <a:xfrm>
          <a:off x="4465401" y="70"/>
          <a:ext cx="2804814" cy="1402407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kern="1200">
              <a:latin typeface="Little_Star" panose="02000000000000000000" pitchFamily="2" charset="0"/>
              <a:cs typeface="Little_Star" panose="02000000000000000000" pitchFamily="2" charset="0"/>
            </a:rPr>
            <a:t>ยุทธศาสตร์ </a:t>
          </a:r>
          <a:r>
            <a:rPr lang="en-US" sz="1800" kern="1200">
              <a:latin typeface="Little_Star" panose="02000000000000000000" pitchFamily="2" charset="0"/>
              <a:cs typeface="Little_Star" panose="02000000000000000000" pitchFamily="2" charset="0"/>
            </a:rPr>
            <a:t>IT</a:t>
          </a:r>
          <a:endParaRPr lang="en-US" sz="1800" kern="1200" dirty="0">
            <a:latin typeface="Little_Star" panose="02000000000000000000" pitchFamily="2" charset="0"/>
            <a:cs typeface="Little_Star" panose="02000000000000000000" pitchFamily="2" charset="0"/>
          </a:endParaRPr>
        </a:p>
      </dsp:txBody>
      <dsp:txXfrm>
        <a:off x="4506476" y="41145"/>
        <a:ext cx="2722664" cy="1320257"/>
      </dsp:txXfrm>
    </dsp:sp>
    <dsp:sp modelId="{DF972631-282C-469D-A9C6-125CFDCFC111}">
      <dsp:nvSpPr>
        <dsp:cNvPr id="0" name=""/>
        <dsp:cNvSpPr/>
      </dsp:nvSpPr>
      <dsp:spPr>
        <a:xfrm>
          <a:off x="4745883" y="1402477"/>
          <a:ext cx="280481" cy="10518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51805"/>
              </a:lnTo>
              <a:lnTo>
                <a:pt x="280481" y="105180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B04F68-E816-43B3-89BA-A310540AFC68}">
      <dsp:nvSpPr>
        <dsp:cNvPr id="0" name=""/>
        <dsp:cNvSpPr/>
      </dsp:nvSpPr>
      <dsp:spPr>
        <a:xfrm>
          <a:off x="5026364" y="1753079"/>
          <a:ext cx="2243851" cy="14024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Little_Star" panose="02000000000000000000" pitchFamily="2" charset="0"/>
              <a:cs typeface="Little_Star" panose="02000000000000000000" pitchFamily="2" charset="0"/>
            </a:rPr>
            <a:t>SIM3 </a:t>
          </a:r>
          <a:r>
            <a:rPr lang="th-TH" sz="1600" kern="1200" dirty="0">
              <a:latin typeface="Little_Star" panose="02000000000000000000" pitchFamily="2" charset="0"/>
              <a:cs typeface="Little_Star" panose="02000000000000000000" pitchFamily="2" charset="0"/>
            </a:rPr>
            <a:t>พัฒนาสารสนเทศสนับสนุนระบบบริการให้มี มาตรฐาน ปลอดภัย มีการเชื่อมโยงระบบบริการเพื่อเพิ่มคุณภาพบริการ</a:t>
          </a:r>
          <a:endParaRPr lang="en-US" sz="1600" kern="1200" dirty="0">
            <a:latin typeface="Little_Star" panose="02000000000000000000" pitchFamily="2" charset="0"/>
            <a:cs typeface="Little_Star" panose="02000000000000000000" pitchFamily="2" charset="0"/>
          </a:endParaRPr>
        </a:p>
      </dsp:txBody>
      <dsp:txXfrm>
        <a:off x="5067439" y="1794154"/>
        <a:ext cx="2161701" cy="1320257"/>
      </dsp:txXfrm>
    </dsp:sp>
    <dsp:sp modelId="{18FC7764-9E72-465A-9EC0-ADC7E2718A6D}">
      <dsp:nvSpPr>
        <dsp:cNvPr id="0" name=""/>
        <dsp:cNvSpPr/>
      </dsp:nvSpPr>
      <dsp:spPr>
        <a:xfrm>
          <a:off x="4745883" y="1402477"/>
          <a:ext cx="280481" cy="28048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04814"/>
              </a:lnTo>
              <a:lnTo>
                <a:pt x="280481" y="280481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552B0C-B96A-487B-94A5-A9A8799D103E}">
      <dsp:nvSpPr>
        <dsp:cNvPr id="0" name=""/>
        <dsp:cNvSpPr/>
      </dsp:nvSpPr>
      <dsp:spPr>
        <a:xfrm>
          <a:off x="5026364" y="3506088"/>
          <a:ext cx="2243851" cy="14024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Little_Star" panose="02000000000000000000" pitchFamily="2" charset="0"/>
              <a:cs typeface="Little_Star" panose="02000000000000000000" pitchFamily="2" charset="0"/>
            </a:rPr>
            <a:t>SIM4 </a:t>
          </a:r>
          <a:r>
            <a:rPr lang="th-TH" sz="1800" kern="1200" dirty="0">
              <a:latin typeface="Little_Star" panose="02000000000000000000" pitchFamily="2" charset="0"/>
              <a:cs typeface="Little_Star" panose="02000000000000000000" pitchFamily="2" charset="0"/>
            </a:rPr>
            <a:t>พัฒนาสารสนเทศเพื่อการควบคุมป้องกัน เฝ้าระวังโรคและภัยสุขภาพที่มีประสิทธิภาพ</a:t>
          </a:r>
          <a:endParaRPr lang="en-US" sz="1800" kern="1200" dirty="0">
            <a:latin typeface="Little_Star" panose="02000000000000000000" pitchFamily="2" charset="0"/>
            <a:cs typeface="Little_Star" panose="02000000000000000000" pitchFamily="2" charset="0"/>
          </a:endParaRPr>
        </a:p>
      </dsp:txBody>
      <dsp:txXfrm>
        <a:off x="5067439" y="3547163"/>
        <a:ext cx="2161701" cy="13202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36F95C-64FF-42EF-9BA6-828268AAB8D7}">
      <dsp:nvSpPr>
        <dsp:cNvPr id="0" name=""/>
        <dsp:cNvSpPr/>
      </dsp:nvSpPr>
      <dsp:spPr>
        <a:xfrm>
          <a:off x="1" y="440137"/>
          <a:ext cx="3845569" cy="153822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solidFill>
                <a:srgbClr val="0D02EC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ยุทธศาสตร์ที่ </a:t>
          </a:r>
          <a:r>
            <a:rPr lang="en-US" sz="3200" b="1" kern="1200" dirty="0">
              <a:solidFill>
                <a:srgbClr val="0D02EC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3 : </a:t>
          </a:r>
          <a:r>
            <a:rPr lang="th-TH" sz="3200" b="1" kern="1200" dirty="0">
              <a:solidFill>
                <a:srgbClr val="0D02EC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พัฒนาระบบบริหารจัดการเพื่อสนับสนุนการจัดบริการ</a:t>
          </a:r>
          <a:endParaRPr lang="en-US" sz="3200" b="1" kern="1200" dirty="0">
            <a:solidFill>
              <a:srgbClr val="0D02EC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1" y="440137"/>
        <a:ext cx="3845569" cy="1538227"/>
      </dsp:txXfrm>
    </dsp:sp>
    <dsp:sp modelId="{E76942F6-3E27-483D-AB49-831F1A769BA2}">
      <dsp:nvSpPr>
        <dsp:cNvPr id="0" name=""/>
        <dsp:cNvSpPr/>
      </dsp:nvSpPr>
      <dsp:spPr>
        <a:xfrm>
          <a:off x="40" y="2007776"/>
          <a:ext cx="3845569" cy="3390074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เป้าประสงค์ </a:t>
          </a:r>
          <a:r>
            <a:rPr lang="en-US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4</a:t>
          </a:r>
          <a:r>
            <a:rPr lang="th-TH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 </a:t>
          </a:r>
          <a:r>
            <a:rPr lang="en-US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:</a:t>
          </a:r>
          <a:r>
            <a:rPr lang="th-TH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 มีระบบบริหารจัดการกำลังคน งบประมาณ ทรัพยากรทางการบริหารอื่นๆ ตลอดจนการบังคับใช้กฎหมายที่เอื้อต่อการจัดบริการสุขภาพ </a:t>
          </a:r>
          <a:endParaRPr lang="en-US" sz="32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40" y="2007776"/>
        <a:ext cx="3845569" cy="3390074"/>
      </dsp:txXfrm>
    </dsp:sp>
    <dsp:sp modelId="{30489C86-DB2A-4903-A5BA-88E2A60F60C1}">
      <dsp:nvSpPr>
        <dsp:cNvPr id="0" name=""/>
        <dsp:cNvSpPr/>
      </dsp:nvSpPr>
      <dsp:spPr>
        <a:xfrm>
          <a:off x="4383989" y="469548"/>
          <a:ext cx="3845569" cy="1538227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solidFill>
                <a:srgbClr val="0D02EC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ยุทธศาสตร์ </a:t>
          </a:r>
          <a:r>
            <a:rPr lang="en-US" sz="3200" b="1" kern="1200" dirty="0">
              <a:solidFill>
                <a:srgbClr val="0D02EC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IT</a:t>
          </a:r>
        </a:p>
      </dsp:txBody>
      <dsp:txXfrm>
        <a:off x="4383989" y="469548"/>
        <a:ext cx="3845569" cy="1538227"/>
      </dsp:txXfrm>
    </dsp:sp>
    <dsp:sp modelId="{F9C2B0BF-0768-4445-BC0D-FCB28EF47778}">
      <dsp:nvSpPr>
        <dsp:cNvPr id="0" name=""/>
        <dsp:cNvSpPr/>
      </dsp:nvSpPr>
      <dsp:spPr>
        <a:xfrm>
          <a:off x="4383989" y="2007776"/>
          <a:ext cx="3845569" cy="3390074"/>
        </a:xfrm>
        <a:prstGeom prst="rect">
          <a:avLst/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SIM5 </a:t>
          </a:r>
          <a:r>
            <a:rPr lang="th-TH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พัฒนาระบบเทคโนโลยีสารสนเทศเพื่อการบริหารจัดการองค์กร</a:t>
          </a:r>
          <a:endParaRPr lang="en-US" sz="32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2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4383989" y="2007776"/>
        <a:ext cx="3845569" cy="33900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F52E92-BFDE-44C1-BE7F-3E0B30DB7EB5}">
      <dsp:nvSpPr>
        <dsp:cNvPr id="0" name=""/>
        <dsp:cNvSpPr/>
      </dsp:nvSpPr>
      <dsp:spPr>
        <a:xfrm>
          <a:off x="40" y="2698"/>
          <a:ext cx="3845569" cy="99152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marL="0" lvl="0" indent="0" algn="just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700" kern="1200" dirty="0">
              <a:solidFill>
                <a:srgbClr val="0D02EC"/>
              </a:solidFill>
              <a:latin typeface="Little_Star" panose="02000000000000000000" pitchFamily="2" charset="0"/>
              <a:cs typeface="Little_Star" panose="02000000000000000000" pitchFamily="2" charset="0"/>
            </a:rPr>
            <a:t>ยุทธศาสตร์ที่ </a:t>
          </a:r>
          <a:r>
            <a:rPr lang="en-US" sz="2700" kern="1200" dirty="0">
              <a:solidFill>
                <a:srgbClr val="0D02EC"/>
              </a:solidFill>
              <a:latin typeface="Little_Star" panose="02000000000000000000" pitchFamily="2" charset="0"/>
              <a:cs typeface="Little_Star" panose="02000000000000000000" pitchFamily="2" charset="0"/>
            </a:rPr>
            <a:t>1 : </a:t>
          </a:r>
          <a:r>
            <a:rPr lang="th-TH" sz="2700" kern="1200" dirty="0">
              <a:solidFill>
                <a:srgbClr val="0D02EC"/>
              </a:solidFill>
              <a:latin typeface="Little_Star" panose="02000000000000000000" pitchFamily="2" charset="0"/>
              <a:cs typeface="Little_Star" panose="02000000000000000000" pitchFamily="2" charset="0"/>
            </a:rPr>
            <a:t>พัฒนาสุขภาพตามกลุ่มวัย</a:t>
          </a:r>
        </a:p>
      </dsp:txBody>
      <dsp:txXfrm>
        <a:off x="40" y="2698"/>
        <a:ext cx="3845569" cy="991526"/>
      </dsp:txXfrm>
    </dsp:sp>
    <dsp:sp modelId="{0C1AE26C-E675-4012-A7E5-15F8E7B87B8E}">
      <dsp:nvSpPr>
        <dsp:cNvPr id="0" name=""/>
        <dsp:cNvSpPr/>
      </dsp:nvSpPr>
      <dsp:spPr>
        <a:xfrm>
          <a:off x="6981" y="994224"/>
          <a:ext cx="3831687" cy="377986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เป้าประสงค์ </a:t>
          </a:r>
          <a:r>
            <a:rPr lang="en-US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1</a:t>
          </a:r>
          <a:r>
            <a:rPr lang="th-TH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 </a:t>
          </a:r>
          <a:r>
            <a:rPr lang="en-US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:</a:t>
          </a:r>
          <a:r>
            <a:rPr lang="th-TH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 ประชาชนได้รับการพัฒนาสุขภาพตลอดช่วงชีวิตทุกกลุ่มวัย ตั้งแต่ เด็กอายุ </a:t>
          </a:r>
          <a:r>
            <a:rPr lang="en-US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0-5 </a:t>
          </a:r>
          <a:r>
            <a:rPr lang="th-TH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ปี และสตรี เด็กวัยเรียน </a:t>
          </a:r>
          <a:r>
            <a:rPr lang="en-US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5-14 </a:t>
          </a:r>
          <a:r>
            <a:rPr lang="th-TH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ปี เด็กวัยรุ่น </a:t>
          </a:r>
          <a:r>
            <a:rPr lang="en-US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15-21 </a:t>
          </a:r>
          <a:r>
            <a:rPr lang="th-TH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ปี วัยทำงาน </a:t>
          </a:r>
          <a:r>
            <a:rPr lang="en-US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15-59 </a:t>
          </a:r>
          <a:r>
            <a:rPr lang="th-TH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ปี และผู้สูงอายุ</a:t>
          </a:r>
          <a:r>
            <a:rPr lang="en-US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/</a:t>
          </a:r>
          <a:r>
            <a:rPr lang="th-TH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ผู้พิการ  </a:t>
          </a:r>
          <a:endParaRPr lang="en-US" sz="32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6981" y="994224"/>
        <a:ext cx="3831687" cy="3779865"/>
      </dsp:txXfrm>
    </dsp:sp>
    <dsp:sp modelId="{52910412-24BF-45E2-9A2D-5AA4CC8C58DC}">
      <dsp:nvSpPr>
        <dsp:cNvPr id="0" name=""/>
        <dsp:cNvSpPr/>
      </dsp:nvSpPr>
      <dsp:spPr>
        <a:xfrm>
          <a:off x="4383989" y="2698"/>
          <a:ext cx="3845569" cy="991526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700" kern="1200" dirty="0">
              <a:solidFill>
                <a:srgbClr val="0D02EC"/>
              </a:solidFill>
              <a:latin typeface="Little_Star" panose="02000000000000000000" pitchFamily="2" charset="0"/>
              <a:cs typeface="Little_Star" panose="02000000000000000000" pitchFamily="2" charset="0"/>
            </a:rPr>
            <a:t>ยุทธศาสตร์ </a:t>
          </a:r>
          <a:r>
            <a:rPr lang="en-US" sz="2700" kern="1200" dirty="0">
              <a:solidFill>
                <a:srgbClr val="0D02EC"/>
              </a:solidFill>
              <a:latin typeface="Little_Star" panose="02000000000000000000" pitchFamily="2" charset="0"/>
              <a:cs typeface="Little_Star" panose="02000000000000000000" pitchFamily="2" charset="0"/>
            </a:rPr>
            <a:t>IT</a:t>
          </a:r>
          <a:endParaRPr lang="th-TH" sz="2700" kern="1200" dirty="0">
            <a:solidFill>
              <a:srgbClr val="0D02EC"/>
            </a:solidFill>
            <a:latin typeface="Little_Star" panose="02000000000000000000" pitchFamily="2" charset="0"/>
            <a:cs typeface="Little_Star" panose="02000000000000000000" pitchFamily="2" charset="0"/>
          </a:endParaRPr>
        </a:p>
      </dsp:txBody>
      <dsp:txXfrm>
        <a:off x="4383989" y="2698"/>
        <a:ext cx="3845569" cy="991526"/>
      </dsp:txXfrm>
    </dsp:sp>
    <dsp:sp modelId="{69874468-EEB8-4360-9B89-662C65C32B63}">
      <dsp:nvSpPr>
        <dsp:cNvPr id="0" name=""/>
        <dsp:cNvSpPr/>
      </dsp:nvSpPr>
      <dsp:spPr>
        <a:xfrm>
          <a:off x="4383989" y="994224"/>
          <a:ext cx="3845569" cy="3779865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SIM1 </a:t>
          </a:r>
          <a:r>
            <a:rPr lang="th-TH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พัฒนาเทคโนโลยีสารสนเทศเพื่อตอบสนองการดูแลประชาชนทุกกลุ่มวัย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SIM2 </a:t>
          </a:r>
          <a:r>
            <a:rPr lang="th-TH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ส่งเสริมประชาชนเข้าถึงข้อมูลสุขภาพ</a:t>
          </a:r>
        </a:p>
      </dsp:txBody>
      <dsp:txXfrm>
        <a:off x="4383989" y="994224"/>
        <a:ext cx="3845569" cy="377986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BE71CD-339D-48B7-B437-CF143105FF6C}">
      <dsp:nvSpPr>
        <dsp:cNvPr id="0" name=""/>
        <dsp:cNvSpPr/>
      </dsp:nvSpPr>
      <dsp:spPr>
        <a:xfrm>
          <a:off x="959383" y="70"/>
          <a:ext cx="2804814" cy="140240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kern="1200" dirty="0">
              <a:latin typeface="Little_Star" panose="02000000000000000000" pitchFamily="2" charset="0"/>
              <a:cs typeface="Little_Star" panose="02000000000000000000" pitchFamily="2" charset="0"/>
            </a:rPr>
            <a:t>ยุทธศาสตร์ที่ </a:t>
          </a:r>
          <a:r>
            <a:rPr lang="en-US" sz="1800" kern="1200" dirty="0">
              <a:latin typeface="Little_Star" panose="02000000000000000000" pitchFamily="2" charset="0"/>
              <a:cs typeface="Little_Star" panose="02000000000000000000" pitchFamily="2" charset="0"/>
            </a:rPr>
            <a:t>2 : </a:t>
          </a:r>
          <a:r>
            <a:rPr lang="th-TH" sz="1800" kern="1200" dirty="0">
              <a:latin typeface="Little_Star" panose="02000000000000000000" pitchFamily="2" charset="0"/>
              <a:cs typeface="Little_Star" panose="02000000000000000000" pitchFamily="2" charset="0"/>
            </a:rPr>
            <a:t>พัฒนาและจัดระบบบริการที่มีคุณภาพและมาตรฐาน ครอบคลุม ประชาชนสามารถเข้าถึงบริการได้</a:t>
          </a:r>
          <a:endParaRPr lang="en-US" sz="1800" kern="1200" dirty="0">
            <a:latin typeface="Little_Star" panose="02000000000000000000" pitchFamily="2" charset="0"/>
            <a:cs typeface="Little_Star" panose="02000000000000000000" pitchFamily="2" charset="0"/>
          </a:endParaRPr>
        </a:p>
      </dsp:txBody>
      <dsp:txXfrm>
        <a:off x="1000458" y="41145"/>
        <a:ext cx="2722664" cy="1320257"/>
      </dsp:txXfrm>
    </dsp:sp>
    <dsp:sp modelId="{9C9B2AEC-48AC-4444-8BC7-81AD7214D8B8}">
      <dsp:nvSpPr>
        <dsp:cNvPr id="0" name=""/>
        <dsp:cNvSpPr/>
      </dsp:nvSpPr>
      <dsp:spPr>
        <a:xfrm>
          <a:off x="1239864" y="1402477"/>
          <a:ext cx="280481" cy="1240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0478"/>
              </a:lnTo>
              <a:lnTo>
                <a:pt x="280481" y="124047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845645-AF8E-4B75-9DC6-2801D35993FD}">
      <dsp:nvSpPr>
        <dsp:cNvPr id="0" name=""/>
        <dsp:cNvSpPr/>
      </dsp:nvSpPr>
      <dsp:spPr>
        <a:xfrm>
          <a:off x="1520346" y="1753079"/>
          <a:ext cx="2320883" cy="17797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600" kern="1200" dirty="0">
              <a:latin typeface="Little_Star" panose="02000000000000000000" pitchFamily="2" charset="0"/>
              <a:cs typeface="Little_Star" panose="02000000000000000000" pitchFamily="2" charset="0"/>
            </a:rPr>
            <a:t>เป้าประสงค์ </a:t>
          </a:r>
          <a:r>
            <a:rPr lang="en-US" sz="1600" kern="1200" dirty="0">
              <a:latin typeface="Little_Star" panose="02000000000000000000" pitchFamily="2" charset="0"/>
              <a:cs typeface="Little_Star" panose="02000000000000000000" pitchFamily="2" charset="0"/>
            </a:rPr>
            <a:t>2</a:t>
          </a:r>
          <a:r>
            <a:rPr lang="th-TH" sz="1600" kern="1200" dirty="0">
              <a:latin typeface="Little_Star" panose="02000000000000000000" pitchFamily="2" charset="0"/>
              <a:cs typeface="Little_Star" panose="02000000000000000000" pitchFamily="2" charset="0"/>
            </a:rPr>
            <a:t> </a:t>
          </a:r>
          <a:r>
            <a:rPr lang="en-US" sz="1600" kern="1200" dirty="0">
              <a:latin typeface="Little_Star" panose="02000000000000000000" pitchFamily="2" charset="0"/>
              <a:cs typeface="Little_Star" panose="02000000000000000000" pitchFamily="2" charset="0"/>
            </a:rPr>
            <a:t>: </a:t>
          </a:r>
          <a:r>
            <a:rPr lang="th-TH" sz="1600" kern="1200" dirty="0">
              <a:latin typeface="Little_Star" panose="02000000000000000000" pitchFamily="2" charset="0"/>
              <a:cs typeface="Little_Star" panose="02000000000000000000" pitchFamily="2" charset="0"/>
            </a:rPr>
            <a:t>มีระบบบริการปฐมภูมิที่มีคุณภาพ</a:t>
          </a:r>
          <a:r>
            <a:rPr lang="th-TH" sz="1800" kern="1200" dirty="0">
              <a:latin typeface="Little_Star" panose="02000000000000000000" pitchFamily="2" charset="0"/>
              <a:cs typeface="Little_Star" panose="02000000000000000000" pitchFamily="2" charset="0"/>
            </a:rPr>
            <a:t>มาตรฐาน</a:t>
          </a:r>
          <a:r>
            <a:rPr lang="th-TH" sz="1600" kern="1200" dirty="0">
              <a:latin typeface="Little_Star" panose="02000000000000000000" pitchFamily="2" charset="0"/>
              <a:cs typeface="Little_Star" panose="02000000000000000000" pitchFamily="2" charset="0"/>
            </a:rPr>
            <a:t> เชื่อมกับระบบบริการทุติยภูมิและตติยภูมิอย่างมีประสิทธิภาพ และมีความพร้อมสำหรับรองรับการเข้าสู่ประชาคมอาเซียน</a:t>
          </a:r>
          <a:endParaRPr lang="en-US" sz="1600" kern="1200" dirty="0">
            <a:latin typeface="Little_Star" panose="02000000000000000000" pitchFamily="2" charset="0"/>
            <a:cs typeface="Little_Star" panose="02000000000000000000" pitchFamily="2" charset="0"/>
          </a:endParaRPr>
        </a:p>
      </dsp:txBody>
      <dsp:txXfrm>
        <a:off x="1572473" y="1805206"/>
        <a:ext cx="2216629" cy="1675499"/>
      </dsp:txXfrm>
    </dsp:sp>
    <dsp:sp modelId="{E07EC140-02D8-4678-8C4E-AD9D161F0993}">
      <dsp:nvSpPr>
        <dsp:cNvPr id="0" name=""/>
        <dsp:cNvSpPr/>
      </dsp:nvSpPr>
      <dsp:spPr>
        <a:xfrm>
          <a:off x="1239864" y="1402477"/>
          <a:ext cx="280481" cy="32824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82404"/>
              </a:lnTo>
              <a:lnTo>
                <a:pt x="280481" y="328240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0BEC52-CC89-4966-9194-0FE5EBAD6AC3}">
      <dsp:nvSpPr>
        <dsp:cNvPr id="0" name=""/>
        <dsp:cNvSpPr/>
      </dsp:nvSpPr>
      <dsp:spPr>
        <a:xfrm>
          <a:off x="1520346" y="3883434"/>
          <a:ext cx="2243851" cy="16028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600" kern="1200" dirty="0">
              <a:latin typeface="Little_Star" panose="02000000000000000000" pitchFamily="2" charset="0"/>
              <a:cs typeface="Little_Star" panose="02000000000000000000" pitchFamily="2" charset="0"/>
            </a:rPr>
            <a:t>เป้าประสงค์ </a:t>
          </a:r>
          <a:r>
            <a:rPr lang="en-US" sz="1600" kern="1200" dirty="0">
              <a:latin typeface="Little_Star" panose="02000000000000000000" pitchFamily="2" charset="0"/>
              <a:cs typeface="Little_Star" panose="02000000000000000000" pitchFamily="2" charset="0"/>
            </a:rPr>
            <a:t>3</a:t>
          </a:r>
          <a:r>
            <a:rPr lang="th-TH" sz="1600" kern="1200" dirty="0">
              <a:latin typeface="Little_Star" panose="02000000000000000000" pitchFamily="2" charset="0"/>
              <a:cs typeface="Little_Star" panose="02000000000000000000" pitchFamily="2" charset="0"/>
            </a:rPr>
            <a:t> </a:t>
          </a:r>
          <a:r>
            <a:rPr lang="en-US" sz="1600" kern="1200" dirty="0">
              <a:latin typeface="Little_Star" panose="02000000000000000000" pitchFamily="2" charset="0"/>
              <a:cs typeface="Little_Star" panose="02000000000000000000" pitchFamily="2" charset="0"/>
            </a:rPr>
            <a:t>: </a:t>
          </a:r>
          <a:r>
            <a:rPr lang="th-TH" sz="1600" kern="1200" dirty="0">
              <a:latin typeface="Little_Star" panose="02000000000000000000" pitchFamily="2" charset="0"/>
              <a:cs typeface="Little_Star" panose="02000000000000000000" pitchFamily="2" charset="0"/>
            </a:rPr>
            <a:t>มีระบบการควบคุมป้องกัน เฝ้าระวังโรคและภัยสุขภาพที่มีมาตรฐาน ประชาชนได้รับการคุ้มครองดูแลให้อยู่ในสภาพแวดล้อมที่ปลอดภัย และเอื้อต่อการมีสุขภาพดี</a:t>
          </a:r>
          <a:endParaRPr lang="en-US" sz="1600" kern="1200" dirty="0">
            <a:latin typeface="Little_Star" panose="02000000000000000000" pitchFamily="2" charset="0"/>
            <a:cs typeface="Little_Star" panose="02000000000000000000" pitchFamily="2" charset="0"/>
          </a:endParaRPr>
        </a:p>
      </dsp:txBody>
      <dsp:txXfrm>
        <a:off x="1567293" y="3930381"/>
        <a:ext cx="2149957" cy="1509001"/>
      </dsp:txXfrm>
    </dsp:sp>
    <dsp:sp modelId="{86C4B80A-622E-415D-924E-3AA29C1A01A1}">
      <dsp:nvSpPr>
        <dsp:cNvPr id="0" name=""/>
        <dsp:cNvSpPr/>
      </dsp:nvSpPr>
      <dsp:spPr>
        <a:xfrm>
          <a:off x="4465401" y="70"/>
          <a:ext cx="2804814" cy="1402407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kern="1200">
              <a:latin typeface="Little_Star" panose="02000000000000000000" pitchFamily="2" charset="0"/>
              <a:cs typeface="Little_Star" panose="02000000000000000000" pitchFamily="2" charset="0"/>
            </a:rPr>
            <a:t>ยุทธศาสตร์ </a:t>
          </a:r>
          <a:r>
            <a:rPr lang="en-US" sz="1800" kern="1200">
              <a:latin typeface="Little_Star" panose="02000000000000000000" pitchFamily="2" charset="0"/>
              <a:cs typeface="Little_Star" panose="02000000000000000000" pitchFamily="2" charset="0"/>
            </a:rPr>
            <a:t>IT</a:t>
          </a:r>
          <a:endParaRPr lang="en-US" sz="1800" kern="1200" dirty="0">
            <a:latin typeface="Little_Star" panose="02000000000000000000" pitchFamily="2" charset="0"/>
            <a:cs typeface="Little_Star" panose="02000000000000000000" pitchFamily="2" charset="0"/>
          </a:endParaRPr>
        </a:p>
      </dsp:txBody>
      <dsp:txXfrm>
        <a:off x="4506476" y="41145"/>
        <a:ext cx="2722664" cy="1320257"/>
      </dsp:txXfrm>
    </dsp:sp>
    <dsp:sp modelId="{DF972631-282C-469D-A9C6-125CFDCFC111}">
      <dsp:nvSpPr>
        <dsp:cNvPr id="0" name=""/>
        <dsp:cNvSpPr/>
      </dsp:nvSpPr>
      <dsp:spPr>
        <a:xfrm>
          <a:off x="4745883" y="1402477"/>
          <a:ext cx="280481" cy="10518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51805"/>
              </a:lnTo>
              <a:lnTo>
                <a:pt x="280481" y="105180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B04F68-E816-43B3-89BA-A310540AFC68}">
      <dsp:nvSpPr>
        <dsp:cNvPr id="0" name=""/>
        <dsp:cNvSpPr/>
      </dsp:nvSpPr>
      <dsp:spPr>
        <a:xfrm>
          <a:off x="5026364" y="1753079"/>
          <a:ext cx="2243851" cy="14024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Little_Star" panose="02000000000000000000" pitchFamily="2" charset="0"/>
              <a:cs typeface="Little_Star" panose="02000000000000000000" pitchFamily="2" charset="0"/>
            </a:rPr>
            <a:t>SIM3 </a:t>
          </a:r>
          <a:r>
            <a:rPr lang="th-TH" sz="1600" kern="1200" dirty="0">
              <a:latin typeface="Little_Star" panose="02000000000000000000" pitchFamily="2" charset="0"/>
              <a:cs typeface="Little_Star" panose="02000000000000000000" pitchFamily="2" charset="0"/>
            </a:rPr>
            <a:t>พัฒนาสารสนเทศสนับสนุนระบบบริการให้มี มาตรฐาน ปลอดภัย มีการเชื่อมโยงระบบบริการเพื่อเพิ่มคุณภาพบริการ</a:t>
          </a:r>
          <a:endParaRPr lang="en-US" sz="1600" kern="1200" dirty="0">
            <a:latin typeface="Little_Star" panose="02000000000000000000" pitchFamily="2" charset="0"/>
            <a:cs typeface="Little_Star" panose="02000000000000000000" pitchFamily="2" charset="0"/>
          </a:endParaRPr>
        </a:p>
      </dsp:txBody>
      <dsp:txXfrm>
        <a:off x="5067439" y="1794154"/>
        <a:ext cx="2161701" cy="1320257"/>
      </dsp:txXfrm>
    </dsp:sp>
    <dsp:sp modelId="{18FC7764-9E72-465A-9EC0-ADC7E2718A6D}">
      <dsp:nvSpPr>
        <dsp:cNvPr id="0" name=""/>
        <dsp:cNvSpPr/>
      </dsp:nvSpPr>
      <dsp:spPr>
        <a:xfrm>
          <a:off x="4745883" y="1402477"/>
          <a:ext cx="280481" cy="28048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04814"/>
              </a:lnTo>
              <a:lnTo>
                <a:pt x="280481" y="280481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552B0C-B96A-487B-94A5-A9A8799D103E}">
      <dsp:nvSpPr>
        <dsp:cNvPr id="0" name=""/>
        <dsp:cNvSpPr/>
      </dsp:nvSpPr>
      <dsp:spPr>
        <a:xfrm>
          <a:off x="5026364" y="3506088"/>
          <a:ext cx="2243851" cy="14024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Little_Star" panose="02000000000000000000" pitchFamily="2" charset="0"/>
              <a:cs typeface="Little_Star" panose="02000000000000000000" pitchFamily="2" charset="0"/>
            </a:rPr>
            <a:t>SIM4 </a:t>
          </a:r>
          <a:r>
            <a:rPr lang="th-TH" sz="1800" kern="1200" dirty="0">
              <a:latin typeface="Little_Star" panose="02000000000000000000" pitchFamily="2" charset="0"/>
              <a:cs typeface="Little_Star" panose="02000000000000000000" pitchFamily="2" charset="0"/>
            </a:rPr>
            <a:t>พัฒนาสารสนเทศเพื่อการควบคุมป้องกัน เฝ้าระวังโรคและภัยสุขภาพที่มีประสิทธิภาพ</a:t>
          </a:r>
          <a:endParaRPr lang="en-US" sz="1800" kern="1200" dirty="0">
            <a:latin typeface="Little_Star" panose="02000000000000000000" pitchFamily="2" charset="0"/>
            <a:cs typeface="Little_Star" panose="02000000000000000000" pitchFamily="2" charset="0"/>
          </a:endParaRPr>
        </a:p>
      </dsp:txBody>
      <dsp:txXfrm>
        <a:off x="5067439" y="3547163"/>
        <a:ext cx="2161701" cy="132025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36F95C-64FF-42EF-9BA6-828268AAB8D7}">
      <dsp:nvSpPr>
        <dsp:cNvPr id="0" name=""/>
        <dsp:cNvSpPr/>
      </dsp:nvSpPr>
      <dsp:spPr>
        <a:xfrm>
          <a:off x="1" y="440137"/>
          <a:ext cx="3845569" cy="153822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solidFill>
                <a:srgbClr val="0D02EC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ยุทธศาสตร์ที่ </a:t>
          </a:r>
          <a:r>
            <a:rPr lang="en-US" sz="3200" b="1" kern="1200" dirty="0">
              <a:solidFill>
                <a:srgbClr val="0D02EC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3 : </a:t>
          </a:r>
          <a:r>
            <a:rPr lang="th-TH" sz="3200" b="1" kern="1200" dirty="0">
              <a:solidFill>
                <a:srgbClr val="0D02EC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พัฒนาระบบบริหารจัดการเพื่อสนับสนุนการจัดบริการ</a:t>
          </a:r>
          <a:endParaRPr lang="en-US" sz="3200" b="1" kern="1200" dirty="0">
            <a:solidFill>
              <a:srgbClr val="0D02EC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1" y="440137"/>
        <a:ext cx="3845569" cy="1538227"/>
      </dsp:txXfrm>
    </dsp:sp>
    <dsp:sp modelId="{E76942F6-3E27-483D-AB49-831F1A769BA2}">
      <dsp:nvSpPr>
        <dsp:cNvPr id="0" name=""/>
        <dsp:cNvSpPr/>
      </dsp:nvSpPr>
      <dsp:spPr>
        <a:xfrm>
          <a:off x="40" y="2007776"/>
          <a:ext cx="3845569" cy="3390074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เป้าประสงค์ </a:t>
          </a:r>
          <a:r>
            <a:rPr lang="en-US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4</a:t>
          </a:r>
          <a:r>
            <a:rPr lang="th-TH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 </a:t>
          </a:r>
          <a:r>
            <a:rPr lang="en-US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:</a:t>
          </a:r>
          <a:r>
            <a:rPr lang="th-TH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 มีระบบบริหารจัดการกำลังคน งบประมาณ ทรัพยากรทางการบริหารอื่นๆ ตลอดจนการบังคับใช้กฎหมายที่เอื้อต่อการจัดบริการสุขภาพ </a:t>
          </a:r>
          <a:endParaRPr lang="en-US" sz="32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40" y="2007776"/>
        <a:ext cx="3845569" cy="3390074"/>
      </dsp:txXfrm>
    </dsp:sp>
    <dsp:sp modelId="{30489C86-DB2A-4903-A5BA-88E2A60F60C1}">
      <dsp:nvSpPr>
        <dsp:cNvPr id="0" name=""/>
        <dsp:cNvSpPr/>
      </dsp:nvSpPr>
      <dsp:spPr>
        <a:xfrm>
          <a:off x="4383989" y="469548"/>
          <a:ext cx="3845569" cy="1538227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solidFill>
                <a:srgbClr val="0D02EC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ยุทธศาสตร์ </a:t>
          </a:r>
          <a:r>
            <a:rPr lang="en-US" sz="3200" b="1" kern="1200" dirty="0">
              <a:solidFill>
                <a:srgbClr val="0D02EC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IT</a:t>
          </a:r>
        </a:p>
      </dsp:txBody>
      <dsp:txXfrm>
        <a:off x="4383989" y="469548"/>
        <a:ext cx="3845569" cy="1538227"/>
      </dsp:txXfrm>
    </dsp:sp>
    <dsp:sp modelId="{F9C2B0BF-0768-4445-BC0D-FCB28EF47778}">
      <dsp:nvSpPr>
        <dsp:cNvPr id="0" name=""/>
        <dsp:cNvSpPr/>
      </dsp:nvSpPr>
      <dsp:spPr>
        <a:xfrm>
          <a:off x="4383989" y="2007776"/>
          <a:ext cx="3845569" cy="3390074"/>
        </a:xfrm>
        <a:prstGeom prst="rect">
          <a:avLst/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SIM5 </a:t>
          </a:r>
          <a:r>
            <a:rPr lang="th-TH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พัฒนาระบบเทคโนโลยีสารสนเทศเพื่อการบริหารจัดการองค์กร</a:t>
          </a:r>
          <a:endParaRPr lang="en-US" sz="32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2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4383989" y="2007776"/>
        <a:ext cx="3845569" cy="339007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21562E-B8FA-4AA0-9DCE-B80C8E86E79C}">
      <dsp:nvSpPr>
        <dsp:cNvPr id="0" name=""/>
        <dsp:cNvSpPr/>
      </dsp:nvSpPr>
      <dsp:spPr>
        <a:xfrm>
          <a:off x="1164681" y="354308"/>
          <a:ext cx="6156769" cy="192399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3183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700" kern="1200" dirty="0">
              <a:solidFill>
                <a:schemeClr val="tx1"/>
              </a:solidFill>
              <a:latin typeface="Little_Star" panose="02000000000000000000" pitchFamily="2" charset="0"/>
              <a:cs typeface="Little_Star" panose="02000000000000000000" pitchFamily="2" charset="0"/>
            </a:rPr>
            <a:t>ปี 2558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2900" kern="1200" dirty="0">
              <a:solidFill>
                <a:schemeClr val="tx1"/>
              </a:solidFill>
              <a:latin typeface="Little_Star" panose="02000000000000000000" pitchFamily="2" charset="0"/>
              <a:cs typeface="Little_Star" panose="02000000000000000000" pitchFamily="2" charset="0"/>
            </a:rPr>
            <a:t>เป้าหมาย 10 แผนงาน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2900" kern="1200" dirty="0">
              <a:solidFill>
                <a:schemeClr val="tx1"/>
              </a:solidFill>
              <a:latin typeface="Little_Star" panose="02000000000000000000" pitchFamily="2" charset="0"/>
              <a:cs typeface="Little_Star" panose="02000000000000000000" pitchFamily="2" charset="0"/>
            </a:rPr>
            <a:t>ดำเนินการแล้วเสร็จ 8 แผน</a:t>
          </a:r>
        </a:p>
      </dsp:txBody>
      <dsp:txXfrm>
        <a:off x="1164681" y="354308"/>
        <a:ext cx="6156769" cy="1923990"/>
      </dsp:txXfrm>
    </dsp:sp>
    <dsp:sp modelId="{F665FBDD-715C-4653-BFBF-3FA14A112C6F}">
      <dsp:nvSpPr>
        <dsp:cNvPr id="0" name=""/>
        <dsp:cNvSpPr/>
      </dsp:nvSpPr>
      <dsp:spPr>
        <a:xfrm>
          <a:off x="908149" y="76398"/>
          <a:ext cx="1346793" cy="2020189"/>
        </a:xfrm>
        <a:prstGeom prst="rect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74EAAA-E278-40C7-AF24-D443998FEA60}">
      <dsp:nvSpPr>
        <dsp:cNvPr id="0" name=""/>
        <dsp:cNvSpPr/>
      </dsp:nvSpPr>
      <dsp:spPr>
        <a:xfrm>
          <a:off x="1164681" y="2776398"/>
          <a:ext cx="6156769" cy="192399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3183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700" kern="1200" dirty="0">
              <a:solidFill>
                <a:schemeClr val="tx1"/>
              </a:solidFill>
              <a:latin typeface="Little_Star" panose="02000000000000000000" pitchFamily="2" charset="0"/>
              <a:cs typeface="Little_Star" panose="02000000000000000000" pitchFamily="2" charset="0"/>
            </a:rPr>
            <a:t>ปี 2559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2900" kern="1200" dirty="0">
              <a:solidFill>
                <a:schemeClr val="tx1"/>
              </a:solidFill>
              <a:latin typeface="Little_Star" panose="02000000000000000000" pitchFamily="2" charset="0"/>
              <a:cs typeface="Little_Star" panose="02000000000000000000" pitchFamily="2" charset="0"/>
            </a:rPr>
            <a:t>เป้าหมาย 10 แผนงาน</a:t>
          </a:r>
        </a:p>
      </dsp:txBody>
      <dsp:txXfrm>
        <a:off x="1164681" y="2776398"/>
        <a:ext cx="6156769" cy="1923990"/>
      </dsp:txXfrm>
    </dsp:sp>
    <dsp:sp modelId="{A8D0C023-B19D-4998-BA32-8CD71F4A85F8}">
      <dsp:nvSpPr>
        <dsp:cNvPr id="0" name=""/>
        <dsp:cNvSpPr/>
      </dsp:nvSpPr>
      <dsp:spPr>
        <a:xfrm>
          <a:off x="908149" y="2498489"/>
          <a:ext cx="1346793" cy="2020189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/>
            </a:lvl1pPr>
          </a:lstStyle>
          <a:p>
            <a:pPr>
              <a:defRPr/>
            </a:pPr>
            <a:fld id="{CE106412-DA6F-42E2-930B-EA367ACA6B24}" type="datetimeFigureOut">
              <a:rPr lang="th-TH"/>
              <a:pPr>
                <a:defRPr/>
              </a:pPr>
              <a:t>25/01/65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h-TH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th-TH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3142B1DF-9411-4FA3-AF61-2CE1D50F816B}" type="slidenum">
              <a:rPr lang="en-US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5821365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เราทำแผนแม่บท</a:t>
            </a:r>
            <a:r>
              <a:rPr lang="th-TH" sz="18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8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ไปทำไม</a:t>
            </a:r>
            <a:endParaRPr lang="th-TH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การใช้เทคโนโลยีสารสนเทศย่อมมีจุดมุ่งหมายเพื่อให้องค์การ (โรงพยาบาล) สามารถบรรลุจุดมุ่งหมาย วิสัยทัศน์ พันธกิจ และเป้าประสงค์ที่สำคัญ การที่เทคโนโลยีสารสนเทศจะตอบสนองต่อจุดมุ่งหมายดังกล่าว ย่อมต้องการแผนการที่ชัดเจน เปรียบเหมือนการสร้างบ้าน ย่อมต้องเริ่มจากการกำหนดความต้องการของบ้าน นำมาเขียนเป็นแบบพิมพ์เขียวในการสร้างบ้าน จึงจะสามารถดำเนินการก่อสร้างให้เป็นไปตามวัตถุประสงค์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แผนยุทธศาสตร์หรือแผนแม่บทเทคโนโลยีสารสนเทศ ย่อมใช้เพื่อเป็นแนวทางให้การนำ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ไปใช้เพื่อเกิดประโยชน์สูงสุดต่อผู้ป่วย (และ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stakeholder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อื่นๆ) อย่างเหมาะสม โดยคำนึงถึงความเป็นไปได้ ความคุ้มค่า และความเสียหายที่จะเกิดขึ้น (ความเสี่ยง) โดยรวมคือการทำให้เกิด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Governance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ขึ้นในองค์การนั่นเอง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B1DF-9411-4FA3-AF61-2CE1D50F816B}" type="slidenum">
              <a:rPr lang="en-US" altLang="th-TH" smtClean="0"/>
              <a:pPr/>
              <a:t>2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8112081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B1DF-9411-4FA3-AF61-2CE1D50F816B}" type="slidenum">
              <a:rPr lang="en-US" altLang="th-TH" smtClean="0"/>
              <a:pPr/>
              <a:t>21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1749299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การมีส่วนร่วมของบุคลากรผู้เกี่ยวข้อง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เนื่องจาก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เข้าไปเกี่ยวข้องกับทุกหน่วยงาน และกระบวนงานต่างๆ จำนวนมาก การวางแผนแม่บท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จึงจำเป็นต้องอาศัยการมีส่วนร่วมจากบุคลากรทั้ง 3 ส่วน คือผู้บริหาร ผู้ใช้งาน และฝ่าย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 </a:t>
            </a:r>
          </a:p>
          <a:p>
            <a:pPr lvl="0"/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หากแผน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กำหนดจากฝ่าย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แผนจะกำหนดแต่การพัฒนา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software, hardware, network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และบุคลากรเป็นหลัก เนื่องจากฝ่าย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ไม่เข้าใจลึกซึ้งถึง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business process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ยุทธศาสตร์ และเป้าหมายที่แท้จริงของโรงพยาบาล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หากแผน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กำหนดจากผู้บริหาร แผนจะกำหนดด้านข้อมูล หรือคุณภาพการบริหารจัดการเป็นหลัก ผู้บริหารอาจไม่เข้าใจกระบวนงานอย่างถ่องแท้ จนบางครั้งอาจสร้างระบบ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ที่เกิดปัญหากับผู้ใช้งานได้ รวมทั้งอาจไม่เข้าใจคุณค่าของ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เพียงพอ ทำให้เสียโอกาสพัฒนาให้เกิดประสิทธิภาพสูงสุดได้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หากแผน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กำหนดโดยผู้ใช้งาน แผนจะกำหนดการแก้ปัญหาหน้างานเป็นหลัก อาจไม่ตอบสนอง หรือไม่เรียงลำดับความสำคัญตามวิสัยทัศน์ พันธกิจ และยุทธศาสตร์ของโรงพยาบาลได้ครบถ้วน 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ดังนั้น การจัดทำแผนแม่บท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จึงต้องอาศัยการทำงานเป็นทีม โดยความร่วมมือของทุกส่วน ทั้งผู้บริหาร ผู้ใช้งาน และฝ่าย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เพื่อให้เกิดการใช้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อย่างคุ้มค่า สอดคล้องกับวิสัยทัศน์ พันธกิจ และยุทธศาสตร์ของโรงพยาบาล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B1DF-9411-4FA3-AF61-2CE1D50F816B}" type="slidenum">
              <a:rPr lang="en-US" altLang="th-TH" smtClean="0"/>
              <a:pPr/>
              <a:t>22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7616984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B1DF-9411-4FA3-AF61-2CE1D50F816B}" type="slidenum">
              <a:rPr lang="en-US" altLang="th-TH" smtClean="0"/>
              <a:pPr/>
              <a:t>23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287628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การมีส่วนร่วมของบุคลากรผู้เกี่ยวข้อง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เนื่องจาก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เข้าไปเกี่ยวข้องกับทุกหน่วยงาน และกระบวนงานต่างๆ จำนวนมาก การวางแผนแม่บท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จึงจำเป็นต้องอาศัยการมีส่วนร่วมจากบุคลากรทั้ง 3 ส่วน คือผู้บริหาร ผู้ใช้งาน และฝ่าย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 </a:t>
            </a:r>
          </a:p>
          <a:p>
            <a:pPr lvl="0"/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หากแผน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กำหนดจากฝ่าย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แผนจะกำหนดแต่การพัฒนา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software, hardware, network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และบุคลากรเป็นหลัก เนื่องจากฝ่าย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ไม่เข้าใจลึกซึ้งถึง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business process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ยุทธศาสตร์ และเป้าหมายที่แท้จริงของโรงพยาบาล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หากแผน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กำหนดจากผู้บริหาร แผนจะกำหนดด้านข้อมูล หรือคุณภาพการบริหารจัดการเป็นหลัก ผู้บริหารอาจไม่เข้าใจกระบวนงานอย่างถ่องแท้ จนบางครั้งอาจสร้างระบบ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ที่เกิดปัญหากับผู้ใช้งานได้ รวมทั้งอาจไม่เข้าใจคุณค่าของ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เพียงพอ ทำให้เสียโอกาสพัฒนาให้เกิดประสิทธิภาพสูงสุดได้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หากแผน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กำหนดโดยผู้ใช้งาน แผนจะกำหนดการแก้ปัญหาหน้างานเป็นหลัก อาจไม่ตอบสนอง หรือไม่เรียงลำดับความสำคัญตามวิสัยทัศน์ พันธกิจ และยุทธศาสตร์ของโรงพยาบาลได้ครบถ้วน 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ดังนั้น การจัดทำแผนแม่บท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จึงต้องอาศัยการทำงานเป็นทีม โดยความร่วมมือของทุกส่วน ทั้งผู้บริหาร ผู้ใช้งาน และฝ่าย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เพื่อให้เกิดการใช้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อย่างคุ้มค่า สอดคล้องกับวิสัยทัศน์ พันธกิจ และยุทธศาสตร์ของโรงพยาบาล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B1DF-9411-4FA3-AF61-2CE1D50F816B}" type="slidenum">
              <a:rPr lang="en-US" altLang="th-TH" smtClean="0"/>
              <a:pPr/>
              <a:t>25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863862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การมีส่วนร่วมของบุคลากรผู้เกี่ยวข้อง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เนื่องจาก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เข้าไปเกี่ยวข้องกับทุกหน่วยงาน และกระบวนงานต่างๆ จำนวนมาก การวางแผนแม่บท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จึงจำเป็นต้องอาศัยการมีส่วนร่วมจากบุคลากรทั้ง 3 ส่วน คือผู้บริหาร ผู้ใช้งาน และฝ่าย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 </a:t>
            </a:r>
          </a:p>
          <a:p>
            <a:pPr lvl="0"/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หากแผน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กำหนดจากฝ่าย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แผนจะกำหนดแต่การพัฒนา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software, hardware, network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และบุคลากรเป็นหลัก เนื่องจากฝ่าย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ไม่เข้าใจลึกซึ้งถึง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business process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ยุทธศาสตร์ และเป้าหมายที่แท้จริงของโรงพยาบาล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หากแผน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กำหนดจากผู้บริหาร แผนจะกำหนดด้านข้อมูล หรือคุณภาพการบริหารจัดการเป็นหลัก ผู้บริหารอาจไม่เข้าใจกระบวนงานอย่างถ่องแท้ จนบางครั้งอาจสร้างระบบ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ที่เกิดปัญหากับผู้ใช้งานได้ รวมทั้งอาจไม่เข้าใจคุณค่าของ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เพียงพอ ทำให้เสียโอกาสพัฒนาให้เกิดประสิทธิภาพสูงสุดได้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หากแผน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กำหนดโดยผู้ใช้งาน แผนจะกำหนดการแก้ปัญหาหน้างานเป็นหลัก อาจไม่ตอบสนอง หรือไม่เรียงลำดับความสำคัญตามวิสัยทัศน์ พันธกิจ และยุทธศาสตร์ของโรงพยาบาลได้ครบถ้วน 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ดังนั้น การจัดทำแผนแม่บท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จึงต้องอาศัยการทำงานเป็นทีม โดยความร่วมมือของทุกส่วน ทั้งผู้บริหาร ผู้ใช้งาน และฝ่าย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เพื่อให้เกิดการใช้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อย่างคุ้มค่า สอดคล้องกับวิสัยทัศน์ พันธกิจ และยุทธศาสตร์ของโรงพยาบาล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B1DF-9411-4FA3-AF61-2CE1D50F816B}" type="slidenum">
              <a:rPr lang="en-US" altLang="th-TH" smtClean="0"/>
              <a:pPr/>
              <a:t>26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432120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โรงพยาบาลหลายแห่ง ยังไม่ได้จัดทำแผนยุทธศาสตร์ของโรงพยาบาล โดยไม่ได้ให้ความสำคัญหรือกำลังอยู่ระหว่างจัดทำ ยังไม่แล้วเสร็จ กรณีนี้การวางแผนแม่บท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เป็นไปได้ยากเพราะไม่ทราบจะตอบสนองอะไร 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บางครั้งแผนยุทธศาสตร์โรงพยาบาลระบุไว้เพียงกว้างๆ เช่น เป็นโรงพยาบาลที่เป็นเลิศด้านรักษาพยาบาล แต่พอลงลึกกลับไม่สามารถบอกได้ว่าเป็นเลิศหมายความว่าอะไร วัดอย่างไร และจะไปถึงความเป็นเลิศได้อย่างไร เมื่อไร 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บางครั้งแผนยุทธศาสตร์ไม่ระบุความเชื่อมโยงของแต่ละยุทธศาสตร์ ว่าแต่ละยุทธศาสตร์ กลยุทธ โครงการต่างๆ ส่งผลถึงกันอย่างไร ในทั้งสองกรณีนี้ จะยากต่อการวิเคราะห์ปัจจัยแห่งความสำเร็จของยุทธศาสตร์นั้นๆ และยากต่อการวางแผน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ให้สอดคล้องกับแผนดังกล่าว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หลายโรงพยาบาลมีแผนยุทธศาสตร์และเก็บไว้เฉยๆ ไม่ได้ดำเนินการตามแผนที่วางไว้อย่างจริงจัง กรณีนี้ย่อมยากที่จะมีแผนแม่บท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ที่บรรลุผลได้ 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หากโรงพยาบาลยังไม่มีแผนยุทธศาสตร์ที่ชัดเจน แนะนำว่าควรพิจารณาเรื่องแผนยุทธศาสตร์ของโรงพยาบาลเป็นลำดับแรก เพราะเป็นเรื่องสำคัญในการทำงานอย่างมีเป้าประสงค์และทิศทาง สามารถควบคุม กำกับ ติดตาม และวัดผลสำเร็จได้ และควรถือเป็นโอกาสที่จะจัดทำแผนแม่บท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ไปพร้อมกันเพื่อให้เกิดความสอดคล้องตั้งแต่ต้น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B1DF-9411-4FA3-AF61-2CE1D50F816B}" type="slidenum">
              <a:rPr lang="en-US" altLang="th-TH" smtClean="0"/>
              <a:pPr/>
              <a:t>29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1392259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โรงพยาบาลหลายแห่งไม่มีแผนแม่บท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ส่วนใหญ่เป็นเพราะไม่เห็นความสำคัญ ทำให้ทำงานเป็นชิ้นๆ และอาจไม่ตอบสนองต่อทิศทางของโรงพยาบาลอย่างเหมาะสม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บ่อยครั้งที่โรงพยาบาลแจ้งว่ามีแผนแม่บท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อยู่แล้ว และสามารถเล่าให้ฟังได้ว่าจะทำอะไรบ้าง แต่ไม่มีเอกสาร กรณีนี้หัวหน้าหน่วย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มักรู้รายละเอียดแผนอยู่คนเดียว (หรือกลุ่มเดียว) ทำให้ขาดการสื่อสารให้ทุกคนที่เกี่ยวข้องปฏิบัติตามแผนในแนวเดียวกัน รวมทั้งมีปัญหาในการควบคุม กำกับ ติดตาม ให้เป็นไปอย่างไม่เป็นระบบ และมีประสิทธิภาพ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หลายครั้งพบว่า แผนยุทธศาสตร์ของโรงพยาบาล มียุทธศาสตร์หนึ่งที่ระบุว่า โรงพยาบาลจะพัฒนาระบบเทคโนโลยีสารสนเทศให้มีประสิทธิภาพ แต่ไม่กำหนดแผนที่ชัดเจน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B1DF-9411-4FA3-AF61-2CE1D50F816B}" type="slidenum">
              <a:rPr lang="en-US" altLang="th-TH" smtClean="0"/>
              <a:pPr/>
              <a:t>30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1905108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โรงพยาบาลหลายแห่ง กำหนดแผนแม่บท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โดยพัฒนา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เพื่อ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กล่าวคือกำหนดการพัฒนา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hardware software network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และบุคลากร โดยไม่ได้เกี่ยวข้องกับยุทธศาสตร์ของโรงพยาบาลเลย ไม่ทราบว่าแผนนั้นมุ่งตอบสนองต่อเป้าหมายยุทธศาสตร์อะไรของโรงพยาบาล ทำให้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ไม่สามารถตอบสนองต่องานของโรงพยาบาลได้อย่างแท้จริง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ในเมื่อกรอบพัฒนาคุณภาพกำหนดให้มีการเชื่อมโยงแผนแม่บท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กับแผนยุทธศาสตร์โรงพยาบาล หลายแห่งไม่ได้วิเคราะห์แผนยุทธศาสตร์โรงพยาบาลและนำมากำหนดแผนแม่บท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แต่กำหนดแผนแม่บท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ขึ้นมาแล้วจับนำมาโยงกับแผนยุทธศาสตร์ในภายหลัง เช่น แผนยุทธศาสตร์โรงพยาบาลกำหนดเป้าหมายสู่ความเป็นเลิศด้านการรักษาพยาบาล ก็จับมาโยงแผนแม่บท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ว่าจะนำเอาโปรแกรม </a:t>
            </a:r>
            <a:r>
              <a:rPr lang="en-US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HosXp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มาใช้ ไม่ระบุแน่ชัดว่าจะช่วยให้โรงพยาบาลเป็นเลิศได้อย่างไร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อีกประเภทหนึ่งที่พบ คือพัฒนา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เพื่อแก้ปัญหาเฉพาะหน้า ตามความต้องการของ ผู้บริหารและผู้ใช้ต้องการแต่เป็นหลัก อันที่จริงการพัฒนาตามความต้องการนี้เป็นส่วนสำคัญที่ต้องคำนึงถึงในการจัดทำแผนแม่บท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แต่จะต้องวิเคราะห์ว่าเป็นไปตามยุทธศาสตร์ของโรงพยาบาลหรือไม่ และจัดลำดับความสำคัญของการพัฒนาอย่างเหมาะสมด้วย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B1DF-9411-4FA3-AF61-2CE1D50F816B}" type="slidenum">
              <a:rPr lang="en-US" altLang="th-TH" smtClean="0"/>
              <a:pPr/>
              <a:t>31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2967677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ในโรงพยาบาลที่มีการพัฒนามากยิ่งขึ้น เริ่มมีความสอดคล้องของแผนแม่บท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กับแผนยุทธศาสตร์ของโรงพยาบาล โดยมีแผนยุทธศาสตร์ของโรงพยาบาลว่าจะนำ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มาช่วยตอบสนองความต้องการของแผนยุทธศาสตร์ และนำไปช่วยงานของโรงพยาบาลได้อย่างไร 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ระยะแรกๆ มักวิเคราะห์ว่า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จะช่วยให้เกิดข้อมูลที่นำไปใช้ในการบริหารจัดการ เพื่อให้บรรลุเป้าหมายยุทธศาสตร์ของโรงพยาบาล และส่วนใหญ่เน้นข้อมูลด้านการบริหาร เช่น ข้อมูลการใช้ยา ข้อมูลการเบิกจ่ายจากกองทุน ข้อมูลตัวชี้วัดต่างๆ (กรณีนี้รวมผลลัพธ์ทางคลินิก เช่น ตัวชี้วัด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ด้วย) ถ้าพิจารณาตาม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PDCA cycle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กระบวนการในลักษณะนี้คือการ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เพื่อตรวจสอบผลการปฏิบัติงาน แต่ยังไม่ได้นำมาปรับปรุงให้ดีขึ้น (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 Plan Do)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กล่าวคือยังไม่ใช้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เชิงรุกโดยใช้คุณค่า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as Service Enabler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เพื่อสร้างคุณค่าและแนวทางใหม่ๆ ในการนำโรงพยาบาลไปสู่เป้าหมายที่วางไว้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บางครั้งนำ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ไปดูแลปัญหาเล็กๆ ในยุทธศาสตร์ ซึ่งไม่ใช้ปัจจัยหลักที่ทำให้ยุทธศาสตร์สำเร็จ (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Critical Success Factor - CSF)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เช่น ในกระบวนการดูแลผู้ป่วยโรคเรื้อรัง กลับนำ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ไปวัดความพึงพอใจของผู้ป่วย ซึ่งไม่ใช่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CSF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ของกระบวนการนี้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B1DF-9411-4FA3-AF61-2CE1D50F816B}" type="slidenum">
              <a:rPr lang="en-US" altLang="th-TH" smtClean="0"/>
              <a:pPr/>
              <a:t>37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3085885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ดังที่กล่าวมาข้างต้นแล้ว 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ต้องเกิดจากความร่วมมือของทุกฝ่าย ทั้งผู้บริหาร ฝ่าย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และผู้ใช้งาน ผู้บริหารอาจเป็น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CIO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หรือผู้อำนวยการเองก็ได้ ส่วนผู้ใช้งานควรรวบรวมผู้เกี่ยวข้องกับกิจกรรมหลักๆ ของ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เช่น องค์กรแพทย์ พยาบาล เภสัชกร ฝ่ายแผนงาน ฝ่ายการเงินและบัญชี ฝ่ายทรัพยากรบุคคล ศูนย์พัฒนาคุณภาพโรงพยาบาล และฝ่ายอื่นๆ ที่เห็นสมควร ร่วมกันเป็นทีมพัฒนา (และ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implement)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อันดับแรก</a:t>
            </a:r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ผู้บริหาร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ต้องมีความมุ่งมั่น เข้าใจ ผลักดัน และสนับสนุน กำหนดทิศทางและนโยบาย รวมทั้งติดตามและกำกับดูแลการนำ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มาใช้ในโรงพยาบาลอย่างจริงจัง ภาวะการนำ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(Leadership)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เป็นปัจจัยสำเร็จที่สำคัญของการใช้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ในหน่วยงาน โดยเฉพาะอย่างยิ่งในระยะเริ่มแรกของการนำ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มาใช้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ฝ่าย 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ต้องมีความรู้ทั้งด้าน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และทิศทางของโรงพยาบาล เพื่อสามารถเสนอแนะและดำเนินการให้แผน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ประสบความสำเร็จ นอกจากนั้นต้องมีปฏิสัมพันธ์อันดีกับทั้งผู้บริหาร และผู้ใช้งาน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ผู้ใช้งาน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จะต้องเข้าใจเป้าหมายของหน่วยงานในการเป็นส่วนหนึ่งของยุทธศาสตร์โรงพยาบาล และร่วมมือในการนำ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มาใช้เพื่อบรรลุวัตถุประสงค์ดังกล่าว ถ้ามี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champion user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อาจนำมาร่วมวางแผนแต่ต้น แต่ควรมีระดับบริหารหน่วยของงานร่วมด้วย เพื่อให้กำหนดทิศทางและประสานความร่วมมือของหน่วยงาน ทั้งนี้ขึ้นกับวัฒนธรรมองค์กร ของโรงพยาบาลและหน่วยงานนั้นๆ ด้วย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เมื่อกำหนดทีมพัฒนาและ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แล้ว ลองวิเคราะห์ดูว่าทีมมีความพร้อมดังกล่าวข้างต้นในการนำ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มาใช้ในโรงพยาบาลหรือไม่เพียงไร อาจต้องมีการสร้างความรู้ความเข้าใจให้ทีม และจัดเป้าหมาย โครงสร้าง หน้าที่ กฏกติกา และกระบวนการทำงานร่วมกันเพื่อให้ทีมพร้อมที่จะทำงานอย่างมีประสิทธิภาพ โดยทั่วไปแล้ว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CIO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จะมีบทบาทสำคัญในการประสานและพัฒนาทีมดังกล่าว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B1DF-9411-4FA3-AF61-2CE1D50F816B}" type="slidenum">
              <a:rPr lang="en-US" altLang="th-TH" smtClean="0"/>
              <a:pPr/>
              <a:t>38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427810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B1DF-9411-4FA3-AF61-2CE1D50F816B}" type="slidenum">
              <a:rPr lang="en-US" altLang="th-TH" smtClean="0"/>
              <a:pPr/>
              <a:t>3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4117925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การพัฒนาแผนแม่บท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ต้อง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cascade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มาจากแผนยุทธศาสตร์ของโรงพยายาล ดังนั้นเมื่อได้ทีมพัฒนาแล้ว ให้นำแผนยุทธศาสตร์ของโรงพยาบาลมาทำการวิเคราะห์ แนะนำให้วิเคราะห์ดังนี้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เป้าหมายยุทธศาสตร์ของโรงพยาบาล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โดยทั่วไปเป้าหมายสูงสุดของโรงพยาบาล (อาจเรียก เป้าประสงค์) คือเป้าหมายที่นำไปสู่วิสัยทัศน์ของโรงพยาบาล เช่น เป็นโรงพยาบาลที่มีความเชี่ยวชาญระดับสูงของประเทศ แปลเป็นเป้าหมายคือ 1.ความเป็นเลิศในการดูแลรักษาผู้ป่วยยุ่งยากซับซ้อน 4 โรคหลัก (หัวใจ มะเร็ง อุบัติเหตุ ทารกแรกเกิด) 2.ความสามารถในการทำหัตถการที่ใช้เทคโนโลยีสูง (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retina surgery, cardiac catheterization etc.) 3.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ความสามารถในการแก้ปัญหาโรคของท้องถิ่นอย่างเป็นระบบ (เบาหวาน ความดัน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COPD)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เป็นต้น นอกจากนี้อาจมีเป้าหมายด้านการบริหารที่ช่วยสนับสนุนเป้าหมายหลัก เช่น การมีสถานะการเงินที่มั่นคง เพิ่มรายรับ ลดรายจ่าย เป้าหมายด้านการพัฒนาบุคลากร เช่นกำหนดและพัฒนาสมรรถนะบุคลากร เป้าหมายด้านการพัฒนาคุณภาพ เช่นการจัดการความเสี่ยงของผู้ป่วย ร่วมด้วย ยุทธศาสตร์โรงพยาบาลที่ดีจะแสดง</a:t>
            </a:r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ความเชื่อมโยง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ให้เห็นชัดว่า แต่ละยุทธศาสตร์ส่งผลต่อยุทธศาสตร์อื่นอย่างไร และรวมกันแล้วนำไปสู่เป้าประสงค์และวิสัยทัศน์ของโรงพยาบาลได้อย่างไร การเชื่อมโยงนี้สามารถแสดงได้ดีโดยใช้</a:t>
            </a:r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แผนที่ยุทธศาสตร์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ซึ่งจะมีความสำคัญต่อการวิเคราะห์ปัจจัยแห่งความสำเร็จของแผนโดยรวม และวางแผนแม่บท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ต่อไป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การวิเคราะห์ยุทธศาสตร์โรงพยาบาล จะทำให้เห็นว่า ยุทธศาสตร์โรงพยาบาลเอง มีความสอดคล้องกันหรือไม่ ระหว่างเป้าหมายยุทธศาสตร์ ยุทธศาสตร์ กลยุทธ และโครงการต่างๆ รวมทั้งความเชื่อมโยงระหว่างยุทธศาสตร์ด้วย ที่ให้ทำการวิเคราะห์ในส่วนนี้เพราะบ่อยครั้ง ปัญหาของการวางแผนแม่บท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อยู่ที่ความไม่ชัดเจนของแผนยุทธศาสตร์โรงพยาบาลเอง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นอกจากนี้เนื่องจากความสอดคล้องของยุทธศาสตร์โรงพยาบาลและแผนแม่บท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เป็นไปได้ทั้งสองทางจึงควรวิเคราะห์ว่าในการทำแผนยุทธศาสตร์โรงพยาบาลนั้น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ได้เข้าไปมีส่วนร่วมในการทำแผนหรือไม่ และยุทธศาสตร์ที่วางไว้ได้</a:t>
            </a:r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คำนึงถึงคุณค่าของ 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เป็นส่วนหนึ่งของการวางแผนยุทธศาสตร์โรงพยาบาล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ด้วยหรือไม่ และหากคำนึงคุณค่าของ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แล้วจะสามารถเปลี่ยนแปลงยุทธศาสตร์โรงพยาบาลให้ดีขึ้นหรือไม่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หากมีปัญหาที่ระดับยุทธศาสตร์โรงพยาบาล ให้ลองพิจารณาดูว่าจะปรับยุทธศาสตร์โรงพยาบาลใหม่ (หลายโรงพยาบาลเลือกวิธีนี้) หรือทำแผนแม่บท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เท่าที่จะทำได้ไปก่อน และปรับยุทธศาสตร์โรงพยาบาลในภายหลัง ทั้งนี้ขึ้นอยู่กับการพิจารณาของฝ่ายบริหาร โดยทีมรายงานผลการวิเคราะห์ให้ฝ่ายบริหารทราบ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เมื่อได้เป้าหมายยุทธศาสตร์แล้ว วิเคราะห์</a:t>
            </a:r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ลำดับความสำคัญของแต่ละเป้าหมาย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ว่าโรงพยาบาลกำหนดความสำคัญไว้อย่างไร บางครั้งถ้ามีการกำหนดเข็มมุ่ง (ส่วนมากจะกำหนดไว้แต่ละปี) จะเป็นการดี เพราะเป็นสิ่งที่มีลำดับความสำคัญสูงซึ่ง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จะต้องนำมาพิจารณาเป็นลำดับต้นๆ ในการพัฒนาแผนแม่บท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ต่อไป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เมื่อได้เป้าหมาย และลำดับความสำคัญแล้ว ให้ </a:t>
            </a:r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วิเคราะห์ปัจจัยแห่งความสำเร็จ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Critical Success Factor - CSF)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ของแต่ละเป้าหมายว่ามีอะไรบ้าง (ปัจจัยแห่งความสำเร็จนี้ อาจเรียกว่า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business driver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หมายถึงสิ่งที่ต้องมีหรือต้องปฏิบัติเพื่อให้บรรลุเป้าหมาย) การวิเคราะห์ปัจจัยแห่งความสำเร็จนี้มีความสำคัญมาก เพราะบ่อยครั้งพบว่ามีการจัดทำแผน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ที่ไม่ได้มุ่งที่ปัจจัยแห่งความสำเร็จ ทำให้แผน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นั้นไม่ประสบผล ตัวอย่างเช่น ตั้งเป้าหมายเพื่อลดอัตราตายของผู้ป่วยโรคหัวใจขาดเลือด แต่ใช้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ไปวัดความพึงพอใจของผู้ป่วยและญาติ ซึ่งไม่ใช่ปัจจัยแห่งความสำเร็จของเรื่องนี้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การหาปัจจัยแห่งความสำเร็จอาจทำได้หลายวิธี เช่น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ดูจากตัวชี้วัด (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KPI)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ว่ากิจกรรมใดที่ทำให้ตัวชี้วัดประสบผลสำเร็จ วิธีนี้ต้องอาศัยการกำหนดตัวชี้วัดที่เหมาะสมแต่ต้นมิฉะนั้นจะได้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CSF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ที่ไม่ถูกต้อง วิธีนี้เป็นวิธีง่ายๆ แต่อาจมีปัญหาเพราะกระบวนการที่ทำให้ได้สำเร็จผลตามตัวชี้วัดอาจไม่ใช่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CSF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ก็ได้เนื่องจากตัวชี้วัดตัวนั้นๆ อาจจะสามารถบรรลุผลได้หลายวิธี การเทียบเคียงจากแผนที่ยุทธศาสตร์ของโรงพยาบาลอาจพอบอกได้ว่า ปัจจัยแห่งความสำเร็จที่สัมพันธ์กับตัวชี้วัดนั้นมาจากกระบวนการอะไร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วิเคราะห์กระบวนการทั้งหมด และดูว่าส่วนไหนเป็นปัจจัยสำคัญ หากมีข้อมูลประกอบจะช่วยให้การวิเคราะห์แม่นยำขึ้น เช่น ขั้นตอนการดูแลผู้ป่วยเบาหวาน เริ่มจากการคัดกรองกลุ่มเป้าหมาย ผู้ป่วยที่ป่วยมารับการรักษา (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coverage)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กลุ่มที่ป่วยมาตรวจตามนัดสม่ำเสมอ การได้รับยาและกินยาตามสั่ง การปฏิบัติตนของผู้ป่วย การตรวจ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lab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ต่างๆ (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glucose HbA1c microalbuminuria)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การคัดกรองภาวะแทรกซ้อน การตรวจรักษาภาวะแทรกซ้อน การส่งต่อ เป็นต้น แต่ละขั้นตอนจะมี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CSF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เช่น ผลสำเร็จของการคัดกรอง อยู่ที่การจัดให้มีข้อมูลประชากรที่ถูกต้องครบถ้วนและจัดกระบวนการคัดกรองที่มีประสิทธิภาพ ผลสำเร็จของการมาตรวจตามนัด อยู่ที่จัดระบบการมาตรวจให้สะดวกรวดเร็ว มีระบบแจ้งเตือน มีการคืนข้อมูลให้ผู้ป่วยและชุมชนเพื่อช่วยกระตุ้นให้ผู้ป่วยมารับการรักษาอย่างสม่ำเสมอ เป็นต้น นำปัจจัยแห่งความสำเร็จทั้งหมดมาวิเคราะห์ลำดับความสำคัญ อาจเลือก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CSF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ที่สำคัญ (เช่นไม่เกิน 5 ตัว) เพื่อใช้ในการวางแผน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ต่อไป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สอบทานจากผู้ปฏิบัติ เก็บข้อมูลหน้างาน และนำผลมาวิเคราะห์หาปัจจัยแห่งความสำเร็จ อาจทำในรูปแบบ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survey focus group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งานวิจัย หรือ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R2R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ก็ได้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ผลการวิเคราะห์ทั้งหมดทุกหัวข้อข้างต้นควรจัดทำเป็นเอกสาร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ให้ชัดเจน เพื่อใช้อ้างอิงและป้องกันการตกหล่นหรือเข้าใจคลาดเคลื่อนเมื่อนำไปกำหนดเป็นแผนแม่บท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รวมทั้งมีประโยชน์ในการสร้างความเข้าใจเมื่อมีการเผยแพร่และ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แผน และสามารถนำกลับมาทบทวนเมื่อมีการจัดทำแผนยุทธศาสตร์โรงพยาบาลหรือจัดทำแผนแม่บท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ครั้งต่อไปด้วย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B1DF-9411-4FA3-AF61-2CE1D50F816B}" type="slidenum">
              <a:rPr lang="en-US" altLang="th-TH" smtClean="0"/>
              <a:pPr/>
              <a:t>40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0390117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การพัฒนาแผนแม่บท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ต้อง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cascade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มาจากแผนยุทธศาสตร์ของโรงพยายาล ดังนั้นเมื่อได้ทีมพัฒนาแล้ว ให้นำแผนยุทธศาสตร์ของโรงพยาบาลมาทำการวิเคราะห์ แนะนำให้วิเคราะห์ดังนี้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เป้าหมายยุทธศาสตร์ของโรงพยาบาล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โดยทั่วไปเป้าหมายสูงสุดของโรงพยาบาล (อาจเรียก เป้าประสงค์) คือเป้าหมายที่นำไปสู่วิสัยทัศน์ของโรงพยาบาล เช่น เป็นโรงพยาบาลที่มีความเชี่ยวชาญระดับสูงของประเทศ แปลเป็นเป้าหมายคือ 1.ความเป็นเลิศในการดูแลรักษาผู้ป่วยยุ่งยากซับซ้อน 4 โรคหลัก (หัวใจ มะเร็ง อุบัติเหตุ ทารกแรกเกิด) 2.ความสามารถในการทำหัตถการที่ใช้เทคโนโลยีสูง (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retina surgery, cardiac catheterization etc.) 3.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ความสามารถในการแก้ปัญหาโรคของท้องถิ่นอย่างเป็นระบบ (เบาหวาน ความดัน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COPD)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เป็นต้น นอกจากนี้อาจมีเป้าหมายด้านการบริหารที่ช่วยสนับสนุนเป้าหมายหลัก เช่น การมีสถานะการเงินที่มั่นคง เพิ่มรายรับ ลดรายจ่าย เป้าหมายด้านการพัฒนาบุคลากร เช่นกำหนดและพัฒนาสมรรถนะบุคลากร เป้าหมายด้านการพัฒนาคุณภาพ เช่นการจัดการความเสี่ยงของผู้ป่วย ร่วมด้วย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B1DF-9411-4FA3-AF61-2CE1D50F816B}" type="slidenum">
              <a:rPr lang="en-US" altLang="th-TH" smtClean="0"/>
              <a:pPr/>
              <a:t>41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6817738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การพัฒนาแผนแม่บท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ต้อง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cascade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มาจากแผนยุทธศาสตร์ของโรงพยายาล ดังนั้นเมื่อได้ทีมพัฒนาแล้ว ให้นำแผนยุทธศาสตร์ของโรงพยาบาลมาทำการวิเคราะห์ แนะนำให้วิเคราะห์ดังนี้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เนื่องจากความสอดคล้องของยุทธศาสตร์โรงพยาบาลและแผนแม่บท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เป็นไปได้ทั้งสองทางจึงควรวิเคราะห์ว่าในการทำแผนยุทธศาสตร์โรงพยาบาลนั้น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ได้เข้าไปมีส่วนร่วมในการทำแผนหรือไม่ และยุทธศาสตร์ที่วางไว้ได้</a:t>
            </a:r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คำนึงถึงคุณค่าของ 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เป็นส่วนหนึ่งของการวางแผนยุทธศาสตร์โรงพยาบาล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ด้วยหรือไม่ และหากคำนึงคุณค่าของ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แล้วจะสามารถเปลี่ยนแปลงยุทธศาสตร์โรงพยาบาลให้ดีขึ้นหรือไม่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B1DF-9411-4FA3-AF61-2CE1D50F816B}" type="slidenum">
              <a:rPr lang="en-US" altLang="th-TH" smtClean="0"/>
              <a:pPr/>
              <a:t>42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8801347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ยุทธศาสตร์โรงพยาบาลที่ดีจะแสดง</a:t>
            </a:r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ความเชื่อมโยง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ให้เห็นชัดว่า แต่ละยุทธศาสตร์ส่งผลต่อยุทธศาสตร์อื่นอย่างไร และรวมกันแล้วนำไปสู่เป้าประสงค์และวิสัยทัศน์ของโรงพยาบาลได้อย่างไร การเชื่อมโยงนี้สามารถแสดงได้ดีโดยใช้</a:t>
            </a:r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แผนที่ยุทธศาสตร์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ซึ่งจะมีความสำคัญต่อการวิเคราะห์ปัจจัยแห่งความสำเร็จของแผนโดยรวม และวางแผนแม่บท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ต่อไป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การวิเคราะห์ยุทธศาสตร์โรงพยาบาล จะทำให้เห็นว่า ยุทธศาสตร์โรงพยาบาลเอง มีความสอดคล้องกันหรือไม่ ระหว่างเป้าหมายยุทธศาสตร์ ยุทธศาสตร์ กลยุทธ และโครงการต่างๆ รวมทั้งความเชื่อมโยงระหว่างยุทธศาสตร์ด้วย </a:t>
            </a:r>
          </a:p>
          <a:p>
            <a:endParaRPr lang="th-TH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ที่ให้ทำการวิเคราะห์ในส่วนนี้เพราะบ่อยครั้ง ปัญหาของการวางแผนแม่บท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อยู่ที่ความไม่ชัดเจนของแผนยุทธศาสตร์โรงพยาบาลเอง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หากมีปัญหาที่ระดับยุทธศาสตร์โรงพยาบาล ให้ลองพิจารณาดูว่าจะปรับยุทธศาสตร์โรงพยาบาลใหม่ (หลายโรงพยาบาลเลือกวิธีนี้) หรือทำแผนแม่บท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เท่าที่จะทำได้ไปก่อน และปรับยุทธศาสตร์โรงพยาบาลในภายหลัง ทั้งนี้ขึ้นอยู่กับการพิจารณาของฝ่ายบริหาร โดยทีมรายงานผลการวิเคราะห์ให้ฝ่ายบริหารทราบ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B1DF-9411-4FA3-AF61-2CE1D50F816B}" type="slidenum">
              <a:rPr lang="en-US" altLang="th-TH" smtClean="0"/>
              <a:pPr/>
              <a:t>43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5396512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เมื่อได้เป้าหมายยุทธศาสตร์แล้ว วิเคราะห์</a:t>
            </a:r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ลำดับความสำคัญของแต่ละเป้าหมาย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ว่าโรงพยาบาลกำหนดความสำคัญไว้อย่างไร บางครั้งถ้ามีการกำหนดเข็มมุ่ง (ส่วนมากจะกำหนดไว้แต่ละปี) จะเป็นการดี เพราะเป็นสิ่งที่มีลำดับความสำคัญสูงซึ่ง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จะต้องนำมาพิจารณาเป็นลำดับต้นๆ ในการพัฒนาแผนแม่บท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ต่อไป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B1DF-9411-4FA3-AF61-2CE1D50F816B}" type="slidenum">
              <a:rPr lang="en-US" altLang="th-TH" smtClean="0"/>
              <a:pPr/>
              <a:t>45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4702819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วิเคราะห์ปัจจัยแห่งความสำเร็จ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Critical Success Factor - CSF)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ของแต่ละเป้าหมายว่ามีอะไรบ้าง (ปัจจัยแห่งความสำเร็จนี้ อาจเรียกว่า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business driver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หมายถึงสิ่งที่ต้องมีหรือต้องปฏิบัติเพื่อให้บรรลุเป้าหมาย) การวิเคราะห์ปัจจัยแห่งความสำเร็จนี้มีความสำคัญมาก เพราะบ่อยครั้งพบว่ามีการจัดทำแผน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ที่ไม่ได้มุ่งที่ปัจจัยแห่งความสำเร็จ ทำให้แผน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นั้นไม่ประสบผล ตัวอย่างเช่น ตั้งเป้าหมายเพื่อลดอัตราตายของผู้ป่วยโรคหัวใจขาดเลือด แต่ใช้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ไปวัดความพึงพอใจของผู้ป่วยและญาติ ซึ่งไม่ใช่ปัจจัยแห่งความสำเร็จของเรื่องนี้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การหาปัจจัยแห่งความสำเร็จอาจทำได้หลายวิธี เช่น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ดูจากตัวชี้วัด (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KPI)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ว่ากิจกรรมใดที่ทำให้ตัวชี้วัดประสบผลสำเร็จ วิธีนี้ต้องอาศัยการกำหนดตัวชี้วัดที่เหมาะสมแต่ต้นมิฉะนั้นจะได้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CSF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ที่ไม่ถูกต้อง วิธีนี้เป็นวิธีง่ายๆ แต่อาจมีปัญหาเพราะกระบวนการที่ทำให้ได้สำเร็จผลตามตัวชี้วัดอาจไม่ใช่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CSF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ก็ได้เนื่องจากตัวชี้วัดตัวนั้นๆ อาจจะสามารถบรรลุผลได้หลายวิธี การเทียบเคียงจากแผนที่ยุทธศาสตร์ของโรงพยาบาลอาจพอบอกได้ว่า ปัจจัยแห่งความสำเร็จที่สัมพันธ์กับตัวชี้วัดนั้นมาจากกระบวนการอะไร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วิเคราะห์กระบวนการทั้งหมด และดูว่าส่วนไหนเป็นปัจจัยสำคัญ หากมีข้อมูลประกอบจะช่วยให้การวิเคราะห์แม่นยำขึ้น เช่น ขั้นตอนการดูแลผู้ป่วยเบาหวาน เริ่มจากการคัดกรองกลุ่มเป้าหมาย ผู้ป่วยที่ป่วยมารับการรักษา (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coverage)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กลุ่มที่ป่วยมาตรวจตามนัดสม่ำเสมอ การได้รับยาและกินยาตามสั่ง การปฏิบัติตนของผู้ป่วย การตรวจ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lab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ต่างๆ (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glucose HbA1c microalbuminuria)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การคัดกรองภาวะแทรกซ้อน การตรวจรักษาภาวะแทรกซ้อน การส่งต่อ เป็นต้น แต่ละขั้นตอนจะมี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CSF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เช่น ผลสำเร็จของการคัดกรอง อยู่ที่การจัดให้มีข้อมูลประชากรที่ถูกต้องครบถ้วนและจัดกระบวนการคัดกรองที่มีประสิทธิภาพ ผลสำเร็จของการมาตรวจตามนัด อยู่ที่จัดระบบการมาตรวจให้สะดวกรวดเร็ว มีระบบแจ้งเตือน มีการคืนข้อมูลให้ผู้ป่วยและชุมชนเพื่อช่วยกระตุ้นให้ผู้ป่วยมารับการรักษาอย่างสม่ำเสมอ เป็นต้น นำปัจจัยแห่งความสำเร็จทั้งหมดมาวิเคราะห์ลำดับความสำคัญ อาจเลือก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CSF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ที่สำคัญ (เช่นไม่เกิน 5 ตัว) เพื่อใช้ในการวางแผน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ต่อไป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สอบทานจากผู้ปฏิบัติ เก็บข้อมูลหน้างาน และนำผลมาวิเคราะห์หาปัจจัยแห่งความสำเร็จ อาจทำในรูปแบบ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survey focus group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งานวิจัย หรือ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R2R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ก็ได้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ผลการวิเคราะห์ทั้งหมดทุกหัวข้อข้างต้นควรจัดทำเป็นเอกสาร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ให้ชัดเจน เพื่อใช้อ้างอิงและป้องกันการตกหล่นหรือเข้าใจคลาดเคลื่อนเมื่อนำไปกำหนดเป็นแผนแม่บท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รวมทั้งมีประโยชน์ในการสร้างความเข้าใจเมื่อมีการเผยแพร่และ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แผน และสามารถนำกลับมาทบทวนเมื่อมีการจัดทำแผนยุทธศาสตร์โรงพยาบาลหรือจัดทำแผนแม่บท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ครั้งต่อไปด้วย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B1DF-9411-4FA3-AF61-2CE1D50F816B}" type="slidenum">
              <a:rPr lang="en-US" altLang="th-TH" smtClean="0"/>
              <a:pPr/>
              <a:t>46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8975527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วิเคราะห์ปัจจัยแห่งความสำเร็จ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Critical Success Factor - CSF)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ของแต่ละเป้าหมายว่ามีอะไรบ้าง (ปัจจัยแห่งความสำเร็จนี้ อาจเรียกว่า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business driver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หมายถึงสิ่งที่ต้องมีหรือต้องปฏิบัติเพื่อให้บรรลุเป้าหมาย) การวิเคราะห์ปัจจัยแห่งความสำเร็จนี้มีความสำคัญมาก เพราะบ่อยครั้งพบว่ามีการจัดทำแผน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ที่ไม่ได้มุ่งที่ปัจจัยแห่งความสำเร็จ ทำให้แผน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นั้นไม่ประสบผล ตัวอย่างเช่น ตั้งเป้าหมายเพื่อลดอัตราตายของผู้ป่วยโรคหัวใจขาดเลือด แต่ใช้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ไปวัดความพึงพอใจของผู้ป่วยและญาติ ซึ่งไม่ใช่ปัจจัยแห่งความสำเร็จของเรื่องนี้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การหาปัจจัยแห่งความสำเร็จอาจทำได้หลายวิธี เช่น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ดูจากตัวชี้วัด (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KPI)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ว่ากิจกรรมใดที่ทำให้ตัวชี้วัดประสบผลสำเร็จ วิธีนี้ต้องอาศัยการกำหนดตัวชี้วัดที่เหมาะสมแต่ต้นมิฉะนั้นจะได้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CSF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ที่ไม่ถูกต้อง วิธีนี้เป็นวิธีง่ายๆ แต่อาจมีปัญหาเพราะกระบวนการที่ทำให้ได้สำเร็จผลตามตัวชี้วัดอาจไม่ใช่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CSF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ก็ได้เนื่องจากตัวชี้วัดตัวนั้นๆ อาจจะสามารถบรรลุผลได้หลายวิธี การเทียบเคียงจากแผนที่ยุทธศาสตร์ของโรงพยาบาลอาจพอบอกได้ว่า ปัจจัยแห่งความสำเร็จที่สัมพันธ์กับตัวชี้วัดนั้นมาจากกระบวนการอะไร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วิเคราะห์กระบวนการทั้งหมด และดูว่าส่วนไหนเป็นปัจจัยสำคัญ หากมีข้อมูลประกอบจะช่วยให้การวิเคราะห์แม่นยำขึ้น เช่น ขั้นตอนการดูแลผู้ป่วยเบาหวาน เริ่มจากการคัดกรองกลุ่มเป้าหมาย ผู้ป่วยที่ป่วยมารับการรักษา (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coverage)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กลุ่มที่ป่วยมาตรวจตามนัดสม่ำเสมอ การได้รับยาและกินยาตามสั่ง การปฏิบัติตนของผู้ป่วย การตรวจ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lab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ต่างๆ (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glucose HbA1c microalbuminuria)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การคัดกรองภาวะแทรกซ้อน การตรวจรักษาภาวะแทรกซ้อน การส่งต่อ เป็นต้น แต่ละขั้นตอนจะมี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CSF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เช่น ผลสำเร็จของการคัดกรอง อยู่ที่การจัดให้มีข้อมูลประชากรที่ถูกต้องครบถ้วนและจัดกระบวนการคัดกรองที่มีประสิทธิภาพ ผลสำเร็จของการมาตรวจตามนัด อยู่ที่จัดระบบการมาตรวจให้สะดวกรวดเร็ว มีระบบแจ้งเตือน มีการคืนข้อมูลให้ผู้ป่วยและชุมชนเพื่อช่วยกระตุ้นให้ผู้ป่วยมารับการรักษาอย่างสม่ำเสมอ เป็นต้น นำปัจจัยแห่งความสำเร็จทั้งหมดมาวิเคราะห์ลำดับความสำคัญ อาจเลือก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CSF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ที่สำคัญ (เช่นไม่เกิน 5 ตัว) เพื่อใช้ในการวางแผน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ต่อไป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สอบทานจากผู้ปฏิบัติ เก็บข้อมูลหน้างาน และนำผลมาวิเคราะห์หาปัจจัยแห่งความสำเร็จ อาจทำในรูปแบบ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survey focus group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งานวิจัย หรือ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R2R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ก็ได้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ผลการวิเคราะห์ทั้งหมดทุกหัวข้อข้างต้นควรจัดทำเป็นเอกสาร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ให้ชัดเจน เพื่อใช้อ้างอิงและป้องกันการตกหล่นหรือเข้าใจคลาดเคลื่อนเมื่อนำไปกำหนดเป็นแผนแม่บท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รวมทั้งมีประโยชน์ในการสร้างความเข้าใจเมื่อมีการเผยแพร่และ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แผน และสามารถนำกลับมาทบทวนเมื่อมีการจัดทำแผนยุทธศาสตร์โรงพยาบาลหรือจัดทำแผนแม่บท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ครั้งต่อไปด้วย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B1DF-9411-4FA3-AF61-2CE1D50F816B}" type="slidenum">
              <a:rPr lang="en-US" altLang="th-TH" smtClean="0"/>
              <a:pPr/>
              <a:t>47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5911392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การกำหนดเป้าหมายของ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นั้น นอกจากอาศัยการวิเคราะห์ยุทธศาสตร์โรงพยาบาลดังกล่าวข้างต้นแล้ว ต้องวิเคราะห์ปัจจัยด้าน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และความต้องการของผู้ใช้งานด้วย เพื่อให้แผนมีความเป็นไปได้ และตอบสนองผู้ใช้งานอย่างครบถ้วน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Pain point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คือปัญหาที่พบเกี่ยวกับการทำงานด้าน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ในโรงพยาบาล เป็นสิ่งที่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stakeholder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ต่างๆ เดือดร้อน (หรือต้องการเพิ่มเติม) จากการใช้งาน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เช่น แพทย์มีปัญหาเรื่องการพิมพ์ข้อมูลจำนวนมากเข้าใน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EHR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ทำให้มีเวลากับผู้ป่วยน้อยลง เวชระเบียนมีปัญหาที่แพทย์ไม่ลงการวินิจฉัยโรคและตรวจร่างกาย และลงรหัส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ICD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ผิดพลาดจำนวนมาก นำมาพิจารณาหา 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Root causes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ของ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pain point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ดังกล่าว เช่นในกรณีนี้อาจมาจาก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application program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ที่ไม่เหมาะสม การให้ความรู้แพทย์ไม่เพียงพอ หลังจากนั้นวิเคราะห์หา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 factor (driver)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ในการแก้ปัญหา (หรือพัฒนาตามความต้องการ) และเลือก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pain point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ที่สำคัญ มาเป็น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input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สำหรับการกำหนดเป้าหมายของแผนแม่บท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ต่อไป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ทำการวิเคราะห์สภาพแวดล้อม ภายใน-ภายนอก (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SWOT analysis)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วิเคราะห์จุดแข็ง จุดอ่อน โอกาส และภัยคุกคามที่เกี่ยวข้องกับ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โดยนำมาพิจารณาร่วมกับเป้าหมาย เพื่อวิเคราะห์ถึงความเป็นไปได้และเหมาะสมในการกำหนดเป้าหมาย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ต่อไป 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การที่ไม่ให้ทำการวิเคราะห์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SWOT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ก่อนหน้านี้ แต่ให้ทำหลังจากทราบเป้าหมายและปัจจัยแห่งความสำเร็จของแผนแล้ว ก็เพื่อให้แผนแม่บท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ที่กำหนดขึ้นเป็นไปตามเป้าหมายที่สอดคล้องกับแผนยุทธศาสตร์และความต้องการของ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stakeholder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เป็นหลัก ไม่ใช่เป็นไปตามการวิเคราะห์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SWOT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แต่เพียงอย่างเดียว นอกจากนั้นยังพบว่าหากวิเคราะห์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SWOT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โดยไม่ทราบเป้าหมายที่แน่ชัดจะไม่สามารถบอกว่าอะไรเป็นจุดแข็งหรือจุดอ่อนได้อย่างแท้จริง 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นำผลการวิเคราะห์ทั้งหมด ทั้งจากเป้าหมายยุทธศาสตร์โรงพยาบาลและปัจจัยแห่งความสำเร็จ รวมกับผลวิเคราะห์ความต้องการของ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stakeholder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และ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SWOT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มาพิจารณาแนวทางการนำ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มาสนับสนุนให้บรรลุเป้าหมายดังกล่าว โดย</a:t>
            </a:r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คำนึงถึงคุณค่าของ 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ทั้งเชิงรับ และเชิงรุก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โดยพิจารณาแต่ละเป้าหมายว่าสามารถมีโครงการด้าน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เข้าไปสนับสนุนให้เกิดผลตามเป้าหมายได้หรือไม่อย่างไร มีความเป็นไปได้และคุ้มค่าเพียงไร เลือกที่เหมาะสมมา</a:t>
            </a:r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กำหนดร่วมกันเป็นเป้าหมายของแผนแม่บท 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h-TH" dirty="0"/>
          </a:p>
          <a:p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B1DF-9411-4FA3-AF61-2CE1D50F816B}" type="slidenum">
              <a:rPr lang="en-US" altLang="th-TH" smtClean="0"/>
              <a:pPr/>
              <a:t>48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42629012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การกำหนดเป้าหมายของ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นั้น นอกจากอาศัยการวิเคราะห์ยุทธศาสตร์โรงพยาบาลดังกล่าวข้างต้นแล้ว ต้องวิเคราะห์ปัจจัยด้าน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และความต้องการของผู้ใช้งานด้วย เพื่อให้แผนมีความเป็นไปได้ และตอบสนองผู้ใช้งานอย่างครบถ้วน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Pain point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คือปัญหาที่พบเกี่ยวกับการทำงานด้าน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ในโรงพยาบาล เป็นสิ่งที่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stakeholder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ต่างๆ เดือดร้อน (หรือต้องการเพิ่มเติม) จากการใช้งาน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เช่น แพทย์มีปัญหาเรื่องการพิมพ์ข้อมูลจำนวนมากเข้าใน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EHR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ทำให้มีเวลากับผู้ป่วยน้อยลง เวชระเบียนมีปัญหาที่แพทย์ไม่ลงการวินิจฉัยโรคและตรวจร่างกาย และลงรหัส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ICD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ผิดพลาดจำนวนมาก นำมาพิจารณาหา 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Root causes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ของ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pain point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ดังกล่าว เช่นในกรณีนี้อาจมาจาก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application program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ที่ไม่เหมาะสม การให้ความรู้แพทย์ไม่เพียงพอ หลังจากนั้นวิเคราะห์หา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 factor (driver)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ในการแก้ปัญหา (หรือพัฒนาตามความต้องการ) และเลือก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pain point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ที่สำคัญ มาเป็น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input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สำหรับการกำหนดเป้าหมายของแผนแม่บท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ต่อไป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B1DF-9411-4FA3-AF61-2CE1D50F816B}" type="slidenum">
              <a:rPr lang="en-US" altLang="th-TH" smtClean="0"/>
              <a:pPr/>
              <a:t>49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8167005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การกำหนดเป้าหมายของ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นั้น นอกจากอาศัยการวิเคราะห์ยุทธศาสตร์โรงพยาบาลดังกล่าวข้างต้นแล้ว ต้องวิเคราะห์ปัจจัยด้าน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และความต้องการของผู้ใช้งานด้วย เพื่อให้แผนมีความเป็นไปได้ และตอบสนองผู้ใช้งานอย่างครบถ้วน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Pain point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คือปัญหาที่พบเกี่ยวกับการทำงานด้าน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ในโรงพยาบาล เป็นสิ่งที่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stakeholder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ต่างๆ เดือดร้อน (หรือต้องการเพิ่มเติม) จากการใช้งาน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เช่น แพทย์มีปัญหาเรื่องการพิมพ์ข้อมูลจำนวนมากเข้าใน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EHR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ทำให้มีเวลากับผู้ป่วยน้อยลง เวชระเบียนมีปัญหาที่แพทย์ไม่ลงการวินิจฉัยโรคและตรวจร่างกาย และลงรหัส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ICD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ผิดพลาดจำนวนมาก นำมาพิจารณาหา 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Root causes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ของ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pain point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ดังกล่าว เช่นในกรณีนี้อาจมาจาก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application program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ที่ไม่เหมาะสม การให้ความรู้แพทย์ไม่เพียงพอ หลังจากนั้นวิเคราะห์หา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 factor (driver)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ในการแก้ปัญหา (หรือพัฒนาตามความต้องการ) และเลือก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pain point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ที่สำคัญ มาเป็น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input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สำหรับการกำหนดเป้าหมายของแผนแม่บท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ต่อไป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B1DF-9411-4FA3-AF61-2CE1D50F816B}" type="slidenum">
              <a:rPr lang="en-US" altLang="th-TH" smtClean="0"/>
              <a:pPr/>
              <a:t>50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808276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3535" indent="-342900" algn="l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Enterprise Goal</a:t>
            </a: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เป้าหมาย และยุทธศาสตร์ของโรงพยาบาลถูกกำหนดจากการทำแผนยุทธศาสตร์ที่ชัดเจน </a:t>
            </a:r>
            <a:b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โดยคำนึงถึงหลักการที่สำคัญทั้ง 3 อย่างข้างต้น (หากเป้าหมายและแผนยุทธศาสตร์ของโรงพยาบาลมีความคลุมเครือ ย่อมสงผลให้แผนแม่บท </a:t>
            </a: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</a:t>
            </a: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ไม่มีความชัดเจนด้วย</a:t>
            </a: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</a:t>
            </a:r>
            <a:endParaRPr lang="en-US" sz="18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3535" indent="-342900" algn="thaiDi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ถ่ายทอด </a:t>
            </a: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(cascade) Enterprise Goal </a:t>
            </a: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และ </a:t>
            </a: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Strategy </a:t>
            </a: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มาเป็น </a:t>
            </a:r>
            <a:r>
              <a:rPr lang="en-US" sz="18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Related Goal</a:t>
            </a: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หรือเป้าหมายของ </a:t>
            </a: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</a:t>
            </a:r>
            <a:endParaRPr lang="en-US" sz="18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3535" indent="-342900" algn="thaiDi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กำหนด </a:t>
            </a:r>
            <a:r>
              <a:rPr lang="en-US" sz="18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Strategy</a:t>
            </a: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ยุทธศาสตร์ด้าน </a:t>
            </a: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</a:t>
            </a: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จากเป้าหมายดังกล่าว</a:t>
            </a:r>
            <a:endParaRPr lang="en-US" sz="18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3535" indent="-342900" algn="thaiDi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จาก </a:t>
            </a: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Related Goal </a:t>
            </a: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และ </a:t>
            </a: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Strategy </a:t>
            </a: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กำหนดเป็น </a:t>
            </a:r>
            <a:r>
              <a:rPr lang="en-US" sz="18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Enablers Goals</a:t>
            </a:r>
            <a:endParaRPr lang="en-US" sz="18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80340" indent="540385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 </a:t>
            </a:r>
            <a:endParaRPr lang="en-US" sz="18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B1DF-9411-4FA3-AF61-2CE1D50F816B}" type="slidenum">
              <a:rPr lang="en-US" altLang="th-TH" smtClean="0"/>
              <a:pPr/>
              <a:t>6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3622690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ทำการวิเคราะห์สภาพแวดล้อม ภายใน-ภายนอก (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SWOT analysis)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วิเคราะห์จุดแข็ง จุดอ่อน โอกาส และภัยคุกคามที่เกี่ยวข้องกับ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โดยนำมาพิจารณาร่วมกับเป้าหมาย เพื่อวิเคราะห์ถึงความเป็นไปได้และเหมาะสมในการกำหนดเป้าหมาย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ต่อไป 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การที่ไม่ให้ทำการวิเคราะห์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SWOT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ก่อนหน้านี้ แต่ให้ทำหลังจากทราบเป้าหมายและปัจจัยแห่งความสำเร็จของแผนแล้ว ก็เพื่อให้แผนแม่บท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ที่กำหนดขึ้นเป็นไปตามเป้าหมายที่สอดคล้องกับแผนยุทธศาสตร์และความต้องการของ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stakeholder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เป็นหลัก ไม่ใช่เป็นไปตามการวิเคราะห์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SWOT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แต่เพียงอย่างเดียว นอกจากนั้นยังพบว่าหากวิเคราะห์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SWOT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โดยไม่ทราบเป้าหมายที่แน่ชัดจะไม่สามารถบอกว่าอะไรเป็นจุดแข็งหรือจุดอ่อนได้อย่างแท้จริง 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นำผลการวิเคราะห์ทั้งหมด ทั้งจากเป้าหมายยุทธศาสตร์โรงพยาบาลและปัจจัยแห่งความสำเร็จ รวมกับผลวิเคราะห์ความต้องการของ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stakeholder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และ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SWOT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มาพิจารณาแนวทางการนำ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มาสนับสนุนให้บรรลุเป้าหมายดังกล่าว โดย</a:t>
            </a:r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คำนึงถึงคุณค่าของ 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ทั้งเชิงรับ และเชิงรุก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โดยพิจารณาแต่ละเป้าหมายว่าสามารถมีโครงการด้าน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เข้าไปสนับสนุนให้เกิดผลตามเป้าหมายได้หรือไม่อย่างไร มีความเป็นไปได้และคุ้มค่าเพียงไร เลือกที่เหมาะสมมา</a:t>
            </a:r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กำหนดร่วมกันเป็นเป้าหมายของแผนแม่บท 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B1DF-9411-4FA3-AF61-2CE1D50F816B}" type="slidenum">
              <a:rPr lang="en-US" altLang="th-TH" smtClean="0"/>
              <a:pPr/>
              <a:t>51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1851144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นำผลการวิเคราะห์ทั้งหมด ทั้งจากเป้าหมายยุทธศาสตร์โรงพยาบาลและปัจจัยแห่งความสำเร็จ รวมกับผลวิเคราะห์ความต้องการของ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stakeholder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และ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SWOT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มาพิจารณาแนวทางการนำ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มาสนับสนุนให้บรรลุเป้าหมายดังกล่าว โดย</a:t>
            </a:r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คำนึงถึงคุณค่าของ 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ทั้งเชิงรับ และเชิงรุก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โดยพิจารณาแต่ละเป้าหมายว่าสามารถมีโครงการด้าน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เข้าไปสนับสนุนให้เกิดผลตามเป้าหมายได้หรือไม่อย่างไร มีความเป็นไปได้และคุ้มค่าเพียงไร เลือกที่เหมาะสมมา</a:t>
            </a:r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กำหนดร่วมกันเป็นเป้าหมายของแผนแม่บท 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h-TH" dirty="0"/>
          </a:p>
          <a:p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B1DF-9411-4FA3-AF61-2CE1D50F816B}" type="slidenum">
              <a:rPr lang="en-US" altLang="th-TH" smtClean="0"/>
              <a:pPr/>
              <a:t>52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8030279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นำผลการวิเคราะห์ทั้งหมด ทั้งจากเป้าหมายยุทธศาสตร์โรงพยาบาลและปัจจัยแห่งความสำเร็จ รวมกับผลวิเคราะห์ความต้องการของ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stakeholder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และ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SWOT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มาพิจารณาแนวทางการนำ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มาสนับสนุนให้บรรลุเป้าหมายดังกล่าว โดย</a:t>
            </a:r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คำนึงถึงคุณค่าของ 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ทั้งเชิงรับ และเชิงรุก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โดยพิจารณาแต่ละเป้าหมายว่าสามารถมีโครงการด้าน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เข้าไปสนับสนุนให้เกิดผลตามเป้าหมายได้หรือไม่อย่างไร มีความเป็นไปได้และคุ้มค่าเพียงไร เลือกที่เหมาะสมมา</a:t>
            </a:r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กำหนดร่วมกันเป็นเป้าหมายของแผนแม่บท 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B1DF-9411-4FA3-AF61-2CE1D50F816B}" type="slidenum">
              <a:rPr lang="en-US" altLang="th-TH" smtClean="0"/>
              <a:pPr/>
              <a:t>53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8800379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เมื่อกำหนดเป้าหมายของแผนแม่บท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แล้ว นำมาวิเคราะห์แนวทางการดำเนินงานเพื่อให้บรรลุเป้าหมายดังกล่าวแล้ว ทำการวิเคราะห์ปัจจัยแห่งความสำเร็จของแนวทางการดำเนินงานข้างต้น ว่าต้องมีการพัฒนา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infrastructure (hardware, application, software, network)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พัฒนากำลังคน (จำนวน สมรรถนะ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culture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การฝึกอบรม (ทั้งบุคลากร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และผู้ใช้งาน) ต้องพัฒนา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service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และระบบข้อมูลข่าวสารเพื่อการบริหาร (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MIS)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อะไรบ้าง (คือการกำหนด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enablers goals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ด้าน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ตามกรอบของ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Governance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นั่นเอง)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นำทั้งหมดข้างต้นกำหนดเป็นยุทธศาสตร์ กลยุทธ แผนงาน/โครงการต่างๆ ด้าน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ควรจัดทำแผนที่ยุทธศาสตร์ของแผนแม่บท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ด้วย เพื่อแสดงความเชื่อมโยงของแต่ละแผนงาน โครงการ กลยุทธ ยุทธศาสตร์ว่าเชื่อมโยงกันอย่างไร ส่งผลถึงกันอย่างไร เพื่อความเข้าใจ และสะดวกในการสื่อสารแผนแม่บท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ต่อไป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กำหนดผู้รับผิดชอบ (เจ้าภาพ) แนวทางและระยะเวลาการ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ารติดตามและประเมินผลในแต่ละส่วนของแผนให้ชัดเจนเพื่อให้สามารถดำเนินการและติดตามแผนได้อย่างมีประสิทธิภาพ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B1DF-9411-4FA3-AF61-2CE1D50F816B}" type="slidenum">
              <a:rPr lang="en-US" altLang="th-TH" smtClean="0"/>
              <a:pPr/>
              <a:t>54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8266295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3535" indent="-342900" algn="l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Enterprise Goal</a:t>
            </a: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เป้าหมาย และยุทธศาสตร์ของโรงพยาบาลถูกกำหนดจากการทำแผนยุทธศาสตร์ที่ชัดเจน </a:t>
            </a:r>
            <a:b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โดยคำนึงถึงหลักการที่สำคัญทั้ง 3 อย่างข้างต้น (หากเป้าหมายและแผนยุทธศาสตร์ของโรงพยาบาลมีความคลุมเครือ ย่อมสงผลให้แผนแม่บท </a:t>
            </a: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</a:t>
            </a: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ไม่มีความชัดเจนด้วย</a:t>
            </a: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</a:t>
            </a:r>
            <a:endParaRPr lang="en-US" sz="18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3535" indent="-342900" algn="thaiDi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ถ่ายทอด </a:t>
            </a: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(cascade) Enterprise Goal </a:t>
            </a: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และ </a:t>
            </a: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Strategy </a:t>
            </a: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มาเป็น </a:t>
            </a:r>
            <a:r>
              <a:rPr lang="en-US" sz="18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Related Goal</a:t>
            </a: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หรือเป้าหมายของ </a:t>
            </a: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</a:t>
            </a:r>
            <a:endParaRPr lang="en-US" sz="18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3535" indent="-342900" algn="thaiDi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กำหนด </a:t>
            </a:r>
            <a:r>
              <a:rPr lang="en-US" sz="18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Strategy</a:t>
            </a: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ยุทธศาสตร์ด้าน </a:t>
            </a: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</a:t>
            </a: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จากเป้าหมายดังกล่าว</a:t>
            </a:r>
            <a:endParaRPr lang="en-US" sz="18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3535" indent="-342900" algn="thaiDi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จาก </a:t>
            </a: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Related Goal </a:t>
            </a: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และ </a:t>
            </a: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Strategy </a:t>
            </a: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กำหนดเป็น </a:t>
            </a:r>
            <a:r>
              <a:rPr lang="en-US" sz="18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Enablers Goals</a:t>
            </a:r>
            <a:endParaRPr lang="en-US" sz="18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80340" indent="540385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 </a:t>
            </a:r>
            <a:endParaRPr lang="en-US" sz="18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B1DF-9411-4FA3-AF61-2CE1D50F816B}" type="slidenum">
              <a:rPr lang="en-US" altLang="th-TH" smtClean="0"/>
              <a:pPr/>
              <a:t>55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40806458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US" sz="18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Principles, policies and frameworks 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the vehicle to translate the desired </a:t>
            </a:r>
            <a:r>
              <a:rPr lang="en-US" sz="1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behaviour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into practical guidance for</a:t>
            </a:r>
            <a:b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day-to-day management.</a:t>
            </a:r>
            <a:b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US" sz="18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Processes 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describe an </a:t>
            </a:r>
            <a:r>
              <a:rPr lang="en-US" sz="1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organised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set of practices and activities to achieve certain objectives and produce a set of</a:t>
            </a:r>
            <a:b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outputs in support of achieving overall IT-related goals.</a:t>
            </a:r>
            <a:b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US" sz="18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Organisational</a:t>
            </a:r>
            <a:r>
              <a:rPr lang="en-US" sz="18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structures 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the key decision-making entities in an enterprise.</a:t>
            </a:r>
            <a:b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US" sz="18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Culture, ethics and </a:t>
            </a:r>
            <a:r>
              <a:rPr lang="en-US" sz="18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behaviour</a:t>
            </a:r>
            <a:r>
              <a:rPr lang="en-US" sz="18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individuals and of the enterprise are very often underestimated as a success factor</a:t>
            </a:r>
            <a:b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governance and management activities.</a:t>
            </a:r>
            <a:b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US" sz="18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Information 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pervasive throughout any </a:t>
            </a:r>
            <a:r>
              <a:rPr lang="en-US" sz="1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organisation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includes all information produced and used by the</a:t>
            </a:r>
            <a:b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enterprise. Information is required for keeping the </a:t>
            </a:r>
            <a:r>
              <a:rPr lang="en-US" sz="1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organisation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running and well governed, but at the operational</a:t>
            </a:r>
            <a:b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level, information is very often the key product of the enterprise itself.</a:t>
            </a:r>
            <a:b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US" sz="18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Services, infrastructure and applications 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 the infrastructure, technology and applications that provide the</a:t>
            </a:r>
            <a:b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enterprise with information technology processing and services.</a:t>
            </a:r>
            <a:b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US" sz="18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People, skills and competencies 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linked to people and are required for successful completion of all activities and</a:t>
            </a:r>
            <a:b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making correct decisions and taking corrective actions.</a:t>
            </a:r>
            <a:r>
              <a:rPr lang="en-US" dirty="0"/>
              <a:t> </a:t>
            </a:r>
            <a:br>
              <a:rPr lang="en-US" dirty="0"/>
            </a:b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B1DF-9411-4FA3-AF61-2CE1D50F816B}" type="slidenum">
              <a:rPr lang="en-US" altLang="th-TH" smtClean="0"/>
              <a:pPr/>
              <a:t>56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5724415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340" indent="540385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 </a:t>
            </a:r>
            <a:endParaRPr lang="en-US" sz="18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B1DF-9411-4FA3-AF61-2CE1D50F816B}" type="slidenum">
              <a:rPr lang="en-US" altLang="th-TH" smtClean="0"/>
              <a:pPr/>
              <a:t>57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3193685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B1DF-9411-4FA3-AF61-2CE1D50F816B}" type="slidenum">
              <a:rPr lang="en-US" altLang="th-TH" smtClean="0"/>
              <a:pPr/>
              <a:t>60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8005236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B1DF-9411-4FA3-AF61-2CE1D50F816B}" type="slidenum">
              <a:rPr lang="en-US" altLang="th-TH" smtClean="0"/>
              <a:pPr/>
              <a:t>61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7555903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43259D-C9EB-4080-B9E2-A0C0668D757A}" type="slidenum">
              <a:rPr lang="th-TH" smtClean="0"/>
              <a:pPr>
                <a:defRPr/>
              </a:pPr>
              <a:t>66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21185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B1DF-9411-4FA3-AF61-2CE1D50F816B}" type="slidenum">
              <a:rPr lang="en-US" altLang="th-TH" smtClean="0"/>
              <a:pPr/>
              <a:t>13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042313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B1DF-9411-4FA3-AF61-2CE1D50F816B}" type="slidenum">
              <a:rPr lang="en-US" altLang="th-TH" smtClean="0"/>
              <a:pPr/>
              <a:t>121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5575694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แผนที่ไม่ถูก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จะถูกวางไว้บนหิ้ง เสียทั้งเงินทั้งเวลาในการทำแผนโดยไม่เกิดประโยชน์ใดใด เป็นที่น่าเสียดายจากการศึกษาพบว่า 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60 – 90% implement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ไม่สำเร็จ ดังนั้นการ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แผนจึงเป็นเรื่องสำคัญและยากกว่าการวางแผนแม่บท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ที่ดีเสียอีก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จากการศึกษาพบว่า อุปสรรคที่ทำให้การ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แผนไม่ประสบความสำเร็จมีดังตารางข้างล่าง ได้แก่ การต่อต้านการเปลี่ยนแปลง ความไม่ชัดเจนของแผน ขาดกระบวนการสนับสนุน ขาดการสื่อสาร ยุทธศาสตร์ขัดกัน และขาดผู้รับผิดชอบ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ดังนั้นสิ่งที่ต้องทำเพื่อให้การ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แผนให้สำเร็จมีดังนี้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ทีมที่รับผิดชอบการ 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มีความสำคัญยิ่ง เนื่องจากการปฏิบัติตามแผน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มักมีการเปลี่ยนแปลงเกิดขึ้นในกระบวนงาน ภาระงานที่เพิ่มขึ้นหรือลดลง เกี่ยวข้องกับคนและระบบงานจำนวนมาก และอาจใช้เวลาพอสมควรในการจัดการให้ระบบเป็นไปได้ราบรื่น ดังนั้นจำเป็นต้องอาศัย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Leadership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และทีมที่เข้มแข็ง ทีมบริหารและหัวหน้าหน่วยงานต่างๆ จะต้องให้การ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ทีม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และผู้ใช้งานต้องมีปฏิสัมพันธ์อันดีต่อกัน จึงจะสามารถ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ได้อย่างราบรื่น ทีมนี้ส่วนใหญ่จะเป็นทีมที่ร่วมกันจัดทำแผนแม่บท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มาแต่ต้น โดยต้องให้ทุกคนทราบและเห็นพ้องร่วมกันว่า ภารกิจไม่ได้เสร็จสิ้นลงแค่จัดทำแผน แต่หมายถึงต้อง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ประเมินแผน และปรับปรุงต่อเนื่องให้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ก่อประโยชน์แก่โรงพยาบาลอย่างแท้จริงด้วย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กำหนดแผนการ 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 </a:t>
            </a:r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ให้ชัดเจน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ควรมีการกำหนดแผนการให้ชัดเจนว่า แต่ละแผนงาน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โครงการ จะ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อย่างไร เมื่อไร โดยกำหนดเป็น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Gantt chart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พร้อมทั้งกำหนดเป้าหมาย ผู้รับผิดชอบ ระยะเวลา และกระบวนการในการ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ให้ครบถ้วน โดยคำนึงถึงผลกระทบต่องานประจำให้เกิดน้อยที่สุด หรือจัดการลดผลกระทบดังกล่าวด้วย รวมทั้งแนวทางในการประเมินความสำเร็จของแผน การกำหนดแผนการ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นี้ควรคำนึงถึง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 factor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ของการ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เป็นส่วนสำคัญของแผนด้วย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เนื่องจากแผนแม่บท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ส่วนใหญ่การ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ทำในรูปของ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และอาจมีผลกระทบต่อระบบงานต่างๆของโรงพยาบาลจำนวนมาก ดังนั้นจึงควรนำกระบวนการ 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 Management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และ</a:t>
            </a:r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change management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มาใช้ร่วมด้วยเสมอ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สื่อสารแผนให้ทุกคนที่เกี่ยวข้อง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(ทั้งโรงพยาบาล) รับทราบ เข้าใจ และปฏิบัติตาม 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รวมทั้งเอกสารที่เกี่ยวข้องต้องจัดทำเป็นเอกสารที่ผู้เกี่ยวข้องสามารถเข้าถึงได้โดยสะดวก สรุปเป็นภาษาที่เข้าใจได้ง่าย จะเป็นการดีหากสามารถสรุปแผนแม่บท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เป็นข้อความที่เข้าใจง่าย จำนวน 1-2 หน้าเพื่อให้คนส่วนใหญ่เข้าใจ ควรใช้ข้อความที่ชัดเจน บ่งบอกถึงความเปลี่ยนแปลงที่จะเกิดขึ้น โดยเน้นถึงประโยชน์ที่จะเกิดขึ้นกับผู้ป่วย และโรงพยาบาล รวมทั้งผลที่อาจเกิดกับผู้ปฏิบัติงานและการเตรียมตัวเพื่อตอบรับกับสิ่งใหม่ๆ เหล่านี้ การสื่อสารอาจใช้หลายๆ ช่องทางร่วมกัน เช่นการแจ้งในการประชุมระดับต่างๆ โปสเตอร์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และ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 media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เป็นต้น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การสื่อสารแผนแม่บทนี้มีความจำเป็นเพื่อให้เกิดการปฏิบัติตามแผนในแนวทางเดียวกัน รวมทั้งให้ฝ่ายต่างๆ เกิดความเข้าใจ ลดการต่อต้าน และดำเนินการตามแผนยุทธศาสตร์ของโรงพยาบาลและของแต่ละแผนกสอดคล้องไปกับแผนแม่บท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ด้วย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B1DF-9411-4FA3-AF61-2CE1D50F816B}" type="slidenum">
              <a:rPr lang="en-US" altLang="th-TH" smtClean="0"/>
              <a:pPr/>
              <a:t>142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7471049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การติดตามประเมินผล 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เมื่อ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แผนงาน โครงการ ตามแผนแม่บท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แล้ว ต้องมีการติดตามประเมินผล เพื่อดูว่าแผนที่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ไปนั้นบรรลุวัตถุประสงค์หรือไม่เพียงไร มีปัญหาอุปสรรคอย่างไร และนำผลการติดตามมาปรับปรุงแผนในรอบต่อไป ตาม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PDCA (plan – do – check – act) cycle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เพื่อให้สามารถบรรลุผลตามที่ต้องการ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B1DF-9411-4FA3-AF61-2CE1D50F816B}" type="slidenum">
              <a:rPr lang="en-US" altLang="th-TH" smtClean="0"/>
              <a:pPr/>
              <a:t>145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720444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ความสอดคล้องของแผนยุทธศาสตร์โรงพยาบาลกับแผนแม่บท 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Business-IT Alignment)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ความสอดคล้องของแผน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กับยุทธศาสตร์โรงพยาบาล หมายถึงการที่กำหนดแผนงานด้าน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ที่ส่งเสริมสนับสนุนโรงพยาบาลให้สามารถดำเนินการสู่เป้าหมายยุทธศาสตร์ที่กำหนด ปัจจุบัน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สามารถสร้างคุณค่าและเข้าไปมีบทบาทได้เกือบทุกกระบวนงานจึงสามารถกำหนดความสอดคล้องนี้ได้อย่างกว้างขวาง ในเกือบทุกยุทธศาสตร์ พันธกิจ และเข็มมุ่งของโรงพยาบาล 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ความสอดคล้องนี้ สามารถเป็นได้สองทาง ทางหนึ่งคือ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สอดคล้องและสนับสนุนยุทธศาสตร์ของโรงพยาบาลเพื่อสร้างคุณค่าให้โรงพยาบาลมุ่งสู่เป้าหมาย และอีกทางหนึ่งคือ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เองเป็นตัวกำหนดแผนยุทธศาสตร์ของโรงพยาบาล หมายถึงโรงพยาบาลได้พิจารณาคุณค่าของ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เพื่อนำไปกำหนดเป็นยุทธศาสตร์ของโรงพยาบาล ดังนั้นหากให้เกิดผลดีที่สุด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จะต้องมีส่วนร่วมตั้งแต่ขั้นตอนการวางยุทธศาสตร์ของโรงพยาบาล หรือต้องนำปัจจัยความก้าวหน้าและคุณค่าของ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เป็นส่วนหนึ่งของปัจจัยนำเข้าในการจัดทำยุทธศาสตร์โรงพยาบาล เพื่อให้เกิดคุณค่าสูงสุด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หากแผนแม่บท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ไม่สอดคล้องกับแผนยุทธศาสตร์ของโรงพยาบาลก็จะทำให้การใช้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ไม่คุ้มค่า ไม่สามารถอธิบายได้ว่ามีระบบ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ไว้เพื่ออะไรหรือจะลงทุนด้าน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ไปเพื่ออะไร เรื่องของความสอดคล้องนี้มีความสำคัญมากต่อการพัฒนาคุณภาพเทคโนโลยีสารสนเทศของโรงพยาบาลซึ่งจะกล่าวถึงต่อไป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B1DF-9411-4FA3-AF61-2CE1D50F816B}" type="slidenum">
              <a:rPr lang="en-US" altLang="th-TH" smtClean="0"/>
              <a:pPr/>
              <a:t>14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633969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3535" indent="-342900" algn="l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Enterprise Goal</a:t>
            </a: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เป้าหมาย และยุทธศาสตร์ของโรงพยาบาลถูกกำหนดจากการทำแผนยุทธศาสตร์ที่ชัดเจน </a:t>
            </a:r>
            <a:b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โดยคำนึงถึงหลักการที่สำคัญทั้ง 3 อย่างข้างต้น (หากเป้าหมายและแผนยุทธศาสตร์ของโรงพยาบาลมีความคลุมเครือ ย่อมสงผลให้แผนแม่บท </a:t>
            </a: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</a:t>
            </a: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ไม่มีความชัดเจนด้วย</a:t>
            </a: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</a:t>
            </a:r>
            <a:endParaRPr lang="en-US" sz="18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3535" indent="-342900" algn="thaiDi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ถ่ายทอด </a:t>
            </a: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(cascade) Enterprise Goal </a:t>
            </a: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และ </a:t>
            </a: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Strategy </a:t>
            </a: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มาเป็น </a:t>
            </a:r>
            <a:r>
              <a:rPr lang="en-US" sz="18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Related Goal</a:t>
            </a: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หรือเป้าหมายของ </a:t>
            </a: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</a:t>
            </a:r>
            <a:endParaRPr lang="en-US" sz="18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3535" indent="-342900" algn="thaiDi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กำหนด </a:t>
            </a:r>
            <a:r>
              <a:rPr lang="en-US" sz="18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Strategy</a:t>
            </a: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ยุทธศาสตร์ด้าน </a:t>
            </a: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</a:t>
            </a: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จากเป้าหมายดังกล่าว</a:t>
            </a:r>
            <a:endParaRPr lang="en-US" sz="18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3535" indent="-342900" algn="thaiDi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จาก </a:t>
            </a: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Related Goal </a:t>
            </a: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และ </a:t>
            </a: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Strategy </a:t>
            </a: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กำหนดเป็น </a:t>
            </a:r>
            <a:r>
              <a:rPr lang="en-US" sz="18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Enablers Goals</a:t>
            </a:r>
            <a:endParaRPr lang="en-US" sz="18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80340" indent="540385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 </a:t>
            </a:r>
            <a:endParaRPr lang="en-US" sz="18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B1DF-9411-4FA3-AF61-2CE1D50F816B}" type="slidenum">
              <a:rPr lang="en-US" altLang="th-TH" smtClean="0"/>
              <a:pPr/>
              <a:t>15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837497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3535" indent="-342900" algn="l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Enterprise Goal</a:t>
            </a: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เป้าหมาย และยุทธศาสตร์ของโรงพยาบาลถูกกำหนดจากการทำแผนยุทธศาสตร์ที่ชัดเจน </a:t>
            </a:r>
            <a:b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โดยคำนึงถึงหลักการที่สำคัญทั้ง 3 อย่างข้างต้น (หากเป้าหมายและแผนยุทธศาสตร์ของโรงพยาบาลมีความคลุมเครือ ย่อมสงผลให้แผนแม่บท </a:t>
            </a: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</a:t>
            </a: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ไม่มีความชัดเจนด้วย</a:t>
            </a: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</a:t>
            </a:r>
            <a:endParaRPr lang="en-US" sz="18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3535" indent="-342900" algn="thaiDi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ถ่ายทอด </a:t>
            </a: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(cascade) Enterprise Goal </a:t>
            </a: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และ </a:t>
            </a: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Strategy </a:t>
            </a: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มาเป็น </a:t>
            </a:r>
            <a:r>
              <a:rPr lang="en-US" sz="18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Related Goal</a:t>
            </a: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หรือเป้าหมายของ </a:t>
            </a: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</a:t>
            </a:r>
            <a:endParaRPr lang="en-US" sz="18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3535" indent="-342900" algn="thaiDi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กำหนด </a:t>
            </a:r>
            <a:r>
              <a:rPr lang="en-US" sz="18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Strategy</a:t>
            </a: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ยุทธศาสตร์ด้าน </a:t>
            </a: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</a:t>
            </a: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จากเป้าหมายดังกล่าว</a:t>
            </a:r>
            <a:endParaRPr lang="en-US" sz="18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3535" indent="-342900" algn="thaiDi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จาก </a:t>
            </a: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Related Goal </a:t>
            </a: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และ </a:t>
            </a: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Strategy </a:t>
            </a:r>
            <a:r>
              <a:rPr lang="th-TH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กำหนดเป็น </a:t>
            </a:r>
            <a:r>
              <a:rPr lang="en-US" sz="18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Enablers Goals</a:t>
            </a:r>
            <a:endParaRPr lang="en-US" sz="18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80340" indent="540385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 </a:t>
            </a:r>
            <a:endParaRPr lang="en-US" sz="18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B1DF-9411-4FA3-AF61-2CE1D50F816B}" type="slidenum">
              <a:rPr lang="en-US" altLang="th-TH" smtClean="0"/>
              <a:pPr/>
              <a:t>16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966913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จากคุณสมบัติของ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ที่จัดการกับข้อมูลจำนวนมาก จัดเก็บ ค้นหา แลกเปลี่ยน ประมวลผลข้อมูลได้อย่างรวดเร็ว กว้างขวาง ทำให้สามารถใช้สร้างคุณค่าให้กับองค์การได้หลากหลาย 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as Service Enabler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กระบวนการทาง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สร้างให้เกิดบริการ (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service)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ใหม่ๆ ได้หลากหลาย ซึ่งหากไม่มี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จะไม่สามารถสร้างกระบวนการเหล่านั้นขึ้นได้ ตัวอย่างเช่น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การเปิดบริการ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satellite clinic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โดยเชื่อมโยงกับข้อมูลหลักของโรงพยาบาลทำให้ผู้ป่วยมีข้อมูลเพียงชุดเดียว ทำให้ผู้ป่วยไม่ต้องมาแออัดที่โรงพยาบาล และสามารถ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monitor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ผลการตรวจของผู้ป่วยที่มีภาวะผิดปรกติได้อย่างรวดเร็ว เป็นต้น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การใช้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mobile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และ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telemedicine</a:t>
            </a:r>
          </a:p>
          <a:p>
            <a:pPr lvl="0"/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การสร้างระบบ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Clinical Decision Support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ช่วยการตัดสินใจของแพทย์ เป็นต้น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 Optimization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เราสามารถใช้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ปรับกระบวนการทำงานเพื่อลดขั้นตอน เพิ่มคุณภาพ และประสิทธิภาพได้ เช่น การใช้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CPOE (Computerized Provider Order Entry)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หมายถึงระบบสั่งการรักษา (รวมทั้งสั่งยา) ผ่านคอมพิวเตอร์ จากการศึกษาพบว่า การสังการรักษาผ่านคอมพิวเตอร์จะช่วยลดความผิดพลาดลงได้ถึง 60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%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เช่นการสั่งยาที่ผู้ป่วยแพ้ การสั่งยาหรือการรักษาซ้ำซ้อน การให้ยา 2 ตัวที่ไม่เข้ากัน เป็นต้น และหากใช้ร่วมกับ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CDSS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จะลดความผิดพลาดได้ถึง 75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%</a:t>
            </a:r>
          </a:p>
          <a:p>
            <a:r>
              <a:rPr lang="en-U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Enterprise Transformation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สามารถช่วยปรับรื้อระบบการทำงานใหม่ (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 Re-engineering)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ได้ หากใช้โดยถูกต้องจะเป็นการสร้างคุณค่าอย่างเด่นชัด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จะเห็นได้ว่า หากจะใช้คุณค่าของ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โดยเต็มประสิทธิภาพแล้ว จะต้องมีการปรับระบบงานร่วมด้วยเสมอ ดังนั้นจึงเป็นการยาก ต้องอาศัยความร่วมมือของทุกภาคส่วนในองค์การ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leadership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และ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 management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และวัฒนธรรมองค์การที่เหมาะสมร่วมด้วย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ลดค่าใช้จ่ายและเพิ่มประสิทธิภาพองค์การ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จากคุณสมบัติดังกล่าว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สามารถช่วยเพิ่มประสิทธิภาพและลดค่าใช้จ่ายขององค์การได้เป็นอย่างดี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การใช้ข้อมูลเพื่อการบริหารจัดการ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ส่วนนี้เป็นส่วนที่เราคุ้นเคยกันดี แต่โดยทั่วไปเรายังใช้ข้อมูลได้ไม่เต็มที่ เนื่องจากขาดการวิเคราะห์ข้อมูล วิเคราะห์ความต้องการของข้อมูล และคุณภาพข้อมูล ดังจะกล่าวต่อไป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จากคุณค่าของ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ในทางการแพทย์และสาธารณสุข เราสามารถนำมาใช้ประโยชน์ ดังสรุปประเด็นที่สำคัญ ไว้ในตารางต่อไปนี้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B1DF-9411-4FA3-AF61-2CE1D50F816B}" type="slidenum">
              <a:rPr lang="en-US" altLang="th-TH" smtClean="0"/>
              <a:pPr/>
              <a:t>17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495442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คุณภาพด้านคลินิก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มุ่งที่ผลการรักษาผู้ป่วย (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clinical outcome)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โดยส่วนใหญ่จะมุ่งเน้นที่ความปลอดภัยของผู้ป่วย เช่น ลดการแพ้ยา การสั่งรักษาซ้ำซ้อน ลดการติดเชื้อ เพิ่มประสิทธิผลการรักษา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คุณภาพด้านบริการ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ทำให้ผู้ป่วยได้รับบริการที่ดีขึ้น (แต่อาจไม่เกี่ยวกับผลการรรักษา) เช่น ลดเวลารอคอย ลดการมาโรงพยาบาล ลดการแออัด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คุณภาพด้านบริหารจัดการ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เช่น ลดการรั่วไหล ลดขั้นตอนการทำงาน เพิ่มรายรับ ลดค่าใช้จ่าย เพิ่มประสิทธิภาพ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การจัดทำแผน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ควรมุ่งเน้นที่คุณภาพด้านคลินิกเป็นอันดับแรก เนื่องจากเป็นจุดประสงค์หลักของโรงพยาบาล แต่อย่างไรก็ดีต้องคำนึงถึงคุณภาพในทั้ง 3 ด้านอย่างเหมาะสม กิจกรรมบางอย่างอาจทำให้เกิดคุณภาพ 2 หรือ 3 ด้านร่วมกัน แต่กิจกรรมบางอย่างอาจเกิดคุณภาพด้านหนึ่งและลดคุณภาพอีกด้านหนึ่งก็ได้ จึงต้องวิเคราะห์ จัดทำแผนอย่างเหมาะสม </a:t>
            </a: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ในโรงพยาบาลที่มีการเรียน การสอน อาจมีคุณภาพด้านวิชาการเพิ่มขึ้นด้วย เช่น ระบบข้อมูลเพื่อการวิจัย การจัดการหลักสูตร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e-learning e-journal e-textbook </a:t>
            </a:r>
            <a:r>
              <a:rPr lang="th-T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โปรแกรมช่วยการวิจัยและสถิติต่างๆ เป็นต้น</a:t>
            </a:r>
            <a:endParaRPr lang="th-TH" altLang="th-TH" dirty="0"/>
          </a:p>
        </p:txBody>
      </p:sp>
      <p:sp>
        <p:nvSpPr>
          <p:cNvPr id="942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1pPr>
            <a:lvl2pPr marL="742950" indent="-28575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2pPr>
            <a:lvl3pPr marL="11430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3pPr>
            <a:lvl4pPr marL="16002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4pPr>
            <a:lvl5pPr marL="20574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9pPr>
          </a:lstStyle>
          <a:p>
            <a:fld id="{D53C12A9-D182-41C9-ADBA-D484AC15582D}" type="slidenum">
              <a:rPr lang="en-US" altLang="th-TH" sz="1200">
                <a:solidFill>
                  <a:srgbClr val="000000"/>
                </a:solidFill>
              </a:rPr>
              <a:pPr/>
              <a:t>20</a:t>
            </a:fld>
            <a:endParaRPr lang="th-TH" altLang="th-TH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358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7EF58E-5018-48FA-AE56-B2D202AEAC84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365436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70F1B7-A20D-47B7-BA5A-0DB50B2FA30E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668901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C5CC1E-30A5-40B8-9371-220E55629284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938233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F0746C-D4CD-4B14-BE6B-588645199441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4097208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9160A2-1AD5-49A7-8114-B77FD571AFA0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404323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9E8B8F-A92E-4F41-9779-F0585E1640A6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140336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549084-A5B9-4524-9E19-89CF7D75F236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718775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DD791E-4A73-4FE5-BD8A-066446045A9C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118705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3F215C-F8C5-41E6-84DB-94C72839D3C7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6403763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BDD141-1A67-4964-B04D-B8B31676E922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087224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82B68A-5FB5-43FF-A9F1-147AF18CC936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507579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3A3ECA-AFEF-4354-82E9-5EB1A3D43DDA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041348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560D7-C154-46DA-A6BE-EE04857472A0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3564998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E0A888-2AA5-49BC-A597-0E7B9BB7EF34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0067633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8EDEF5-F432-402B-AE4C-75D2A6679E03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9955403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26370-55F5-4EC8-B737-455F4FCEF1FE}" type="datetimeFigureOut">
              <a:rPr lang="th-TH"/>
              <a:pPr>
                <a:defRPr/>
              </a:pPr>
              <a:t>25/01/65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712D87-E586-4466-A557-84FBD9869A68}" type="slidenum">
              <a:rPr lang="en-US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9540363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C7DF6-2E80-4B6C-80C9-87B8232B2486}" type="datetimeFigureOut">
              <a:rPr lang="th-TH"/>
              <a:pPr>
                <a:defRPr/>
              </a:pPr>
              <a:t>25/01/65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476F74-FCEC-4A34-857C-EA33A1F44D7A}" type="slidenum">
              <a:rPr lang="en-US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2538578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562AF-E7DC-4D34-BBE4-E6FB9AC7AE0B}" type="datetimeFigureOut">
              <a:rPr lang="th-TH"/>
              <a:pPr>
                <a:defRPr/>
              </a:pPr>
              <a:t>25/01/65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5DD1E4-D04C-4EC9-909D-68DFA543BFD9}" type="slidenum">
              <a:rPr lang="en-US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1447240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8EB43-BCAC-4299-B16B-475B12F5E248}" type="datetimeFigureOut">
              <a:rPr lang="th-TH"/>
              <a:pPr>
                <a:defRPr/>
              </a:pPr>
              <a:t>25/01/65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B94E55-E28D-4254-87DB-F9348FCF2A70}" type="slidenum">
              <a:rPr lang="en-US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9670825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B7C51-A8A2-4243-9BEB-DB98D9EEBF54}" type="datetimeFigureOut">
              <a:rPr lang="th-TH"/>
              <a:pPr>
                <a:defRPr/>
              </a:pPr>
              <a:t>25/01/65</a:t>
            </a:fld>
            <a:endParaRPr lang="th-TH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EDCF56-EB86-422A-A92B-7BAB3D1B199E}" type="slidenum">
              <a:rPr lang="en-US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6921474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56D30-47EC-412C-BA09-23D5AA492670}" type="datetimeFigureOut">
              <a:rPr lang="th-TH"/>
              <a:pPr>
                <a:defRPr/>
              </a:pPr>
              <a:t>25/01/65</a:t>
            </a:fld>
            <a:endParaRPr lang="th-TH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03C699-BC18-4C9D-BD77-402FACFB554F}" type="slidenum">
              <a:rPr lang="en-US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4520168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6D88B-E78D-4A5F-B819-29D386DA6F16}" type="datetimeFigureOut">
              <a:rPr lang="th-TH"/>
              <a:pPr>
                <a:defRPr/>
              </a:pPr>
              <a:t>25/01/65</a:t>
            </a:fld>
            <a:endParaRPr lang="th-TH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9CEA3D-BF1D-47A6-9BAD-53B462EE8BCD}" type="slidenum">
              <a:rPr lang="en-US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332876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09282-512E-44AB-91D8-87C667A4DA0C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175345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2761A-D75E-4CFD-A96C-19F914C14218}" type="datetimeFigureOut">
              <a:rPr lang="th-TH"/>
              <a:pPr>
                <a:defRPr/>
              </a:pPr>
              <a:t>25/01/65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5AC951-B198-451B-8D86-9D2805EDE351}" type="slidenum">
              <a:rPr lang="en-US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0646557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3C6D1-0B6C-4795-8C4F-F4E863365E67}" type="datetimeFigureOut">
              <a:rPr lang="th-TH"/>
              <a:pPr>
                <a:defRPr/>
              </a:pPr>
              <a:t>25/01/65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FBAD4D-0BC1-46AA-88BC-C1D956079CCC}" type="slidenum">
              <a:rPr lang="en-US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42339328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C08BA-8F7A-4571-BAC7-C126313C24C0}" type="datetimeFigureOut">
              <a:rPr lang="th-TH"/>
              <a:pPr>
                <a:defRPr/>
              </a:pPr>
              <a:t>25/01/65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70437-C914-4A31-B287-42389A17BD32}" type="slidenum">
              <a:rPr lang="en-US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40054582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A36B7-B156-4D26-A44A-5A0E4255A104}" type="datetimeFigureOut">
              <a:rPr lang="th-TH"/>
              <a:pPr>
                <a:defRPr/>
              </a:pPr>
              <a:t>25/01/65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C5974-DF31-4515-A1F3-85B395970253}" type="slidenum">
              <a:rPr lang="en-US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41838345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96891-9D79-4052-87D6-98FBD25AB34E}" type="datetimeFigureOut">
              <a:rPr lang="th-TH"/>
              <a:pPr>
                <a:defRPr/>
              </a:pPr>
              <a:t>25/01/65</a:t>
            </a:fld>
            <a:endParaRPr lang="th-TH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45C386-2BE3-4D0B-9640-A3F473FEA7C2}" type="slidenum">
              <a:rPr lang="en-US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1187792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CC9D2-1728-4416-8F7F-FE4F8DB02462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5114336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7C600-351F-450C-A3BD-1EF11CDDC8BA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0400860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80466-C3A6-4754-8708-ED5CBE3F325E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4479725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B4A3C-C40C-4BD2-9404-29772C966D63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9053959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2B86F-65EF-4957-B356-1791EF16725B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218488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477D25-1797-4E5A-9F87-BCA461D06AD0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0758091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FC583-BE5E-45E0-97C1-E946EEF17648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1796399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C1CDE5-D0A4-4DCD-AE14-E15FF5E731C8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8796799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10E4A-5C05-4053-9EE1-01CFAD729B06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1588108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E4A55-E01C-499B-B49C-B83D71F2C0E3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3296049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9A5FC-2AD6-4E74-9845-EF4806A1B601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7700623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30268-5BE5-456F-B30B-098745BD8032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9143502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EB990-0B09-40A9-B416-6EDC5A59B4B1}" type="datetimeFigureOut">
              <a:rPr lang="th-TH" smtClean="0"/>
              <a:t>25/01/65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3846-1C5A-402B-9E4B-6B0A3FFAEBD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858186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EB990-0B09-40A9-B416-6EDC5A59B4B1}" type="datetimeFigureOut">
              <a:rPr lang="th-TH" smtClean="0"/>
              <a:t>25/01/65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3846-1C5A-402B-9E4B-6B0A3FFAEBD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110705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EB990-0B09-40A9-B416-6EDC5A59B4B1}" type="datetimeFigureOut">
              <a:rPr lang="th-TH" smtClean="0"/>
              <a:t>25/01/65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3846-1C5A-402B-9E4B-6B0A3FFAEBD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211677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EB990-0B09-40A9-B416-6EDC5A59B4B1}" type="datetimeFigureOut">
              <a:rPr lang="th-TH" smtClean="0"/>
              <a:t>25/01/65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3846-1C5A-402B-9E4B-6B0A3FFAEBD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42466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CA3987-40B0-45B3-87E0-3917AB4AFFCF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40318003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EB990-0B09-40A9-B416-6EDC5A59B4B1}" type="datetimeFigureOut">
              <a:rPr lang="th-TH" smtClean="0"/>
              <a:t>25/01/65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3846-1C5A-402B-9E4B-6B0A3FFAEBD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79587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EB990-0B09-40A9-B416-6EDC5A59B4B1}" type="datetimeFigureOut">
              <a:rPr lang="th-TH" smtClean="0"/>
              <a:t>25/01/65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3846-1C5A-402B-9E4B-6B0A3FFAEBD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444401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EB990-0B09-40A9-B416-6EDC5A59B4B1}" type="datetimeFigureOut">
              <a:rPr lang="th-TH" smtClean="0"/>
              <a:t>25/01/65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3846-1C5A-402B-9E4B-6B0A3FFAEBD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887978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EB990-0B09-40A9-B416-6EDC5A59B4B1}" type="datetimeFigureOut">
              <a:rPr lang="th-TH" smtClean="0"/>
              <a:t>25/01/65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3846-1C5A-402B-9E4B-6B0A3FFAEBD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202557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EB990-0B09-40A9-B416-6EDC5A59B4B1}" type="datetimeFigureOut">
              <a:rPr lang="th-TH" smtClean="0"/>
              <a:t>25/01/65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3846-1C5A-402B-9E4B-6B0A3FFAEBD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52027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EB990-0B09-40A9-B416-6EDC5A59B4B1}" type="datetimeFigureOut">
              <a:rPr lang="th-TH" smtClean="0"/>
              <a:t>25/01/65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3846-1C5A-402B-9E4B-6B0A3FFAEBD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697322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EB990-0B09-40A9-B416-6EDC5A59B4B1}" type="datetimeFigureOut">
              <a:rPr lang="th-TH" smtClean="0"/>
              <a:t>25/01/65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3846-1C5A-402B-9E4B-6B0A3FFAEBD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461425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05AE6-ABC5-44B3-9FAE-56F61E9727D3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25/01/65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19C39-DB0E-4E05-8A82-17E6DF64260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0153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05AE6-ABC5-44B3-9FAE-56F61E9727D3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25/01/65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19C39-DB0E-4E05-8A82-17E6DF64260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5783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05AE6-ABC5-44B3-9FAE-56F61E9727D3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25/01/65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19C39-DB0E-4E05-8A82-17E6DF64260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181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F181C0-8895-43E9-B45A-F7836A0E58BA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1763605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05AE6-ABC5-44B3-9FAE-56F61E9727D3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25/01/65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19C39-DB0E-4E05-8A82-17E6DF64260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4490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05AE6-ABC5-44B3-9FAE-56F61E9727D3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25/01/65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19C39-DB0E-4E05-8A82-17E6DF64260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372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05AE6-ABC5-44B3-9FAE-56F61E9727D3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25/01/65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19C39-DB0E-4E05-8A82-17E6DF64260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5398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05AE6-ABC5-44B3-9FAE-56F61E9727D3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25/01/65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19C39-DB0E-4E05-8A82-17E6DF64260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4922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05AE6-ABC5-44B3-9FAE-56F61E9727D3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25/01/65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19C39-DB0E-4E05-8A82-17E6DF64260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4364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05AE6-ABC5-44B3-9FAE-56F61E9727D3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25/01/65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19C39-DB0E-4E05-8A82-17E6DF64260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0074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05AE6-ABC5-44B3-9FAE-56F61E9727D3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25/01/65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19C39-DB0E-4E05-8A82-17E6DF64260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0003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05AE6-ABC5-44B3-9FAE-56F61E9727D3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25/01/65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19C39-DB0E-4E05-8A82-17E6DF64260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1823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02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28003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28004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8005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8006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8007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8008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</p:grpSp>
        <p:sp>
          <p:nvSpPr>
            <p:cNvPr id="128009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28010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12801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altLang="th-TH" noProof="0"/>
              <a:t>Click to edit Master title style</a:t>
            </a:r>
          </a:p>
        </p:txBody>
      </p:sp>
      <p:sp>
        <p:nvSpPr>
          <p:cNvPr id="12801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th-TH" noProof="0"/>
              <a:t>Click to edit Master subtitle style</a:t>
            </a:r>
          </a:p>
        </p:txBody>
      </p:sp>
      <p:sp>
        <p:nvSpPr>
          <p:cNvPr id="128013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  <p:sp>
        <p:nvSpPr>
          <p:cNvPr id="128014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  <p:sp>
        <p:nvSpPr>
          <p:cNvPr id="128015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F13AF28-EEEF-437C-8B40-DC38CD271898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2546166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F07C5B9-36E0-4AEE-968B-273C84EEC119}" type="slidenum">
              <a:rPr lang="en-US" altLang="th-TH"/>
              <a:pPr/>
              <a:t>‹#›</a:t>
            </a:fld>
            <a:endParaRPr lang="en-US" alt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779974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634A6D-0850-4BE5-860C-200A8B4AFE87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7353842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D1278F2-A26F-44DD-B660-4A97DA1DF0CB}" type="slidenum">
              <a:rPr lang="en-US" altLang="th-TH"/>
              <a:pPr/>
              <a:t>‹#›</a:t>
            </a:fld>
            <a:endParaRPr lang="en-US" alt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4048417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D8CBABB-349F-4036-882D-7F555DA36286}" type="slidenum">
              <a:rPr lang="en-US" altLang="th-TH"/>
              <a:pPr/>
              <a:t>‹#›</a:t>
            </a:fld>
            <a:endParaRPr lang="en-US" altLang="th-TH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6945830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64D2754-39E9-4E25-AAB6-E1B1E1025030}" type="slidenum">
              <a:rPr lang="en-US" altLang="th-TH"/>
              <a:pPr/>
              <a:t>‹#›</a:t>
            </a:fld>
            <a:endParaRPr lang="en-US" altLang="th-TH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40209987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B40BD78-1458-46BC-913F-ADF979D011EB}" type="slidenum">
              <a:rPr lang="en-US" altLang="th-TH"/>
              <a:pPr/>
              <a:t>‹#›</a:t>
            </a:fld>
            <a:endParaRPr lang="en-US" alt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0397212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DABCF6B-0C5F-43EC-8380-D4A1D77B6BEE}" type="slidenum">
              <a:rPr lang="en-US" altLang="th-TH"/>
              <a:pPr/>
              <a:t>‹#›</a:t>
            </a:fld>
            <a:endParaRPr lang="en-US" alt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9092728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3DACF57-4A87-4D27-A452-0611B9571BE3}" type="slidenum">
              <a:rPr lang="en-US" altLang="th-TH"/>
              <a:pPr/>
              <a:t>‹#›</a:t>
            </a:fld>
            <a:endParaRPr lang="en-US" altLang="th-TH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985062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BA628FD-7608-4237-B4A3-E275CEBE7659}" type="slidenum">
              <a:rPr lang="en-US" altLang="th-TH"/>
              <a:pPr/>
              <a:t>‹#›</a:t>
            </a:fld>
            <a:endParaRPr lang="en-US" altLang="th-TH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7753843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FFA3D0F-850A-4FBC-9CCC-BF2F0F13E131}" type="slidenum">
              <a:rPr lang="en-US" altLang="th-TH"/>
              <a:pPr/>
              <a:t>‹#›</a:t>
            </a:fld>
            <a:endParaRPr lang="en-US" alt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7750525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5B01F18-8165-4623-9FA7-4438D6280C11}" type="slidenum">
              <a:rPr lang="en-US" altLang="th-TH"/>
              <a:pPr/>
              <a:t>‹#›</a:t>
            </a:fld>
            <a:endParaRPr lang="en-US" alt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289633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8B5DCF-74A9-40BC-916C-EBBC5738664D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138719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3B50D-21C2-4B68-8004-186163BE9CE8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202115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/>
              <a:t>Click to edit Master text styles</a:t>
            </a:r>
          </a:p>
          <a:p>
            <a:pPr lvl="1"/>
            <a:r>
              <a:rPr lang="en-US" altLang="th-TH"/>
              <a:t>Second level</a:t>
            </a:r>
          </a:p>
          <a:p>
            <a:pPr lvl="2"/>
            <a:r>
              <a:rPr lang="en-US" altLang="th-TH"/>
              <a:t>Third level</a:t>
            </a:r>
          </a:p>
          <a:p>
            <a:pPr lvl="3"/>
            <a:r>
              <a:rPr lang="en-US" altLang="th-TH"/>
              <a:t>Fourth level</a:t>
            </a:r>
          </a:p>
          <a:p>
            <a:pPr lvl="4"/>
            <a:r>
              <a:rPr lang="en-US" altLang="th-TH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FA80F1-4D02-478F-97F9-F562B462BA45}" type="slidenum">
              <a:rPr lang="en-US" altLang="th-TH"/>
              <a:pPr/>
              <a:t>‹#›</a:t>
            </a:fld>
            <a:endParaRPr lang="en-US" alt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/>
              <a:t>Click to edit Master text styles</a:t>
            </a:r>
          </a:p>
          <a:p>
            <a:pPr lvl="1"/>
            <a:r>
              <a:rPr lang="en-US" altLang="th-TH"/>
              <a:t>Second level</a:t>
            </a:r>
          </a:p>
          <a:p>
            <a:pPr lvl="2"/>
            <a:r>
              <a:rPr lang="en-US" altLang="th-TH"/>
              <a:t>Third level</a:t>
            </a:r>
          </a:p>
          <a:p>
            <a:pPr lvl="3"/>
            <a:r>
              <a:rPr lang="en-US" altLang="th-TH"/>
              <a:t>Fourth level</a:t>
            </a:r>
          </a:p>
          <a:p>
            <a:pPr lvl="4"/>
            <a:r>
              <a:rPr lang="en-US" altLang="th-TH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5852A3A-9BA1-424F-A0BE-A09340A239B2}" type="slidenum">
              <a:rPr lang="en-US" altLang="th-TH"/>
              <a:pPr/>
              <a:t>‹#›</a:t>
            </a:fld>
            <a:endParaRPr lang="en-US" alt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/>
              <a:t>Click to edit Master title style</a:t>
            </a:r>
            <a:endParaRPr lang="th-TH" altLang="th-TH"/>
          </a:p>
        </p:txBody>
      </p:sp>
      <p:sp>
        <p:nvSpPr>
          <p:cNvPr id="256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/>
              <a:t>Click to edit Master text styles</a:t>
            </a:r>
          </a:p>
          <a:p>
            <a:pPr lvl="1"/>
            <a:r>
              <a:rPr lang="en-US" altLang="th-TH"/>
              <a:t>Second level</a:t>
            </a:r>
          </a:p>
          <a:p>
            <a:pPr lvl="2"/>
            <a:r>
              <a:rPr lang="en-US" altLang="th-TH"/>
              <a:t>Third level</a:t>
            </a:r>
          </a:p>
          <a:p>
            <a:pPr lvl="3"/>
            <a:r>
              <a:rPr lang="en-US" altLang="th-TH"/>
              <a:t>Fourth level</a:t>
            </a:r>
          </a:p>
          <a:p>
            <a:pPr lvl="4"/>
            <a:r>
              <a:rPr lang="en-US" altLang="th-TH"/>
              <a:t>Fifth level</a:t>
            </a:r>
            <a:endParaRPr lang="th-TH" alt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2FCDE8C-D31B-444D-A795-52BDD2E3D35B}" type="datetimeFigureOut">
              <a:rPr lang="th-TH"/>
              <a:pPr>
                <a:defRPr/>
              </a:pPr>
              <a:t>25/01/65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</a:lstStyle>
          <a:p>
            <a:fld id="{AC1A8D09-2E24-493E-9414-43A422A22BC2}" type="slidenum">
              <a:rPr lang="en-US" altLang="th-TH"/>
              <a:pPr/>
              <a:t>‹#›</a:t>
            </a:fld>
            <a:endParaRPr lang="th-TH" alt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/>
              <a:t>Click to edit Master text styles</a:t>
            </a:r>
          </a:p>
          <a:p>
            <a:pPr lvl="1"/>
            <a:r>
              <a:rPr lang="en-US" altLang="th-TH"/>
              <a:t>Second level</a:t>
            </a:r>
          </a:p>
          <a:p>
            <a:pPr lvl="2"/>
            <a:r>
              <a:rPr lang="en-US" altLang="th-TH"/>
              <a:t>Third level</a:t>
            </a:r>
          </a:p>
          <a:p>
            <a:pPr lvl="3"/>
            <a:r>
              <a:rPr lang="en-US" altLang="th-TH"/>
              <a:t>Fourth level</a:t>
            </a:r>
          </a:p>
          <a:p>
            <a:pPr lvl="4"/>
            <a:r>
              <a:rPr lang="en-US" altLang="th-TH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th-TH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E4DDF42-3F1F-4228-8382-B67CDA06487E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75427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EB990-0B09-40A9-B416-6EDC5A59B4B1}" type="datetimeFigureOut">
              <a:rPr lang="th-TH" smtClean="0"/>
              <a:t>25/01/65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63846-1C5A-402B-9E4B-6B0A3FFAEBD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0453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05AE6-ABC5-44B3-9FAE-56F61E9727D3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25/01/65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19C39-DB0E-4E05-8A82-17E6DF64260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20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cs typeface="Angsana New" panose="02020603050405020304" pitchFamily="18" charset="-34"/>
              </a:defRPr>
            </a:lvl1pPr>
          </a:lstStyle>
          <a:p>
            <a:endParaRPr lang="en-US" altLang="th-TH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cs typeface="Angsana New" panose="02020603050405020304" pitchFamily="18" charset="-34"/>
              </a:defRPr>
            </a:lvl1pPr>
          </a:lstStyle>
          <a:p>
            <a:fld id="{6F515870-BDCB-4468-806C-43D9600F82E1}" type="slidenum">
              <a:rPr lang="en-US" altLang="th-TH"/>
              <a:pPr/>
              <a:t>‹#›</a:t>
            </a:fld>
            <a:endParaRPr lang="en-US" altLang="th-TH"/>
          </a:p>
        </p:txBody>
      </p:sp>
      <p:grpSp>
        <p:nvGrpSpPr>
          <p:cNvPr id="126980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26981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2698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698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698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6985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698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</p:grpSp>
        <p:sp>
          <p:nvSpPr>
            <p:cNvPr id="12698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2698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12698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/>
              <a:t>Click to edit Master title style</a:t>
            </a:r>
          </a:p>
        </p:txBody>
      </p:sp>
      <p:sp>
        <p:nvSpPr>
          <p:cNvPr id="12699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0">
                <a:cs typeface="Angsana New" panose="02020603050405020304" pitchFamily="18" charset="-34"/>
              </a:defRPr>
            </a:lvl1pPr>
          </a:lstStyle>
          <a:p>
            <a:endParaRPr lang="en-US" altLang="th-TH"/>
          </a:p>
        </p:txBody>
      </p:sp>
      <p:sp>
        <p:nvSpPr>
          <p:cNvPr id="12699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/>
              <a:t>Click to edit Master text styles</a:t>
            </a:r>
          </a:p>
          <a:p>
            <a:pPr lvl="1"/>
            <a:r>
              <a:rPr lang="en-US" altLang="th-TH"/>
              <a:t>Second level</a:t>
            </a:r>
          </a:p>
          <a:p>
            <a:pPr lvl="2"/>
            <a:r>
              <a:rPr lang="en-US" altLang="th-TH"/>
              <a:t>Third level</a:t>
            </a:r>
          </a:p>
          <a:p>
            <a:pPr lvl="3"/>
            <a:r>
              <a:rPr lang="en-US" altLang="th-TH"/>
              <a:t>Fourth level</a:t>
            </a:r>
          </a:p>
          <a:p>
            <a:pPr lvl="4"/>
            <a:r>
              <a:rPr lang="en-US" altLang="th-TH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6314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63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3.wm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63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4.wmf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63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5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63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6.wmf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63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14.bin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63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28.wmf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63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29.wmf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63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30.wmf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63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31.wmf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63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32.wmf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63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33.wmf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63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34.wmf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63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35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63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36.wmf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8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37.wmf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3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.png"/><Relationship Id="rId4" Type="http://schemas.openxmlformats.org/officeDocument/2006/relationships/image" Target="../media/image5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.png"/><Relationship Id="rId5" Type="http://schemas.openxmlformats.org/officeDocument/2006/relationships/image" Target="../media/image7.wmf"/><Relationship Id="rId4" Type="http://schemas.openxmlformats.org/officeDocument/2006/relationships/oleObject" Target="../embeddings/oleObject5.bin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8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0.wm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5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5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94829"/>
            <a:ext cx="1008112" cy="136815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287016" y="2276872"/>
            <a:ext cx="885698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H SarabunPSK" panose="020B0500040200020003" pitchFamily="34" charset="-34"/>
              </a:rPr>
              <a:t>การจัดทำแผนแม่บทเทคโนโลยีสารสนเทศ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H SarabunPSK" panose="020B0500040200020003" pitchFamily="34" charset="-34"/>
            </a:endParaRPr>
          </a:p>
          <a:p>
            <a:pPr algn="ctr"/>
            <a:r>
              <a:rPr lang="th-TH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H SarabunPSK" panose="020B0500040200020003" pitchFamily="34" charset="-34"/>
              </a:rPr>
              <a:t>ตามกรอบพัฒนาคุณภาพเทคโนโลยีสารสนเทศโรงพยาบาล (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H SarabunPSK" panose="020B0500040200020003" pitchFamily="34" charset="-34"/>
              </a:rPr>
              <a:t>HITQIF)</a:t>
            </a:r>
          </a:p>
        </p:txBody>
      </p:sp>
    </p:spTree>
    <p:extLst>
      <p:ext uri="{BB962C8B-B14F-4D97-AF65-F5344CB8AC3E}">
        <p14:creationId xmlns:p14="http://schemas.microsoft.com/office/powerpoint/2010/main" val="1726485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824"/>
            <a:ext cx="8229600" cy="4525963"/>
          </a:xfrm>
        </p:spPr>
        <p:txBody>
          <a:bodyPr/>
          <a:lstStyle/>
          <a:p>
            <a:pPr marL="639763" indent="-461963" eaLnBrk="1" hangingPunct="1">
              <a:lnSpc>
                <a:spcPct val="80000"/>
              </a:lnSpc>
              <a:buFontTx/>
              <a:buNone/>
            </a:pPr>
            <a:r>
              <a:rPr lang="th-TH" altLang="th-TH" b="1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1.2 </a:t>
            </a:r>
            <a:r>
              <a:rPr lang="th-TH" altLang="th-TH" sz="3600" b="1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จัดให้มีแผนแม่บทเทคโนโลยีสารสนเทศ (IT Master Plan) ของโรงพยาบาล</a:t>
            </a:r>
            <a:br>
              <a:rPr lang="th-TH" alt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alt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การจัดทำแผนแม่บทหรือแผนยุทธศาสตร์เทคโนโลยีสารสนเทศโรงพยาบาล โดยกำหนดเป้าหมาย และแนวทางการพัฒนาและใช้งานเทคโนโลยีสารสนเทศไว้อย่างชัดเจน การจัดทำแผนฯ จัดทำโดยการมีส่วนร่วมของบุคลากรที่เกี่ยวข้องทั้ง ผู้บริหารและผู้ปฎิบัติซึ่งเป็นผู้ใช้งานระบบ เทคโนโลยีสารสนเทศในด้านต่างๆ เพื่อให้แผนแม่บทมีความสอดคล้องกับวิสัยทัศน์ พันธกิจยุทธศาสตร์ และเข็มมุ่งของโรงพยาบาล และ</a:t>
            </a:r>
            <a:r>
              <a:rPr lang="th-TH" altLang="th-TH" sz="2800" b="1" dirty="0">
                <a:solidFill>
                  <a:srgbClr val="CC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ตอบสนองต่อความต้องการของผู้ปฏิบัติงานในการดูแลผู้ป่วย/บริการสุขภาพให้มีคุณภาพยิ่งขึ้น</a:t>
            </a:r>
            <a:br>
              <a:rPr lang="th-TH" alt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alt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มีการสื่อสารแผนแม่บทให้ผู้เกี่ยวข้องรับทราบ และดำเนินการในแนวเดียวกัน มีการตรวจสอบ การติดตามประเมินผลการดำเนินการตามแผน และนำผลการประเมินมาปรับแผนให้ดีขึ้น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806450" y="-27384"/>
            <a:ext cx="8229600" cy="79238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th-TH" alt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มาตรฐานแผนแม่บท </a:t>
            </a:r>
            <a:r>
              <a:rPr lang="en-US" alt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IT </a:t>
            </a:r>
            <a:r>
              <a:rPr lang="th-TH" alt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ตามกรอบ </a:t>
            </a:r>
            <a:r>
              <a:rPr lang="en-US" alt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HITQIF 1.2</a:t>
            </a:r>
            <a:endParaRPr lang="th-TH" altLang="th-TH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238" y="916498"/>
            <a:ext cx="7558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th-TH" sz="3600" b="1" dirty="0">
                <a:solidFill>
                  <a:srgbClr val="0000FF"/>
                </a:solidFill>
                <a:latin typeface="TH SarabunPSK" panose="020B0500040200020003" pitchFamily="34" charset="-34"/>
                <a:ea typeface="Times New Roman" panose="02020603050405020304" pitchFamily="18" charset="0"/>
              </a:rPr>
              <a:t>โครงสร้าง และ บทบาท (</a:t>
            </a:r>
            <a:r>
              <a:rPr lang="en-US" sz="3600" b="1" dirty="0">
                <a:solidFill>
                  <a:srgbClr val="0000FF"/>
                </a:solidFill>
                <a:latin typeface="TH SarabunPSK" panose="020B0500040200020003" pitchFamily="34" charset="-34"/>
                <a:ea typeface="Times New Roman" panose="02020603050405020304" pitchFamily="18" charset="0"/>
              </a:rPr>
              <a:t>Structure and Role</a:t>
            </a:r>
            <a:r>
              <a:rPr lang="th-TH" sz="3600" b="1" dirty="0">
                <a:solidFill>
                  <a:srgbClr val="0000FF"/>
                </a:solidFill>
                <a:latin typeface="TH SarabunPSK" panose="020B0500040200020003" pitchFamily="34" charset="-34"/>
                <a:ea typeface="Times New Roman" panose="02020603050405020304" pitchFamily="18" charset="0"/>
              </a:rPr>
              <a:t>)</a:t>
            </a:r>
            <a:endParaRPr lang="en-US" sz="2400" dirty="0">
              <a:solidFill>
                <a:srgbClr val="0000FF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36778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มนมุมสี่เหลี่ยมผืนผ้าด้านทแยงมุม 10"/>
          <p:cNvSpPr/>
          <p:nvPr/>
        </p:nvSpPr>
        <p:spPr>
          <a:xfrm>
            <a:off x="1763688" y="548680"/>
            <a:ext cx="6912768" cy="720080"/>
          </a:xfrm>
          <a:prstGeom prst="round2DiagRect">
            <a:avLst/>
          </a:prstGeom>
          <a:solidFill>
            <a:srgbClr val="F3740B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 w="1270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ผลการประเมินตนเองตาม </a:t>
            </a:r>
            <a:r>
              <a:rPr kumimoji="0" lang="en-US" sz="3600" b="1" i="0" u="none" strike="noStrike" kern="1200" cap="none" spc="0" normalizeH="0" baseline="0" noProof="0" dirty="0">
                <a:ln w="1270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Maturity Model</a:t>
            </a:r>
            <a:endParaRPr kumimoji="0" lang="th-TH" sz="3600" b="1" i="0" u="none" strike="noStrike" kern="1200" cap="none" spc="0" normalizeH="0" baseline="0" noProof="0" dirty="0">
              <a:ln w="12700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23" name="มนมุมสี่เหลี่ยมผืนผ้าด้านทแยงมุม 22"/>
          <p:cNvSpPr/>
          <p:nvPr/>
        </p:nvSpPr>
        <p:spPr>
          <a:xfrm>
            <a:off x="611560" y="1569488"/>
            <a:ext cx="8064896" cy="4523808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Right Arrow 5"/>
          <p:cNvSpPr/>
          <p:nvPr/>
        </p:nvSpPr>
        <p:spPr>
          <a:xfrm flipH="1">
            <a:off x="948694" y="1772816"/>
            <a:ext cx="7285903" cy="371784"/>
          </a:xfrm>
          <a:prstGeom prst="rightArrow">
            <a:avLst>
              <a:gd name="adj1" fmla="val 100000"/>
              <a:gd name="adj2" fmla="val 43421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1.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IT Master Plan</a:t>
            </a:r>
          </a:p>
        </p:txBody>
      </p:sp>
      <p:sp>
        <p:nvSpPr>
          <p:cNvPr id="16" name="มนมุมสี่เหลี่ยมผืนผ้าด้านทแยงมุม 15"/>
          <p:cNvSpPr/>
          <p:nvPr/>
        </p:nvSpPr>
        <p:spPr>
          <a:xfrm>
            <a:off x="1001056" y="2348880"/>
            <a:ext cx="7285903" cy="3600400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     และในปีงบประมาณ  2558  แผนยุทธศาสตร์ของโรงพยาบาลมีการปรับวัตถุประสงค์ในบางข้อและจุดเน้นของปี  2558  ทางคณะกรรมการพัฒนาระบบเวชระเบียนและสารสนเทศ 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MIS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) และ คณะทำงานด้านเทคโนโลยีสารสนเทศโรงพยาบาล  จึงได้มีการปรับแผนแม่บทเทคโนโลยีสารสนเทศตามไปด้วยเพื่อให้มีการตอบสนองต่อแผนยุทธศาสตร์ของโรงพยาบาลได้อย่างถูกต้องและตรงตามเจตนาของแผนยุทธศาสตร์ของโรงพยาบาล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itchFamily="34" charset="-34"/>
              <a:ea typeface="+mn-ea"/>
              <a:cs typeface="TH SarabunIT๙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H SarabunIT๙" pitchFamily="34" charset="-34"/>
              <a:ea typeface="+mn-ea"/>
              <a:cs typeface="TH SarabunIT๙" pitchFamily="34" charset="-34"/>
            </a:endParaRPr>
          </a:p>
        </p:txBody>
      </p:sp>
      <p:sp>
        <p:nvSpPr>
          <p:cNvPr id="7" name="Rectangle 6"/>
          <p:cNvSpPr/>
          <p:nvPr/>
        </p:nvSpPr>
        <p:spPr bwMode="auto">
          <a:xfrm rot="19670149">
            <a:off x="-555503" y="272240"/>
            <a:ext cx="2927522" cy="517358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288801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มนมุมสี่เหลี่ยมผืนผ้าด้านทแยงมุม 10"/>
          <p:cNvSpPr/>
          <p:nvPr/>
        </p:nvSpPr>
        <p:spPr>
          <a:xfrm>
            <a:off x="1763688" y="548680"/>
            <a:ext cx="6912768" cy="720080"/>
          </a:xfrm>
          <a:prstGeom prst="round2DiagRect">
            <a:avLst/>
          </a:prstGeom>
          <a:solidFill>
            <a:srgbClr val="F3740B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 w="1270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ผลการประเมินตนเองตาม </a:t>
            </a:r>
            <a:r>
              <a:rPr kumimoji="0" lang="en-US" sz="3600" b="1" i="0" u="none" strike="noStrike" kern="1200" cap="none" spc="0" normalizeH="0" baseline="0" noProof="0" dirty="0">
                <a:ln w="1270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Maturity Model</a:t>
            </a:r>
            <a:endParaRPr kumimoji="0" lang="th-TH" sz="3600" b="1" i="0" u="none" strike="noStrike" kern="1200" cap="none" spc="0" normalizeH="0" baseline="0" noProof="0" dirty="0">
              <a:ln w="12700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23" name="มนมุมสี่เหลี่ยมผืนผ้าด้านทแยงมุม 22"/>
          <p:cNvSpPr/>
          <p:nvPr/>
        </p:nvSpPr>
        <p:spPr>
          <a:xfrm>
            <a:off x="611560" y="1569488"/>
            <a:ext cx="8064896" cy="4523808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Right Arrow 5"/>
          <p:cNvSpPr/>
          <p:nvPr/>
        </p:nvSpPr>
        <p:spPr>
          <a:xfrm flipH="1">
            <a:off x="948694" y="1772816"/>
            <a:ext cx="7285903" cy="371784"/>
          </a:xfrm>
          <a:prstGeom prst="rightArrow">
            <a:avLst>
              <a:gd name="adj1" fmla="val 100000"/>
              <a:gd name="adj2" fmla="val 43421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1.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IT Master Plan</a:t>
            </a:r>
          </a:p>
        </p:txBody>
      </p:sp>
      <p:sp>
        <p:nvSpPr>
          <p:cNvPr id="16" name="มนมุมสี่เหลี่ยมผืนผ้าด้านทแยงมุม 15"/>
          <p:cNvSpPr/>
          <p:nvPr/>
        </p:nvSpPr>
        <p:spPr>
          <a:xfrm>
            <a:off x="1001056" y="2276872"/>
            <a:ext cx="7233541" cy="3672408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ตัวอย่าง  โครงการด้านสารสนเทศที่ตอบสนองยุทธศาสตร์ของโรงพยาบาล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โครงการพัฒนาระบบสต็อกยา รพ.สต.ออนไลน์ เพื่อให้ รพ.สต.ในเครือข่ายระบบบริการของโรงพยาบาลได้ใช้ร่วมกับคลังยาของโรงพยาบาลในการบริหารจัดการเรื่องการเบิกจ่ายยา  รับยา  คืนยา  ออนไลน์ผ่านระบบอินเตอร์เน็ต เพื่อตอบสนอง</a:t>
            </a:r>
            <a:r>
              <a:rPr kumimoji="0" lang="th-TH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พันธ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กิจข้อที่ 2 ของโรงพยาบาล เรื่องการพัฒนาเครือข่ายระบบบริการให้เข้มแข็ง  ระบบแล้วเสร็จในปีงบประมาณ 2557 และยังคงใช้งานต่อเนื่องจนถึงปัจจุบัน</a:t>
            </a:r>
          </a:p>
        </p:txBody>
      </p:sp>
      <p:sp>
        <p:nvSpPr>
          <p:cNvPr id="7" name="Rectangle 6"/>
          <p:cNvSpPr/>
          <p:nvPr/>
        </p:nvSpPr>
        <p:spPr bwMode="auto">
          <a:xfrm rot="19670149">
            <a:off x="-555503" y="272240"/>
            <a:ext cx="2927522" cy="517358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332202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มนมุมสี่เหลี่ยมผืนผ้าด้านทแยงมุม 10"/>
          <p:cNvSpPr/>
          <p:nvPr/>
        </p:nvSpPr>
        <p:spPr>
          <a:xfrm>
            <a:off x="1763688" y="548680"/>
            <a:ext cx="6912768" cy="720080"/>
          </a:xfrm>
          <a:prstGeom prst="round2DiagRect">
            <a:avLst/>
          </a:prstGeom>
          <a:solidFill>
            <a:srgbClr val="F3740B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 w="1270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ผลการประเมินตนเองตาม </a:t>
            </a:r>
            <a:r>
              <a:rPr kumimoji="0" lang="en-US" sz="3600" b="1" i="0" u="none" strike="noStrike" kern="1200" cap="none" spc="0" normalizeH="0" baseline="0" noProof="0" dirty="0">
                <a:ln w="1270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Maturity Model</a:t>
            </a:r>
            <a:endParaRPr kumimoji="0" lang="th-TH" sz="3600" b="1" i="0" u="none" strike="noStrike" kern="1200" cap="none" spc="0" normalizeH="0" baseline="0" noProof="0" dirty="0">
              <a:ln w="12700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23" name="มนมุมสี่เหลี่ยมผืนผ้าด้านทแยงมุม 22"/>
          <p:cNvSpPr/>
          <p:nvPr/>
        </p:nvSpPr>
        <p:spPr>
          <a:xfrm>
            <a:off x="611560" y="1569488"/>
            <a:ext cx="8064896" cy="4523808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Right Arrow 5"/>
          <p:cNvSpPr/>
          <p:nvPr/>
        </p:nvSpPr>
        <p:spPr>
          <a:xfrm flipH="1">
            <a:off x="948694" y="1772816"/>
            <a:ext cx="7285903" cy="371784"/>
          </a:xfrm>
          <a:prstGeom prst="rightArrow">
            <a:avLst>
              <a:gd name="adj1" fmla="val 100000"/>
              <a:gd name="adj2" fmla="val 43421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1.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IT Master Plan</a:t>
            </a:r>
          </a:p>
        </p:txBody>
      </p:sp>
      <p:sp>
        <p:nvSpPr>
          <p:cNvPr id="16" name="มนมุมสี่เหลี่ยมผืนผ้าด้านทแยงมุม 15"/>
          <p:cNvSpPr/>
          <p:nvPr/>
        </p:nvSpPr>
        <p:spPr>
          <a:xfrm>
            <a:off x="1001056" y="2276872"/>
            <a:ext cx="7233541" cy="3672408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2.  โครงการ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Scan 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ใบสั่งยาผู้ป่วยใน  โดยพัฒนาร่วมกันระหว่างตึกผู้ป่วยใน  หน่วยงานเภสัชกรรม  และศูนย์คอมพิวเตอร์  เพื่อลดระยะเวลาในการสั่งยาและรับยาจากตึกผู้ป่วยใน  ที่เดิมใช้เจ้าหน้าที่เดินมาสั่งยาและรอรับยาซึ่งจะเสียเวลาในการรอจัดยานานและแออัดกับผู้ป่วยบริเวณหน้าห้องยาผู้ป่วยใน  โดยตอบสนอง</a:t>
            </a:r>
            <a:r>
              <a:rPr kumimoji="0" lang="th-TH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พันธ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กิจข้อที่ 4 เรื่องการประยุกต์ใช้เทคโนโลยีที่ทันสมัยและมีประสิทธิภาพเพื่อพัฒนาระบบบริการ  โดยในปีงบประมาณ 2557  ได้มีการนำร่อง 1 ตึกคือตึกอายุรก</a:t>
            </a:r>
            <a:r>
              <a:rPr kumimoji="0" lang="th-TH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รรม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  และในปีงบประมาณ  2558  ได้ขยายไปยังตึกพิเศษเฉลิมรักษ์  และ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ICU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อายุรก</a:t>
            </a:r>
            <a:r>
              <a:rPr kumimoji="0" lang="th-TH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รรม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itchFamily="34" charset="-34"/>
              <a:ea typeface="+mn-ea"/>
              <a:cs typeface="TH SarabunIT๙" pitchFamily="34" charset="-34"/>
            </a:endParaRPr>
          </a:p>
        </p:txBody>
      </p:sp>
      <p:sp>
        <p:nvSpPr>
          <p:cNvPr id="7" name="Rectangle 6"/>
          <p:cNvSpPr/>
          <p:nvPr/>
        </p:nvSpPr>
        <p:spPr bwMode="auto">
          <a:xfrm rot="19670149">
            <a:off x="-555503" y="272240"/>
            <a:ext cx="2927522" cy="517358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38557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มนมุมสี่เหลี่ยมผืนผ้าด้านทแยงมุม 10"/>
          <p:cNvSpPr/>
          <p:nvPr/>
        </p:nvSpPr>
        <p:spPr>
          <a:xfrm>
            <a:off x="1763688" y="548680"/>
            <a:ext cx="6912768" cy="720080"/>
          </a:xfrm>
          <a:prstGeom prst="round2DiagRect">
            <a:avLst/>
          </a:prstGeom>
          <a:solidFill>
            <a:srgbClr val="F3740B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 w="1270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ผลการประเมินตนเองตาม </a:t>
            </a:r>
            <a:r>
              <a:rPr kumimoji="0" lang="en-US" sz="3600" b="1" i="0" u="none" strike="noStrike" kern="1200" cap="none" spc="0" normalizeH="0" baseline="0" noProof="0" dirty="0">
                <a:ln w="1270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Maturity Model</a:t>
            </a:r>
            <a:endParaRPr kumimoji="0" lang="th-TH" sz="3600" b="1" i="0" u="none" strike="noStrike" kern="1200" cap="none" spc="0" normalizeH="0" baseline="0" noProof="0" dirty="0">
              <a:ln w="12700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23" name="มนมุมสี่เหลี่ยมผืนผ้าด้านทแยงมุม 22"/>
          <p:cNvSpPr/>
          <p:nvPr/>
        </p:nvSpPr>
        <p:spPr>
          <a:xfrm>
            <a:off x="611560" y="1569488"/>
            <a:ext cx="8064896" cy="4523808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Right Arrow 5"/>
          <p:cNvSpPr/>
          <p:nvPr/>
        </p:nvSpPr>
        <p:spPr>
          <a:xfrm flipH="1">
            <a:off x="948694" y="1772816"/>
            <a:ext cx="7285903" cy="371784"/>
          </a:xfrm>
          <a:prstGeom prst="rightArrow">
            <a:avLst>
              <a:gd name="adj1" fmla="val 100000"/>
              <a:gd name="adj2" fmla="val 43421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1.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IT Master Plan</a:t>
            </a:r>
          </a:p>
        </p:txBody>
      </p:sp>
      <p:sp>
        <p:nvSpPr>
          <p:cNvPr id="16" name="มนมุมสี่เหลี่ยมผืนผ้าด้านทแยงมุม 15"/>
          <p:cNvSpPr/>
          <p:nvPr/>
        </p:nvSpPr>
        <p:spPr>
          <a:xfrm>
            <a:off x="1001056" y="2348880"/>
            <a:ext cx="7285903" cy="3600400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3. โครงการ  เวชระเบียนอิเล็กทรอนิกส์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Paper Less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)  ผู้บริหารมีนโยบายที่จะผลักดันโครงการนี้ให้ใช้กับงานผู้ป่วยนอกอย่างเต็มระบบภายในวันที่ 1 ตุลาคม พ.ศ.2558  เริ่มนำร่องโดยแผนกทันตก</a:t>
            </a:r>
            <a:r>
              <a:rPr kumimoji="0" lang="th-TH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รรม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,สูตินรีเวช และ กุมารเวชกรรม แล้วและจะทยอยใช้งานจนครบทุกแผนกของงานผู้ป่วยนอก  และมีการประชุมสรุปปัญหาอย่างต่อเนื่องและเตรียมแต่งตั้งคณะกรรมการด้านเวชระเบียนอิเล็กทรอนิกส์ ขึ้นมาเพื่อควบคุมดูแลและบริหารจัดการโครงการโดยเฉพาะด้วย  โดยโครงการนี้ก็ตอบสนอง</a:t>
            </a:r>
            <a:r>
              <a:rPr kumimoji="0" lang="th-TH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พันธ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กิจข้อที่ 4 เรื่องการประยุกต์ใช้เทคโนโลยีที่ทันสมัยและมีประสิทธิภาพเพื่อพัฒนาระบบบริการ</a:t>
            </a:r>
          </a:p>
        </p:txBody>
      </p:sp>
    </p:spTree>
    <p:extLst>
      <p:ext uri="{BB962C8B-B14F-4D97-AF65-F5344CB8AC3E}">
        <p14:creationId xmlns:p14="http://schemas.microsoft.com/office/powerpoint/2010/main" val="300998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มนมุมสี่เหลี่ยมผืนผ้าด้านทแยงมุม 10"/>
          <p:cNvSpPr/>
          <p:nvPr/>
        </p:nvSpPr>
        <p:spPr>
          <a:xfrm>
            <a:off x="1763688" y="548680"/>
            <a:ext cx="6912768" cy="720080"/>
          </a:xfrm>
          <a:prstGeom prst="round2DiagRect">
            <a:avLst/>
          </a:prstGeom>
          <a:solidFill>
            <a:srgbClr val="F3740B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 w="1270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ผลการประเมินตนเองตาม </a:t>
            </a:r>
            <a:r>
              <a:rPr kumimoji="0" lang="en-US" sz="3600" b="1" i="0" u="none" strike="noStrike" kern="1200" cap="none" spc="0" normalizeH="0" baseline="0" noProof="0" dirty="0">
                <a:ln w="1270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Maturity Model</a:t>
            </a:r>
            <a:endParaRPr kumimoji="0" lang="th-TH" sz="3600" b="1" i="0" u="none" strike="noStrike" kern="1200" cap="none" spc="0" normalizeH="0" baseline="0" noProof="0" dirty="0">
              <a:ln w="12700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23" name="มนมุมสี่เหลี่ยมผืนผ้าด้านทแยงมุม 22"/>
          <p:cNvSpPr/>
          <p:nvPr/>
        </p:nvSpPr>
        <p:spPr>
          <a:xfrm>
            <a:off x="611560" y="1569488"/>
            <a:ext cx="8064896" cy="4523808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Right Arrow 5"/>
          <p:cNvSpPr/>
          <p:nvPr/>
        </p:nvSpPr>
        <p:spPr>
          <a:xfrm flipH="1">
            <a:off x="948694" y="1772816"/>
            <a:ext cx="7285903" cy="371784"/>
          </a:xfrm>
          <a:prstGeom prst="rightArrow">
            <a:avLst>
              <a:gd name="adj1" fmla="val 100000"/>
              <a:gd name="adj2" fmla="val 43421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1.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IT Master Plan</a:t>
            </a:r>
          </a:p>
        </p:txBody>
      </p:sp>
      <p:sp>
        <p:nvSpPr>
          <p:cNvPr id="16" name="มนมุมสี่เหลี่ยมผืนผ้าด้านทแยงมุม 15"/>
          <p:cNvSpPr/>
          <p:nvPr/>
        </p:nvSpPr>
        <p:spPr>
          <a:xfrm>
            <a:off x="1001056" y="2348880"/>
            <a:ext cx="7285903" cy="3600400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การประเมินผลการดำเนินการตามแผนแม่บทเทคโนโลยีสารสนเทศที่ผ่านมา</a:t>
            </a: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/>
        </p:nvGraphicFramePr>
        <p:xfrm>
          <a:off x="1331640" y="3140968"/>
          <a:ext cx="6624735" cy="278548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024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76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45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99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18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ตัวชี้วัด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เป้าหมาย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ปี </a:t>
                      </a:r>
                      <a:r>
                        <a:rPr lang="en-US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2555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ปี </a:t>
                      </a:r>
                      <a:r>
                        <a:rPr lang="en-US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2556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ปี </a:t>
                      </a:r>
                      <a:r>
                        <a:rPr lang="en-US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2557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ปี </a:t>
                      </a:r>
                      <a:r>
                        <a:rPr lang="en-US" sz="1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2558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(</a:t>
                      </a:r>
                      <a:r>
                        <a:rPr lang="th-TH" sz="1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พฤษภาคม</a:t>
                      </a:r>
                      <a:r>
                        <a:rPr lang="en-US" sz="1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4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1. ความสำเร็จในการพัฒนา </a:t>
                      </a:r>
                      <a:r>
                        <a:rPr lang="en-US" sz="1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Software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100</a:t>
                      </a:r>
                      <a:r>
                        <a:rPr lang="en-US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%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87.5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100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60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30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1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2. ความพึงพอใจของผู้รับบริการ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ร้อยละ</a:t>
                      </a:r>
                      <a:r>
                        <a:rPr lang="en-US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 80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-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-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66.96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-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   2.1 </a:t>
                      </a:r>
                      <a:r>
                        <a:rPr lang="th-TH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ความพึงพอใจของผู้รับบริการด้าน </a:t>
                      </a:r>
                      <a:r>
                        <a:rPr lang="en-US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Software 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ร้อยละ</a:t>
                      </a:r>
                      <a:r>
                        <a:rPr lang="en-US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 80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-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-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-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76.66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   2.2 </a:t>
                      </a:r>
                      <a:r>
                        <a:rPr lang="th-TH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ความพึงพอใจของผู้รับบริการด้านข้อมูลสารสนเทศ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ร้อยละ</a:t>
                      </a:r>
                      <a:r>
                        <a:rPr lang="en-US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 80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-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-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-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78.26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65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3. จำนวนครั้งของระบบล่มโดย</a:t>
                      </a:r>
                      <a:r>
                        <a:rPr lang="th-TH" sz="1400" b="1" u="sng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ไม่ได้</a:t>
                      </a:r>
                      <a:r>
                        <a:rPr lang="th-TH" sz="1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วางแผน (</a:t>
                      </a:r>
                      <a:r>
                        <a:rPr lang="en-US" sz="1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Downtime) 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ไม่เกิน 2 ครั้ง/ปี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7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10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4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4. จำนวนครั้งของระบบล่มโดยวางแผน (</a:t>
                      </a:r>
                      <a:r>
                        <a:rPr lang="en-US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Downtime) 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ไม่เกิน 4 ครั้ง/ปี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-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-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4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 bwMode="auto">
          <a:xfrm rot="19670149">
            <a:off x="-555503" y="272240"/>
            <a:ext cx="2927522" cy="517358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135729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มนมุมสี่เหลี่ยมผืนผ้าด้านทแยงมุม 10"/>
          <p:cNvSpPr/>
          <p:nvPr/>
        </p:nvSpPr>
        <p:spPr>
          <a:xfrm>
            <a:off x="1763688" y="548680"/>
            <a:ext cx="6912768" cy="720080"/>
          </a:xfrm>
          <a:prstGeom prst="round2DiagRect">
            <a:avLst/>
          </a:prstGeom>
          <a:solidFill>
            <a:srgbClr val="F3740B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 w="1270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ผลการประเมินตนเองตาม </a:t>
            </a:r>
            <a:r>
              <a:rPr kumimoji="0" lang="en-US" sz="3600" b="1" i="0" u="none" strike="noStrike" kern="1200" cap="none" spc="0" normalizeH="0" baseline="0" noProof="0" dirty="0">
                <a:ln w="1270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Maturity Model</a:t>
            </a:r>
            <a:endParaRPr kumimoji="0" lang="th-TH" sz="3600" b="1" i="0" u="none" strike="noStrike" kern="1200" cap="none" spc="0" normalizeH="0" baseline="0" noProof="0" dirty="0">
              <a:ln w="12700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23" name="มนมุมสี่เหลี่ยมผืนผ้าด้านทแยงมุม 22"/>
          <p:cNvSpPr/>
          <p:nvPr/>
        </p:nvSpPr>
        <p:spPr>
          <a:xfrm>
            <a:off x="611560" y="1569488"/>
            <a:ext cx="8064896" cy="4523808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Right Arrow 5"/>
          <p:cNvSpPr/>
          <p:nvPr/>
        </p:nvSpPr>
        <p:spPr>
          <a:xfrm flipH="1">
            <a:off x="948694" y="1772816"/>
            <a:ext cx="7285903" cy="371784"/>
          </a:xfrm>
          <a:prstGeom prst="rightArrow">
            <a:avLst>
              <a:gd name="adj1" fmla="val 100000"/>
              <a:gd name="adj2" fmla="val 43421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1.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IT Master Plan</a:t>
            </a:r>
          </a:p>
        </p:txBody>
      </p:sp>
      <p:sp>
        <p:nvSpPr>
          <p:cNvPr id="16" name="มนมุมสี่เหลี่ยมผืนผ้าด้านทแยงมุม 15"/>
          <p:cNvSpPr/>
          <p:nvPr/>
        </p:nvSpPr>
        <p:spPr>
          <a:xfrm>
            <a:off x="1001056" y="2348880"/>
            <a:ext cx="7285903" cy="3600400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การประเมินผลการดำเนินการตามแผนแม่บทเทคโนโลยีสารสนเทศที่ผ่านมา</a:t>
            </a: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/>
        </p:nvGraphicFramePr>
        <p:xfrm>
          <a:off x="1331640" y="3140968"/>
          <a:ext cx="6624735" cy="180288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024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76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45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99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18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ตัวชี้วัด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เป้าหมาย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ปี </a:t>
                      </a:r>
                      <a:r>
                        <a:rPr lang="en-US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2555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ปี </a:t>
                      </a:r>
                      <a:r>
                        <a:rPr lang="en-US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2556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ปี </a:t>
                      </a:r>
                      <a:r>
                        <a:rPr lang="en-US" sz="1400" b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2557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ปี </a:t>
                      </a:r>
                      <a:r>
                        <a:rPr lang="en-US" sz="1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2558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(</a:t>
                      </a:r>
                      <a:r>
                        <a:rPr lang="th-TH" sz="1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พฤษภาคม</a:t>
                      </a:r>
                      <a:r>
                        <a:rPr lang="en-US" sz="1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4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effectLst/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5. ร้อยละของผลงานที่เสร็จทันตามกำหนดเวลา (</a:t>
                      </a:r>
                      <a:r>
                        <a:rPr lang="en-US" sz="1400" b="1">
                          <a:effectLst/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SLA)</a:t>
                      </a:r>
                      <a:endParaRPr lang="en-US" sz="1100" b="1"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effectLst/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ร้อยละ</a:t>
                      </a:r>
                      <a:r>
                        <a:rPr lang="en-US" sz="1400" b="1">
                          <a:effectLst/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 8</a:t>
                      </a:r>
                      <a:r>
                        <a:rPr lang="th-TH" sz="1400" b="1">
                          <a:effectLst/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0</a:t>
                      </a:r>
                      <a:endParaRPr lang="en-US" sz="1100" b="1"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effectLst/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-</a:t>
                      </a:r>
                      <a:endParaRPr lang="en-US" sz="1100" b="1"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effectLst/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-</a:t>
                      </a:r>
                      <a:endParaRPr lang="en-US" sz="1100" b="1"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76.09</a:t>
                      </a:r>
                      <a:endParaRPr lang="en-US" sz="1100" b="1"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83.33</a:t>
                      </a:r>
                      <a:endParaRPr lang="en-US" sz="1100" b="1"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1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effectLst/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6. ร้อยละของแก้ไขปัญหาที่เสร็จทันตามกำหนดเวลา (</a:t>
                      </a:r>
                      <a:r>
                        <a:rPr lang="en-US" sz="1400" b="1">
                          <a:effectLst/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SLA)</a:t>
                      </a:r>
                      <a:endParaRPr lang="en-US" sz="1100" b="1"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effectLst/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ร้อยละ</a:t>
                      </a:r>
                      <a:r>
                        <a:rPr lang="en-US" sz="1400" b="1">
                          <a:effectLst/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 8</a:t>
                      </a:r>
                      <a:r>
                        <a:rPr lang="th-TH" sz="1400" b="1">
                          <a:effectLst/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0</a:t>
                      </a:r>
                      <a:endParaRPr lang="en-US" sz="1100" b="1"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effectLst/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-</a:t>
                      </a:r>
                      <a:endParaRPr lang="en-US" sz="1100" b="1"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effectLst/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-</a:t>
                      </a:r>
                      <a:endParaRPr lang="en-US" sz="1100" b="1"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92.17</a:t>
                      </a:r>
                      <a:endParaRPr lang="en-US" sz="1100" b="1"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87.36</a:t>
                      </a:r>
                      <a:endParaRPr lang="en-US" sz="1100" b="1"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effectLst/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7. ผู้รับการอบรมได้รับความรู้ความเข้าใจ</a:t>
                      </a:r>
                      <a:endParaRPr lang="en-US" sz="1100" b="1"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effectLst/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ร้อยละ</a:t>
                      </a:r>
                      <a:r>
                        <a:rPr lang="en-US" sz="1400" b="1">
                          <a:effectLst/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 8</a:t>
                      </a:r>
                      <a:r>
                        <a:rPr lang="th-TH" sz="1400" b="1">
                          <a:effectLst/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0</a:t>
                      </a:r>
                      <a:endParaRPr lang="en-US" sz="1100" b="1"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effectLst/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-</a:t>
                      </a:r>
                      <a:endParaRPr lang="en-US" sz="1100" b="1"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effectLst/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-</a:t>
                      </a:r>
                      <a:endParaRPr lang="en-US" sz="1100" b="1"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effectLst/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79.60</a:t>
                      </a:r>
                      <a:endParaRPr lang="en-US" sz="1100" b="1"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89.33</a:t>
                      </a:r>
                      <a:endParaRPr lang="en-US" sz="1100" b="1"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effectLst/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8. ข้อมูลที่สำรองนำมาใช้ได้</a:t>
                      </a:r>
                      <a:endParaRPr lang="en-US" sz="1100" b="1"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100%</a:t>
                      </a:r>
                      <a:endParaRPr lang="en-US" sz="1100" b="1"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effectLst/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-</a:t>
                      </a:r>
                      <a:endParaRPr lang="en-US" sz="1100" b="1"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effectLst/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-</a:t>
                      </a:r>
                      <a:endParaRPr lang="en-US" sz="1100" b="1"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effectLst/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100</a:t>
                      </a:r>
                      <a:endParaRPr lang="en-US" sz="1100" b="1"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effectLst/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100</a:t>
                      </a:r>
                      <a:endParaRPr lang="en-US" sz="1100" b="1" dirty="0">
                        <a:effectLst/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 bwMode="auto">
          <a:xfrm rot="19670149">
            <a:off x="-555503" y="272240"/>
            <a:ext cx="2927522" cy="517358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415569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32604" y="837734"/>
            <a:ext cx="1442961" cy="53860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4400" b="1" i="0" u="none" strike="noStrike" kern="1200" cap="none" spc="0" normalizeH="0" baseline="0" noProof="0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A5A5A5"/>
                  </a:fgClr>
                  <a:bgClr>
                    <a:srgbClr val="A5A5A5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6</a:t>
            </a:r>
            <a:endParaRPr kumimoji="0" lang="en-US" sz="34400" b="1" i="0" u="none" strike="noStrike" kern="1200" cap="none" spc="0" normalizeH="0" baseline="0" noProof="0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pattFill prst="narHorz">
                <a:fgClr>
                  <a:srgbClr val="A5A5A5"/>
                </a:fgClr>
                <a:bgClr>
                  <a:srgbClr val="A5A5A5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A5A5A5">
                    <a:lumMod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26417" y="318781"/>
            <a:ext cx="44566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ตัวอย่างแผนแม่บทสารสนเทศ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โรงพยาบาลที่...</a:t>
            </a:r>
          </a:p>
        </p:txBody>
      </p:sp>
      <p:sp>
        <p:nvSpPr>
          <p:cNvPr id="6" name="Rectangle 5"/>
          <p:cNvSpPr/>
          <p:nvPr/>
        </p:nvSpPr>
        <p:spPr bwMode="auto">
          <a:xfrm rot="19670149">
            <a:off x="-555503" y="272240"/>
            <a:ext cx="2927522" cy="517358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428563125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99"/>
                </a:solidFill>
                <a:latin typeface="Microsoft Sans Serif" pitchFamily="34" charset="0"/>
                <a:ea typeface="Times New Roman"/>
                <a:cs typeface="Microsoft Sans Serif" pitchFamily="34" charset="0"/>
              </a:rPr>
              <a:t>……  :</a:t>
            </a:r>
            <a:r>
              <a:rPr lang="en-US" b="1" dirty="0">
                <a:solidFill>
                  <a:srgbClr val="000099"/>
                </a:solidFill>
                <a:effectLst/>
                <a:latin typeface="Microsoft Sans Serif" pitchFamily="34" charset="0"/>
                <a:ea typeface="Times New Roman"/>
                <a:cs typeface="Microsoft Sans Serif" pitchFamily="34" charset="0"/>
              </a:rPr>
              <a:t>Vision</a:t>
            </a:r>
            <a:endParaRPr lang="th-TH" dirty="0">
              <a:solidFill>
                <a:srgbClr val="000099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2060848"/>
            <a:ext cx="8229600" cy="2476872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en-US" b="1" dirty="0">
                <a:effectLst/>
                <a:latin typeface="Microsoft Sans Serif" pitchFamily="34" charset="0"/>
                <a:ea typeface="Times New Roman"/>
                <a:cs typeface="Microsoft Sans Serif" pitchFamily="34" charset="0"/>
              </a:rPr>
              <a:t>  “</a:t>
            </a:r>
            <a:r>
              <a:rPr lang="th-TH" b="1" dirty="0">
                <a:effectLst/>
                <a:latin typeface="Microsoft Sans Serif" pitchFamily="34" charset="0"/>
                <a:ea typeface="Times New Roman"/>
                <a:cs typeface="Microsoft Sans Serif" pitchFamily="34" charset="0"/>
              </a:rPr>
              <a:t> โรงพยาบาล....เป็นโรงพยาบาลทั่วไปที่มีความเชี่ยวชาญระดับสูงของประเทศ </a:t>
            </a:r>
            <a:r>
              <a:rPr lang="th-TH" b="1" dirty="0">
                <a:latin typeface="Microsoft Sans Serif" pitchFamily="34" charset="0"/>
                <a:ea typeface="Times New Roman"/>
                <a:cs typeface="Microsoft Sans Serif" pitchFamily="34" charset="0"/>
              </a:rPr>
              <a:t>ภายในปี พ.ศ.2560</a:t>
            </a:r>
            <a:r>
              <a:rPr lang="en-US" b="1" dirty="0">
                <a:effectLst/>
                <a:latin typeface="Microsoft Sans Serif" pitchFamily="34" charset="0"/>
                <a:ea typeface="Times New Roman"/>
                <a:cs typeface="Microsoft Sans Serif" pitchFamily="34" charset="0"/>
              </a:rPr>
              <a:t>”</a:t>
            </a:r>
            <a:endParaRPr lang="en-US" sz="2000" dirty="0">
              <a:latin typeface="Microsoft Sans Serif" pitchFamily="34" charset="0"/>
              <a:ea typeface="Calibri"/>
              <a:cs typeface="Microsoft Sans Serif" pitchFamily="34" charset="0"/>
            </a:endParaRPr>
          </a:p>
          <a:p>
            <a:pPr algn="ctr"/>
            <a:endParaRPr lang="th-TH" dirty="0"/>
          </a:p>
        </p:txBody>
      </p:sp>
      <p:sp>
        <p:nvSpPr>
          <p:cNvPr id="4" name="Rectangle 3"/>
          <p:cNvSpPr/>
          <p:nvPr/>
        </p:nvSpPr>
        <p:spPr bwMode="auto">
          <a:xfrm rot="19670149">
            <a:off x="-555503" y="272240"/>
            <a:ext cx="2927522" cy="517358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350354325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th-TH" sz="3600" b="1" dirty="0">
                <a:solidFill>
                  <a:srgbClr val="000099"/>
                </a:solidFill>
                <a:latin typeface="Microsoft Sans Serif" pitchFamily="34" charset="0"/>
                <a:cs typeface="Microsoft Sans Serif" pitchFamily="34" charset="0"/>
              </a:rPr>
              <a:t>นิยามความเชี่ยวชาญระดับสูง ประกอบด้วย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616624"/>
          </a:xfrm>
        </p:spPr>
        <p:txBody>
          <a:bodyPr>
            <a:normAutofit fontScale="62500" lnSpcReduction="20000"/>
          </a:bodyPr>
          <a:lstStyle/>
          <a:p>
            <a:r>
              <a:rPr lang="th-TH" sz="3800" b="1" dirty="0">
                <a:solidFill>
                  <a:srgbClr val="FF0000"/>
                </a:solidFill>
                <a:latin typeface="Microsoft Sans Serif" pitchFamily="34" charset="0"/>
                <a:cs typeface="Microsoft Sans Serif" pitchFamily="34" charset="0"/>
              </a:rPr>
              <a:t>กลุ่มที่ 1. </a:t>
            </a:r>
            <a:r>
              <a:rPr lang="th-TH" sz="4000" b="1" dirty="0">
                <a:solidFill>
                  <a:srgbClr val="FF0000"/>
                </a:solidFill>
                <a:latin typeface="Microsoft Sans Serif" pitchFamily="34" charset="0"/>
                <a:cs typeface="Microsoft Sans Serif" pitchFamily="34" charset="0"/>
              </a:rPr>
              <a:t>โรคซับซ้อน 4 โรค  : </a:t>
            </a:r>
            <a:endParaRPr lang="th-TH" sz="3800" b="1" dirty="0">
              <a:solidFill>
                <a:srgbClr val="FF0000"/>
              </a:solidFill>
              <a:latin typeface="Microsoft Sans Serif" pitchFamily="34" charset="0"/>
              <a:cs typeface="Microsoft Sans Serif" pitchFamily="34" charset="0"/>
            </a:endParaRPr>
          </a:p>
          <a:p>
            <a:pPr lvl="1"/>
            <a:r>
              <a:rPr lang="th-TH" sz="2900" b="1" dirty="0">
                <a:latin typeface="Microsoft Sans Serif" pitchFamily="34" charset="0"/>
                <a:cs typeface="Microsoft Sans Serif" pitchFamily="34" charset="0"/>
              </a:rPr>
              <a:t>1. โรคมะเร็ง 2.โรคหัวใจและหลอดเลือด 3. ทารกแรกเกิด 4. อุบัติเหตุ </a:t>
            </a:r>
          </a:p>
          <a:p>
            <a:r>
              <a:rPr lang="th-TH" sz="3800" b="1" dirty="0">
                <a:solidFill>
                  <a:srgbClr val="FF0000"/>
                </a:solidFill>
                <a:latin typeface="Microsoft Sans Serif" pitchFamily="34" charset="0"/>
                <a:cs typeface="Microsoft Sans Serif" pitchFamily="34" charset="0"/>
              </a:rPr>
              <a:t>กลุ่มที่ 2. โรค </a:t>
            </a:r>
            <a:r>
              <a:rPr lang="en-US" sz="3800" b="1" dirty="0">
                <a:solidFill>
                  <a:srgbClr val="FF0000"/>
                </a:solidFill>
                <a:latin typeface="Microsoft Sans Serif" pitchFamily="34" charset="0"/>
                <a:cs typeface="Microsoft Sans Serif" pitchFamily="34" charset="0"/>
              </a:rPr>
              <a:t>high technology 7 PCT</a:t>
            </a:r>
          </a:p>
          <a:p>
            <a:pPr lvl="1"/>
            <a:r>
              <a:rPr lang="en-US" b="1" dirty="0">
                <a:latin typeface="Microsoft Sans Serif" pitchFamily="34" charset="0"/>
                <a:cs typeface="Microsoft Sans Serif" pitchFamily="34" charset="0"/>
              </a:rPr>
              <a:t> </a:t>
            </a:r>
            <a:r>
              <a:rPr lang="th-TH" b="1" dirty="0">
                <a:latin typeface="Microsoft Sans Serif" pitchFamily="34" charset="0"/>
                <a:cs typeface="Microsoft Sans Serif" pitchFamily="34" charset="0"/>
              </a:rPr>
              <a:t>สาขาสูติกรรม : </a:t>
            </a:r>
            <a:r>
              <a:rPr lang="en-US" b="1" dirty="0">
                <a:latin typeface="Microsoft Sans Serif" pitchFamily="34" charset="0"/>
                <a:cs typeface="Microsoft Sans Serif" pitchFamily="34" charset="0"/>
              </a:rPr>
              <a:t>Lap. SX </a:t>
            </a:r>
            <a:r>
              <a:rPr lang="en-US" b="1" dirty="0" err="1">
                <a:latin typeface="Microsoft Sans Serif" pitchFamily="34" charset="0"/>
                <a:cs typeface="Microsoft Sans Serif" pitchFamily="34" charset="0"/>
              </a:rPr>
              <a:t>Gynae</a:t>
            </a:r>
            <a:r>
              <a:rPr lang="en-US" b="1" dirty="0">
                <a:latin typeface="Microsoft Sans Serif" pitchFamily="34" charset="0"/>
                <a:cs typeface="Microsoft Sans Serif" pitchFamily="34" charset="0"/>
              </a:rPr>
              <a:t> (Ovary, Uterus), prenatal diagnosis</a:t>
            </a:r>
          </a:p>
          <a:p>
            <a:pPr lvl="1"/>
            <a:r>
              <a:rPr lang="en-US" b="1" dirty="0">
                <a:latin typeface="Microsoft Sans Serif" pitchFamily="34" charset="0"/>
                <a:cs typeface="Microsoft Sans Serif" pitchFamily="34" charset="0"/>
              </a:rPr>
              <a:t> </a:t>
            </a:r>
            <a:r>
              <a:rPr lang="th-TH" b="1" dirty="0">
                <a:latin typeface="Microsoft Sans Serif" pitchFamily="34" charset="0"/>
                <a:cs typeface="Microsoft Sans Serif" pitchFamily="34" charset="0"/>
              </a:rPr>
              <a:t>สาขาศัลยกรรม :</a:t>
            </a:r>
          </a:p>
          <a:p>
            <a:pPr lvl="2"/>
            <a:r>
              <a:rPr lang="en-US" b="1" dirty="0">
                <a:latin typeface="Microsoft Sans Serif" pitchFamily="34" charset="0"/>
                <a:cs typeface="Microsoft Sans Serif" pitchFamily="34" charset="0"/>
              </a:rPr>
              <a:t>General Surgery : </a:t>
            </a:r>
          </a:p>
          <a:p>
            <a:pPr lvl="3"/>
            <a:r>
              <a:rPr lang="en-US" b="1" dirty="0">
                <a:latin typeface="Microsoft Sans Serif" pitchFamily="34" charset="0"/>
                <a:cs typeface="Microsoft Sans Serif" pitchFamily="34" charset="0"/>
              </a:rPr>
              <a:t>Lap. Colectomy , </a:t>
            </a:r>
            <a:r>
              <a:rPr lang="en-US" b="1" dirty="0" err="1">
                <a:latin typeface="Microsoft Sans Serif" pitchFamily="34" charset="0"/>
                <a:cs typeface="Microsoft Sans Serif" pitchFamily="34" charset="0"/>
              </a:rPr>
              <a:t>Endothyroid</a:t>
            </a:r>
            <a:r>
              <a:rPr lang="en-US" b="1" dirty="0">
                <a:latin typeface="Microsoft Sans Serif" pitchFamily="34" charset="0"/>
                <a:cs typeface="Microsoft Sans Serif" pitchFamily="34" charset="0"/>
              </a:rPr>
              <a:t> (</a:t>
            </a:r>
            <a:r>
              <a:rPr lang="en-US" b="1" dirty="0" err="1">
                <a:latin typeface="Microsoft Sans Serif" pitchFamily="34" charset="0"/>
                <a:cs typeface="Microsoft Sans Serif" pitchFamily="34" charset="0"/>
              </a:rPr>
              <a:t>transoral</a:t>
            </a:r>
            <a:r>
              <a:rPr lang="en-US" b="1" dirty="0">
                <a:latin typeface="Microsoft Sans Serif" pitchFamily="34" charset="0"/>
                <a:cs typeface="Microsoft Sans Serif" pitchFamily="34" charset="0"/>
              </a:rPr>
              <a:t>), Laser CBD stone</a:t>
            </a:r>
          </a:p>
          <a:p>
            <a:pPr lvl="2"/>
            <a:r>
              <a:rPr lang="en-US" b="1" dirty="0">
                <a:latin typeface="Microsoft Sans Serif" pitchFamily="34" charset="0"/>
                <a:cs typeface="Microsoft Sans Serif" pitchFamily="34" charset="0"/>
              </a:rPr>
              <a:t> </a:t>
            </a:r>
            <a:r>
              <a:rPr lang="en-US" b="1" dirty="0" err="1">
                <a:latin typeface="Microsoft Sans Serif" pitchFamily="34" charset="0"/>
                <a:cs typeface="Microsoft Sans Serif" pitchFamily="34" charset="0"/>
              </a:rPr>
              <a:t>Neuro</a:t>
            </a:r>
            <a:r>
              <a:rPr lang="en-US" b="1" dirty="0">
                <a:latin typeface="Microsoft Sans Serif" pitchFamily="34" charset="0"/>
                <a:cs typeface="Microsoft Sans Serif" pitchFamily="34" charset="0"/>
              </a:rPr>
              <a:t> surgery : Brain tumor surgery</a:t>
            </a:r>
          </a:p>
          <a:p>
            <a:pPr lvl="2"/>
            <a:r>
              <a:rPr lang="en-US" b="1" dirty="0">
                <a:latin typeface="Microsoft Sans Serif" pitchFamily="34" charset="0"/>
                <a:cs typeface="Microsoft Sans Serif" pitchFamily="34" charset="0"/>
              </a:rPr>
              <a:t> </a:t>
            </a:r>
            <a:r>
              <a:rPr lang="en-US" b="1" dirty="0" err="1">
                <a:latin typeface="Microsoft Sans Serif" pitchFamily="34" charset="0"/>
                <a:cs typeface="Microsoft Sans Serif" pitchFamily="34" charset="0"/>
              </a:rPr>
              <a:t>Uro</a:t>
            </a:r>
            <a:r>
              <a:rPr lang="en-US" b="1" dirty="0">
                <a:latin typeface="Microsoft Sans Serif" pitchFamily="34" charset="0"/>
                <a:cs typeface="Microsoft Sans Serif" pitchFamily="34" charset="0"/>
              </a:rPr>
              <a:t> surgery : Lap. Nephrectomy</a:t>
            </a:r>
          </a:p>
          <a:p>
            <a:pPr lvl="1"/>
            <a:r>
              <a:rPr lang="th-TH" b="1" dirty="0">
                <a:latin typeface="Microsoft Sans Serif" pitchFamily="34" charset="0"/>
                <a:cs typeface="Microsoft Sans Serif" pitchFamily="34" charset="0"/>
              </a:rPr>
              <a:t>สาขาอายุรก</a:t>
            </a:r>
            <a:r>
              <a:rPr lang="th-TH" b="1" dirty="0" err="1">
                <a:latin typeface="Microsoft Sans Serif" pitchFamily="34" charset="0"/>
                <a:cs typeface="Microsoft Sans Serif" pitchFamily="34" charset="0"/>
              </a:rPr>
              <a:t>รรม</a:t>
            </a:r>
            <a:r>
              <a:rPr lang="th-TH" b="1" dirty="0">
                <a:latin typeface="Microsoft Sans Serif" pitchFamily="34" charset="0"/>
                <a:cs typeface="Microsoft Sans Serif" pitchFamily="34" charset="0"/>
              </a:rPr>
              <a:t> : </a:t>
            </a:r>
          </a:p>
          <a:p>
            <a:pPr lvl="2"/>
            <a:r>
              <a:rPr lang="th-TH" b="1" dirty="0">
                <a:latin typeface="Microsoft Sans Serif" pitchFamily="34" charset="0"/>
                <a:cs typeface="Microsoft Sans Serif" pitchFamily="34" charset="0"/>
              </a:rPr>
              <a:t>อายุรก</a:t>
            </a:r>
            <a:r>
              <a:rPr lang="th-TH" b="1" dirty="0" err="1">
                <a:latin typeface="Microsoft Sans Serif" pitchFamily="34" charset="0"/>
                <a:cs typeface="Microsoft Sans Serif" pitchFamily="34" charset="0"/>
              </a:rPr>
              <a:t>รรม</a:t>
            </a:r>
            <a:r>
              <a:rPr lang="th-TH" b="1" dirty="0">
                <a:latin typeface="Microsoft Sans Serif" pitchFamily="34" charset="0"/>
                <a:cs typeface="Microsoft Sans Serif" pitchFamily="34" charset="0"/>
              </a:rPr>
              <a:t>โรคหัวใจ : โรคหัวใจและหลอดเลือด </a:t>
            </a:r>
            <a:r>
              <a:rPr lang="en-US" b="1" dirty="0">
                <a:latin typeface="Microsoft Sans Serif" pitchFamily="34" charset="0"/>
                <a:cs typeface="Microsoft Sans Serif" pitchFamily="34" charset="0"/>
              </a:rPr>
              <a:t>echo, CCU</a:t>
            </a:r>
          </a:p>
          <a:p>
            <a:pPr lvl="2"/>
            <a:r>
              <a:rPr lang="th-TH" b="1" dirty="0">
                <a:latin typeface="Microsoft Sans Serif" pitchFamily="34" charset="0"/>
                <a:cs typeface="Microsoft Sans Serif" pitchFamily="34" charset="0"/>
              </a:rPr>
              <a:t>อายุรก</a:t>
            </a:r>
            <a:r>
              <a:rPr lang="th-TH" b="1" dirty="0" err="1">
                <a:latin typeface="Microsoft Sans Serif" pitchFamily="34" charset="0"/>
                <a:cs typeface="Microsoft Sans Serif" pitchFamily="34" charset="0"/>
              </a:rPr>
              <a:t>รรม</a:t>
            </a:r>
            <a:r>
              <a:rPr lang="th-TH" b="1" dirty="0">
                <a:latin typeface="Microsoft Sans Serif" pitchFamily="34" charset="0"/>
                <a:cs typeface="Microsoft Sans Serif" pitchFamily="34" charset="0"/>
              </a:rPr>
              <a:t>โรคเลือด : </a:t>
            </a:r>
            <a:r>
              <a:rPr lang="en-US" b="1" dirty="0">
                <a:latin typeface="Microsoft Sans Serif" pitchFamily="34" charset="0"/>
                <a:cs typeface="Microsoft Sans Serif" pitchFamily="34" charset="0"/>
              </a:rPr>
              <a:t>Hematologic malignancy</a:t>
            </a:r>
          </a:p>
          <a:p>
            <a:pPr lvl="1"/>
            <a:r>
              <a:rPr lang="th-TH" b="1" dirty="0">
                <a:latin typeface="Microsoft Sans Serif" pitchFamily="34" charset="0"/>
                <a:cs typeface="Microsoft Sans Serif" pitchFamily="34" charset="0"/>
              </a:rPr>
              <a:t>สาขากุมารเวชกรรม : </a:t>
            </a:r>
            <a:r>
              <a:rPr lang="en-US" b="1" dirty="0">
                <a:latin typeface="Microsoft Sans Serif" pitchFamily="34" charset="0"/>
                <a:cs typeface="Microsoft Sans Serif" pitchFamily="34" charset="0"/>
              </a:rPr>
              <a:t>Laser ROP</a:t>
            </a:r>
          </a:p>
          <a:p>
            <a:pPr lvl="1"/>
            <a:r>
              <a:rPr lang="th-TH" b="1" dirty="0">
                <a:latin typeface="Microsoft Sans Serif" pitchFamily="34" charset="0"/>
                <a:cs typeface="Microsoft Sans Serif" pitchFamily="34" charset="0"/>
              </a:rPr>
              <a:t>สาขาศัลยกรรมกระดูกและข้อ : </a:t>
            </a:r>
            <a:r>
              <a:rPr lang="en-US" b="1" dirty="0" err="1">
                <a:latin typeface="Microsoft Sans Serif" pitchFamily="34" charset="0"/>
                <a:cs typeface="Microsoft Sans Serif" pitchFamily="34" charset="0"/>
              </a:rPr>
              <a:t>Arthroplasty</a:t>
            </a:r>
            <a:endParaRPr lang="en-US" b="1" dirty="0">
              <a:latin typeface="Microsoft Sans Serif" pitchFamily="34" charset="0"/>
              <a:cs typeface="Microsoft Sans Serif" pitchFamily="34" charset="0"/>
            </a:endParaRPr>
          </a:p>
          <a:p>
            <a:pPr lvl="1"/>
            <a:r>
              <a:rPr lang="th-TH" b="1" dirty="0">
                <a:latin typeface="Microsoft Sans Serif" pitchFamily="34" charset="0"/>
                <a:cs typeface="Microsoft Sans Serif" pitchFamily="34" charset="0"/>
              </a:rPr>
              <a:t>สาขาจักษุ : </a:t>
            </a:r>
            <a:r>
              <a:rPr lang="en-US" b="1" dirty="0" err="1">
                <a:latin typeface="Microsoft Sans Serif" pitchFamily="34" charset="0"/>
                <a:cs typeface="Microsoft Sans Serif" pitchFamily="34" charset="0"/>
              </a:rPr>
              <a:t>vitreoretinal</a:t>
            </a:r>
            <a:r>
              <a:rPr lang="en-US" b="1" dirty="0">
                <a:latin typeface="Microsoft Sans Serif" pitchFamily="34" charset="0"/>
                <a:cs typeface="Microsoft Sans Serif" pitchFamily="34" charset="0"/>
              </a:rPr>
              <a:t> surgery ,corneal transplant</a:t>
            </a:r>
          </a:p>
          <a:p>
            <a:pPr lvl="1"/>
            <a:r>
              <a:rPr lang="th-TH" b="1" dirty="0">
                <a:latin typeface="Microsoft Sans Serif" pitchFamily="34" charset="0"/>
                <a:cs typeface="Microsoft Sans Serif" pitchFamily="34" charset="0"/>
              </a:rPr>
              <a:t>สาขาหู คอ จมูก : </a:t>
            </a:r>
            <a:r>
              <a:rPr lang="en-US" b="1" dirty="0">
                <a:latin typeface="Microsoft Sans Serif" pitchFamily="34" charset="0"/>
                <a:cs typeface="Microsoft Sans Serif" pitchFamily="34" charset="0"/>
              </a:rPr>
              <a:t>Endoscopic Sinus Surgery ,Obstructive sleep apnea</a:t>
            </a:r>
          </a:p>
          <a:p>
            <a:r>
              <a:rPr lang="th-TH" sz="3800" b="1" dirty="0">
                <a:solidFill>
                  <a:srgbClr val="FF0000"/>
                </a:solidFill>
                <a:latin typeface="Microsoft Sans Serif" pitchFamily="34" charset="0"/>
                <a:cs typeface="Microsoft Sans Serif" pitchFamily="34" charset="0"/>
              </a:rPr>
              <a:t>กลุ่มที่ 3. แก้ไขปัญหาโรคท้องถิ่นไร้รอยต่อ </a:t>
            </a:r>
            <a:r>
              <a:rPr lang="th-TH" sz="3800" b="1" dirty="0">
                <a:solidFill>
                  <a:srgbClr val="9900FF"/>
                </a:solidFill>
                <a:latin typeface="Microsoft Sans Serif" pitchFamily="34" charset="0"/>
                <a:cs typeface="Microsoft Sans Serif" pitchFamily="34" charset="0"/>
              </a:rPr>
              <a:t>:</a:t>
            </a:r>
          </a:p>
          <a:p>
            <a:pPr lvl="1"/>
            <a:r>
              <a:rPr lang="th-TH" b="1" dirty="0">
                <a:latin typeface="Microsoft Sans Serif" pitchFamily="34" charset="0"/>
                <a:cs typeface="Microsoft Sans Serif" pitchFamily="34" charset="0"/>
              </a:rPr>
              <a:t>1. เบาหวาน  2. ต้อกระจก 3. </a:t>
            </a:r>
            <a:r>
              <a:rPr lang="en-US" b="1" dirty="0">
                <a:latin typeface="Microsoft Sans Serif" pitchFamily="34" charset="0"/>
                <a:cs typeface="Microsoft Sans Serif" pitchFamily="34" charset="0"/>
              </a:rPr>
              <a:t>preterm 4. Head injury</a:t>
            </a:r>
          </a:p>
          <a:p>
            <a:endParaRPr lang="th-TH" b="1" dirty="0"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 rot="19670149">
            <a:off x="-555503" y="272240"/>
            <a:ext cx="2927522" cy="517358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119253748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0099"/>
                </a:solidFill>
                <a:latin typeface="Arial Rounded MT Bold" pitchFamily="34" charset="0"/>
              </a:rPr>
              <a:t>IT Vision </a:t>
            </a:r>
            <a:endParaRPr lang="th-TH" b="1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th-TH" b="1" dirty="0">
                <a:latin typeface="Microsoft Sans Serif" pitchFamily="34" charset="0"/>
                <a:cs typeface="Microsoft Sans Serif" pitchFamily="34" charset="0"/>
              </a:rPr>
              <a:t>เป็นหน่วยงานสารสนเทศระดับโรงพยาบาลทั่วไป ที่ได้</a:t>
            </a:r>
            <a:r>
              <a:rPr lang="th-TH" b="1" dirty="0">
                <a:solidFill>
                  <a:srgbClr val="FF0000"/>
                </a:solidFill>
                <a:latin typeface="Microsoft Sans Serif" pitchFamily="34" charset="0"/>
                <a:cs typeface="Microsoft Sans Serif" pitchFamily="34" charset="0"/>
              </a:rPr>
              <a:t>มาตรฐาน</a:t>
            </a:r>
            <a:r>
              <a:rPr lang="th-TH" b="1" dirty="0">
                <a:latin typeface="Microsoft Sans Serif" pitchFamily="34" charset="0"/>
                <a:cs typeface="Microsoft Sans Serif" pitchFamily="34" charset="0"/>
              </a:rPr>
              <a:t>  สร้างสรรค์ข้อมูล</a:t>
            </a:r>
            <a:r>
              <a:rPr lang="th-TH" b="1" dirty="0">
                <a:solidFill>
                  <a:srgbClr val="FF0000"/>
                </a:solidFill>
                <a:latin typeface="Microsoft Sans Serif" pitchFamily="34" charset="0"/>
                <a:cs typeface="Microsoft Sans Serif" pitchFamily="34" charset="0"/>
              </a:rPr>
              <a:t>ข่าวสารที่มีคุณภาพ   </a:t>
            </a:r>
            <a:r>
              <a:rPr lang="th-TH" b="1" dirty="0">
                <a:solidFill>
                  <a:srgbClr val="000099"/>
                </a:solidFill>
                <a:latin typeface="Microsoft Sans Serif" pitchFamily="34" charset="0"/>
                <a:cs typeface="Microsoft Sans Serif" pitchFamily="34" charset="0"/>
              </a:rPr>
              <a:t>ส่งตรงถึงมือผู้ใช้  ไม่ว่าจะอยู่ที่ใด </a:t>
            </a:r>
            <a:r>
              <a:rPr lang="th-TH" b="1" dirty="0">
                <a:solidFill>
                  <a:srgbClr val="FF0000"/>
                </a:solidFill>
                <a:latin typeface="Microsoft Sans Serif" pitchFamily="34" charset="0"/>
                <a:cs typeface="Microsoft Sans Serif" pitchFamily="34" charset="0"/>
              </a:rPr>
              <a:t>เพียงปลายนิ้วสัมผัส  </a:t>
            </a:r>
            <a:r>
              <a:rPr lang="th-TH" b="1" dirty="0">
                <a:latin typeface="Microsoft Sans Serif" pitchFamily="34" charset="0"/>
                <a:cs typeface="Microsoft Sans Serif" pitchFamily="34" charset="0"/>
              </a:rPr>
              <a:t>ภายในปี  2560</a:t>
            </a:r>
          </a:p>
          <a:p>
            <a:pPr marL="457200" lvl="1" indent="0">
              <a:buNone/>
            </a:pPr>
            <a:r>
              <a:rPr lang="th-TH" b="1" dirty="0">
                <a:latin typeface="Microsoft Sans Serif" pitchFamily="34" charset="0"/>
                <a:cs typeface="Microsoft Sans Serif" pitchFamily="34" charset="0"/>
              </a:rPr>
              <a:t>                            </a:t>
            </a:r>
            <a:r>
              <a:rPr lang="en-US" b="1" i="1" dirty="0">
                <a:latin typeface="Microsoft Sans Serif" pitchFamily="34" charset="0"/>
                <a:cs typeface="Microsoft Sans Serif" pitchFamily="34" charset="0"/>
              </a:rPr>
              <a:t>Goals</a:t>
            </a:r>
            <a:endParaRPr lang="th-TH" b="1" i="1" dirty="0">
              <a:latin typeface="Microsoft Sans Serif" pitchFamily="34" charset="0"/>
              <a:cs typeface="Microsoft Sans Serif" pitchFamily="34" charset="0"/>
            </a:endParaRPr>
          </a:p>
          <a:p>
            <a:pPr lvl="2"/>
            <a:r>
              <a:rPr lang="en-US" b="1" i="1" dirty="0"/>
              <a:t>Standardized  IT system.(TMI)</a:t>
            </a:r>
          </a:p>
          <a:p>
            <a:pPr lvl="2"/>
            <a:r>
              <a:rPr lang="en-US" b="1" i="1" dirty="0"/>
              <a:t>Worth information.( Trustful, timely)</a:t>
            </a:r>
          </a:p>
          <a:p>
            <a:pPr lvl="2"/>
            <a:r>
              <a:rPr lang="en-US" b="1" i="1" dirty="0"/>
              <a:t>Seamless  ICT network (VPN).</a:t>
            </a:r>
          </a:p>
          <a:p>
            <a:pPr lvl="2"/>
            <a:r>
              <a:rPr lang="en-US" b="1" i="1" dirty="0"/>
              <a:t>Mobile  management cockpit</a:t>
            </a:r>
            <a:r>
              <a:rPr lang="en-US" i="1" dirty="0"/>
              <a:t>.</a:t>
            </a:r>
          </a:p>
          <a:p>
            <a:pPr lvl="1"/>
            <a:endParaRPr lang="th-TH" dirty="0"/>
          </a:p>
        </p:txBody>
      </p:sp>
      <p:sp>
        <p:nvSpPr>
          <p:cNvPr id="4" name="Rectangle 3"/>
          <p:cNvSpPr/>
          <p:nvPr/>
        </p:nvSpPr>
        <p:spPr bwMode="auto">
          <a:xfrm rot="19670149">
            <a:off x="-555503" y="272240"/>
            <a:ext cx="2927522" cy="517358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86235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55365"/>
            <a:ext cx="8229600" cy="4525963"/>
          </a:xfrm>
        </p:spPr>
        <p:txBody>
          <a:bodyPr/>
          <a:lstStyle/>
          <a:p>
            <a:pPr marL="639763" indent="-461963" eaLnBrk="1" hangingPunct="1">
              <a:lnSpc>
                <a:spcPct val="80000"/>
              </a:lnSpc>
              <a:buFontTx/>
              <a:buNone/>
            </a:pPr>
            <a:r>
              <a:rPr lang="th-TH" altLang="th-TH" b="1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1.2 </a:t>
            </a:r>
            <a:r>
              <a:rPr lang="th-TH" altLang="th-TH" sz="3600" b="1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จัดให้มีแผนแม่บทเทคโนโลยีสารสนเทศ (IT Master Plan) ของโรงพยาบาล</a:t>
            </a:r>
            <a:br>
              <a:rPr lang="th-TH" alt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alt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การจัดทำแผนแม่บทหรือแผนยุทธศาสตร์เทคโนโลยีสารสนเทศโรงพยาบาล โดยกำหนดเป้าหมาย และแนวทางการพัฒนาและใช้งานเทคโนโลยีสารสนเทศไว้อย่างชัดเจน การจัดทำแผนฯ จัดทำโดยการมีส่วนร่วมของบุคลากรที่เกี่ยวข้องทั้ง ผู้บริหารและผู้ปฎิบัติซึ่งเป็นผู้ใช้งานระบบ เทคโนโลยีสารสนเทศในด้านต่างๆ เพื่อให้แผนแม่บทมีความสอดคล้องกับวิสัยทัศน์ พันธกิจยุทธศาสตร์ และเข็มมุ่งของโรงพยาบาล และตอบสนองต่อความต้องการของผู้ปฏิบัติงานในการดูแลผู้ป่วย/บริการสุขภาพให้มีคุณภาพยิ่งขึ้น</a:t>
            </a:r>
            <a:br>
              <a:rPr lang="th-TH" alt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alt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sz="2800" b="1" dirty="0">
                <a:solidFill>
                  <a:srgbClr val="CC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มีการสื่อสารแผนแม่บทให้ผู้เกี่ยวข้องรับทราบ และดำเนินการในแนวเดียวกัน</a:t>
            </a:r>
            <a:r>
              <a:rPr lang="th-TH" alt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มีการตรวจสอบ การติดตามประเมินผลการดำเนินการตามแผน และนำผลการประเมินมาปรับแผนให้ดีขึ้น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806450" y="-27384"/>
            <a:ext cx="8229600" cy="79238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th-TH" alt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มาตรฐานแผนแม่บท </a:t>
            </a:r>
            <a:r>
              <a:rPr lang="en-US" alt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IT </a:t>
            </a:r>
            <a:r>
              <a:rPr lang="th-TH" alt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ตามกรอบ </a:t>
            </a:r>
            <a:r>
              <a:rPr lang="en-US" alt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HITQIF 1.2</a:t>
            </a:r>
            <a:endParaRPr lang="th-TH" altLang="th-TH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238" y="916498"/>
            <a:ext cx="7558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th-TH" sz="3600" b="1" dirty="0">
                <a:solidFill>
                  <a:srgbClr val="0000FF"/>
                </a:solidFill>
                <a:latin typeface="TH SarabunPSK" panose="020B0500040200020003" pitchFamily="34" charset="-34"/>
                <a:ea typeface="Times New Roman" panose="02020603050405020304" pitchFamily="18" charset="0"/>
              </a:rPr>
              <a:t>โครงสร้าง และ บทบาท (</a:t>
            </a:r>
            <a:r>
              <a:rPr lang="en-US" sz="3600" b="1" dirty="0">
                <a:solidFill>
                  <a:srgbClr val="0000FF"/>
                </a:solidFill>
                <a:latin typeface="TH SarabunPSK" panose="020B0500040200020003" pitchFamily="34" charset="-34"/>
                <a:ea typeface="Times New Roman" panose="02020603050405020304" pitchFamily="18" charset="0"/>
              </a:rPr>
              <a:t>Structure and Role</a:t>
            </a:r>
            <a:r>
              <a:rPr lang="th-TH" sz="3600" b="1" dirty="0">
                <a:solidFill>
                  <a:srgbClr val="0000FF"/>
                </a:solidFill>
                <a:latin typeface="TH SarabunPSK" panose="020B0500040200020003" pitchFamily="34" charset="-34"/>
                <a:ea typeface="Times New Roman" panose="02020603050405020304" pitchFamily="18" charset="0"/>
              </a:rPr>
              <a:t>)</a:t>
            </a:r>
            <a:endParaRPr lang="en-US" sz="2400" dirty="0">
              <a:solidFill>
                <a:srgbClr val="0000FF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89907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 err="1">
                <a:solidFill>
                  <a:srgbClr val="000099"/>
                </a:solidFill>
                <a:latin typeface="Microsoft Sans Serif" pitchFamily="34" charset="0"/>
                <a:cs typeface="Microsoft Sans Serif" pitchFamily="34" charset="0"/>
              </a:rPr>
              <a:t>พันธ</a:t>
            </a:r>
            <a:r>
              <a:rPr lang="th-TH" b="1" dirty="0">
                <a:solidFill>
                  <a:srgbClr val="000099"/>
                </a:solidFill>
                <a:latin typeface="Microsoft Sans Serif" pitchFamily="34" charset="0"/>
                <a:cs typeface="Microsoft Sans Serif" pitchFamily="34" charset="0"/>
              </a:rPr>
              <a:t>กิจ ด้านไอที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th-TH" b="1" dirty="0"/>
              <a:t>1.กำหนด</a:t>
            </a:r>
            <a:r>
              <a:rPr lang="th-TH" b="1" dirty="0">
                <a:solidFill>
                  <a:srgbClr val="9900FF"/>
                </a:solidFill>
              </a:rPr>
              <a:t>มาตรฐานทรัพยากร</a:t>
            </a:r>
            <a:r>
              <a:rPr lang="th-TH" b="1" dirty="0"/>
              <a:t>ด้านเทคโนโลยีสารสนเทศ และการสื่อสาร( </a:t>
            </a:r>
            <a:r>
              <a:rPr lang="en-US" b="1" dirty="0"/>
              <a:t>ICT ) </a:t>
            </a:r>
            <a:r>
              <a:rPr lang="th-TH" b="1" dirty="0"/>
              <a:t>ที่เหมาะสม และสอดคล้องกับสถานการณ์ </a:t>
            </a:r>
          </a:p>
          <a:p>
            <a:r>
              <a:rPr lang="th-TH" b="1" dirty="0"/>
              <a:t>2. จัดให้มี</a:t>
            </a:r>
            <a:r>
              <a:rPr lang="th-TH" b="1" dirty="0">
                <a:solidFill>
                  <a:srgbClr val="9900FF"/>
                </a:solidFill>
              </a:rPr>
              <a:t>ระบบฐานข้อมู</a:t>
            </a:r>
            <a:r>
              <a:rPr lang="th-TH" b="1" dirty="0"/>
              <a:t>ลที่มีคุณภาพ และเสถียรภาพ เพื่อนำไปใช้ประโยชน์ในการบริการ บริหาร และวิชาการได้อย่างมีประสอทธิภาพ</a:t>
            </a:r>
          </a:p>
          <a:p>
            <a:r>
              <a:rPr lang="th-TH" b="1" dirty="0"/>
              <a:t>3.</a:t>
            </a:r>
            <a:r>
              <a:rPr lang="th-TH" b="1" dirty="0">
                <a:solidFill>
                  <a:srgbClr val="9900FF"/>
                </a:solidFill>
              </a:rPr>
              <a:t>พัฒนาบุคลากร</a:t>
            </a:r>
            <a:r>
              <a:rPr lang="th-TH" b="1" dirty="0"/>
              <a:t>ให้มีสมรรถนะด้านเทคโนโลยีสารสนเทศ และการสื่อสาร </a:t>
            </a:r>
            <a:r>
              <a:rPr lang="en-US" b="1" dirty="0"/>
              <a:t>ICT </a:t>
            </a:r>
            <a:r>
              <a:rPr lang="th-TH" b="1" dirty="0"/>
              <a:t>ได้ตาม.มาตรฐาน สอดคล้องกับสถานการณ์ อย่างเป็นระบบและต่อเนื่อง</a:t>
            </a:r>
          </a:p>
          <a:p>
            <a:r>
              <a:rPr lang="th-TH" b="1" dirty="0"/>
              <a:t>4. </a:t>
            </a:r>
            <a:r>
              <a:rPr lang="th-TH" b="1" dirty="0">
                <a:solidFill>
                  <a:srgbClr val="9900FF"/>
                </a:solidFill>
              </a:rPr>
              <a:t>บริการข้อมูลการสาธารณสุข</a:t>
            </a:r>
            <a:r>
              <a:rPr lang="th-TH" b="1" dirty="0"/>
              <a:t>ที่ครอบคลุม ถูกต้อง รวดเร็ว ทันสมัย ปลอดภัย และตอบสนองความต้องการของผู้ใช้</a:t>
            </a:r>
          </a:p>
          <a:p>
            <a:r>
              <a:rPr lang="th-TH" b="1" dirty="0"/>
              <a:t>5. </a:t>
            </a:r>
            <a:r>
              <a:rPr lang="th-TH" b="1" dirty="0">
                <a:solidFill>
                  <a:srgbClr val="9900FF"/>
                </a:solidFill>
              </a:rPr>
              <a:t>พัฒนาระบบเครือข่ายสารสนเทศ</a:t>
            </a:r>
            <a:r>
              <a:rPr lang="th-TH" b="1" dirty="0"/>
              <a:t>ด้านสาธารณสุขให้มีความเสถียรภาพ เพื่อรองรับระบบฐานข้อมูลสารสนเทศที่ใช้ข้อมูลร่วมกันได้อย่างครอบคลุม</a:t>
            </a:r>
          </a:p>
          <a:p>
            <a:endParaRPr lang="th-TH" b="1" dirty="0"/>
          </a:p>
        </p:txBody>
      </p:sp>
      <p:sp>
        <p:nvSpPr>
          <p:cNvPr id="4" name="Rectangle 3"/>
          <p:cNvSpPr/>
          <p:nvPr/>
        </p:nvSpPr>
        <p:spPr bwMode="auto">
          <a:xfrm rot="19670149">
            <a:off x="-555503" y="272240"/>
            <a:ext cx="2927522" cy="517358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252176691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solidFill>
                  <a:srgbClr val="000099"/>
                </a:solidFill>
                <a:latin typeface="Microsoft Sans Serif" pitchFamily="34" charset="0"/>
                <a:cs typeface="Microsoft Sans Serif" pitchFamily="34" charset="0"/>
              </a:rPr>
              <a:t>วัตถุประสงค์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h-TH" b="1" dirty="0"/>
              <a:t>1. </a:t>
            </a:r>
            <a:r>
              <a:rPr lang="th-TH" b="1" dirty="0">
                <a:solidFill>
                  <a:srgbClr val="9900FF"/>
                </a:solidFill>
              </a:rPr>
              <a:t>มีระบบเทคโนโลยีสารสนเทศ</a:t>
            </a:r>
            <a:r>
              <a:rPr lang="th-TH" b="1" dirty="0"/>
              <a:t>ที่ได้มาตรฐาน ถูกต้อง น่าเชื่อถือ  ทันเหตุการณ์  ปลอดภัย  และมีการรักษาความลับ ให้ครอบคลุมทุกเครือข่าย</a:t>
            </a:r>
          </a:p>
          <a:p>
            <a:r>
              <a:rPr lang="th-TH" b="1" dirty="0"/>
              <a:t>2. </a:t>
            </a:r>
            <a:r>
              <a:rPr lang="th-TH" b="1" dirty="0">
                <a:solidFill>
                  <a:srgbClr val="9900FF"/>
                </a:solidFill>
              </a:rPr>
              <a:t>บุคลากรทุกระดับได้รับการพัฒนาด้านเทคโนโลยีสารสนเทศ </a:t>
            </a:r>
            <a:r>
              <a:rPr lang="th-TH" b="1" dirty="0"/>
              <a:t>อย่างต่อเนื่อง ทั่วถึง เพียงพอ เหมาะสม และคุ้มค่า</a:t>
            </a:r>
          </a:p>
          <a:p>
            <a:r>
              <a:rPr lang="th-TH" b="1" dirty="0"/>
              <a:t>3. </a:t>
            </a:r>
            <a:r>
              <a:rPr lang="th-TH" b="1" dirty="0">
                <a:solidFill>
                  <a:srgbClr val="9900FF"/>
                </a:solidFill>
              </a:rPr>
              <a:t>มีฐานข้อมูลที่จำเป็น </a:t>
            </a:r>
            <a:r>
              <a:rPr lang="th-TH" b="1" dirty="0"/>
              <a:t>คุ้มค่า ถูกต้อง ครบถ้วน ทันเวลา และมีเสถียรภาพ</a:t>
            </a:r>
          </a:p>
          <a:p>
            <a:r>
              <a:rPr lang="th-TH" b="1" dirty="0"/>
              <a:t>4. </a:t>
            </a:r>
            <a:r>
              <a:rPr lang="th-TH" b="1" dirty="0">
                <a:solidFill>
                  <a:srgbClr val="9900FF"/>
                </a:solidFill>
              </a:rPr>
              <a:t>มีเครือข่ายสารสนเทศด้านสาธารณสุขให้มีความเสถียรภาพ </a:t>
            </a:r>
            <a:r>
              <a:rPr lang="th-TH" b="1" dirty="0"/>
              <a:t>เพื่อรองรับระบบฐานข้อมูลสารสนเทศที่ใช้ข้อมูลร่วมกันได้อย่างครอบคลุม</a:t>
            </a:r>
          </a:p>
          <a:p>
            <a:endParaRPr lang="th-TH" b="1" dirty="0"/>
          </a:p>
        </p:txBody>
      </p:sp>
      <p:sp>
        <p:nvSpPr>
          <p:cNvPr id="4" name="Rectangle 3"/>
          <p:cNvSpPr/>
          <p:nvPr/>
        </p:nvSpPr>
        <p:spPr bwMode="auto">
          <a:xfrm rot="19670149">
            <a:off x="-555503" y="272240"/>
            <a:ext cx="2927522" cy="517358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150102872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th-TH" b="1" dirty="0">
                <a:solidFill>
                  <a:srgbClr val="000099"/>
                </a:solidFill>
                <a:latin typeface="Microsoft Sans Serif" pitchFamily="34" charset="0"/>
                <a:cs typeface="Microsoft Sans Serif" pitchFamily="34" charset="0"/>
              </a:rPr>
              <a:t>สถานการณ์การใช้ </a:t>
            </a:r>
            <a:r>
              <a:rPr lang="en-US" b="1" dirty="0">
                <a:solidFill>
                  <a:srgbClr val="000099"/>
                </a:solidFill>
                <a:latin typeface="Microsoft Sans Serif" pitchFamily="34" charset="0"/>
                <a:cs typeface="Microsoft Sans Serif" pitchFamily="34" charset="0"/>
              </a:rPr>
              <a:t>IT </a:t>
            </a:r>
            <a:r>
              <a:rPr lang="th-TH" b="1" dirty="0">
                <a:solidFill>
                  <a:srgbClr val="000099"/>
                </a:solidFill>
                <a:latin typeface="Microsoft Sans Serif" pitchFamily="34" charset="0"/>
                <a:cs typeface="Microsoft Sans Serif" pitchFamily="34" charset="0"/>
              </a:rPr>
              <a:t>ปัจจุบัน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616624"/>
          </a:xfrm>
        </p:spPr>
        <p:txBody>
          <a:bodyPr>
            <a:normAutofit/>
          </a:bodyPr>
          <a:lstStyle/>
          <a:p>
            <a:r>
              <a:rPr lang="th-TH" sz="1400" b="1" dirty="0">
                <a:latin typeface="Microsoft Sans Serif" pitchFamily="34" charset="0"/>
                <a:cs typeface="Microsoft Sans Serif" pitchFamily="34" charset="0"/>
              </a:rPr>
              <a:t>เทคโนโลยีมีการแข่งขันมากขึ้น  ก้าวหน้าเร็ว </a:t>
            </a:r>
            <a:r>
              <a:rPr lang="th-TH" sz="1400" b="1" dirty="0">
                <a:solidFill>
                  <a:srgbClr val="000099"/>
                </a:solidFill>
                <a:latin typeface="Microsoft Sans Serif" pitchFamily="34" charset="0"/>
                <a:cs typeface="Microsoft Sans Serif" pitchFamily="34" charset="0"/>
              </a:rPr>
              <a:t>คอมพิวเตอร์มีประสิทธิภาพสูงขึ้นราคาถูก</a:t>
            </a:r>
            <a:r>
              <a:rPr lang="th-TH" sz="1400" b="1" dirty="0">
                <a:latin typeface="Microsoft Sans Serif" pitchFamily="34" charset="0"/>
                <a:cs typeface="Microsoft Sans Serif" pitchFamily="34" charset="0"/>
              </a:rPr>
              <a:t>ลง  คอมพิวเตอร์มีใช้แทบทุกครัวเรือน  </a:t>
            </a:r>
            <a:r>
              <a:rPr lang="th-TH" sz="1400" b="1" dirty="0">
                <a:solidFill>
                  <a:srgbClr val="000099"/>
                </a:solidFill>
                <a:latin typeface="Microsoft Sans Serif" pitchFamily="34" charset="0"/>
                <a:cs typeface="Microsoft Sans Serif" pitchFamily="34" charset="0"/>
              </a:rPr>
              <a:t>ขนาดเล็กลงเรื่อยๆ  </a:t>
            </a:r>
            <a:r>
              <a:rPr lang="th-TH" sz="1400" b="1" dirty="0">
                <a:latin typeface="Microsoft Sans Serif" pitchFamily="34" charset="0"/>
                <a:cs typeface="Microsoft Sans Serif" pitchFamily="34" charset="0"/>
              </a:rPr>
              <a:t>ตั้งแต่เครื่องตั้งโต๊ะ ลงไปจนถึงบนข้อมือ  สามรถสร้างหรือรับส่งข่าวสารได้ </a:t>
            </a:r>
          </a:p>
          <a:p>
            <a:r>
              <a:rPr lang="th-TH" sz="1400" b="1" dirty="0">
                <a:solidFill>
                  <a:srgbClr val="000099"/>
                </a:solidFill>
                <a:latin typeface="Microsoft Sans Serif" pitchFamily="34" charset="0"/>
                <a:cs typeface="Microsoft Sans Serif" pitchFamily="34" charset="0"/>
              </a:rPr>
              <a:t>ความต้องการสื่อสาร</a:t>
            </a:r>
            <a:r>
              <a:rPr lang="th-TH" sz="1400" b="1" dirty="0">
                <a:latin typeface="Microsoft Sans Serif" pitchFamily="34" charset="0"/>
                <a:cs typeface="Microsoft Sans Serif" pitchFamily="34" charset="0"/>
              </a:rPr>
              <a:t>ข้อมูล ตัวหนังสือ มัลติมีเดียต่างๆ  ภาพ</a:t>
            </a:r>
            <a:r>
              <a:rPr lang="th-TH" sz="1400" b="1" dirty="0">
                <a:solidFill>
                  <a:srgbClr val="000099"/>
                </a:solidFill>
                <a:latin typeface="Microsoft Sans Serif" pitchFamily="34" charset="0"/>
                <a:cs typeface="Microsoft Sans Serif" pitchFamily="34" charset="0"/>
              </a:rPr>
              <a:t>ทางการแพทย์ มีมากขึ้</a:t>
            </a:r>
            <a:r>
              <a:rPr lang="th-TH" sz="1400" b="1" dirty="0">
                <a:latin typeface="Microsoft Sans Serif" pitchFamily="34" charset="0"/>
                <a:cs typeface="Microsoft Sans Serif" pitchFamily="34" charset="0"/>
              </a:rPr>
              <a:t>น  ต้องการความรวดเร็ว ทันเวลา</a:t>
            </a:r>
          </a:p>
          <a:p>
            <a:r>
              <a:rPr lang="th-TH" sz="1400" b="1" dirty="0">
                <a:latin typeface="Microsoft Sans Serif" pitchFamily="34" charset="0"/>
                <a:cs typeface="Microsoft Sans Serif" pitchFamily="34" charset="0"/>
              </a:rPr>
              <a:t>แผนแม่บทสารสนเทศของประเทศมีเป้าหมายให้พัฒนาระบบเป็น   </a:t>
            </a:r>
            <a:r>
              <a:rPr lang="en-US" sz="1400" b="1" dirty="0">
                <a:solidFill>
                  <a:srgbClr val="000099"/>
                </a:solidFill>
                <a:latin typeface="Microsoft Sans Serif" pitchFamily="34" charset="0"/>
                <a:cs typeface="Microsoft Sans Serif" pitchFamily="34" charset="0"/>
              </a:rPr>
              <a:t>smart Thailand  </a:t>
            </a:r>
            <a:r>
              <a:rPr lang="th-TH" sz="1400" b="1" dirty="0">
                <a:solidFill>
                  <a:srgbClr val="000099"/>
                </a:solidFill>
                <a:latin typeface="Microsoft Sans Serif" pitchFamily="34" charset="0"/>
                <a:cs typeface="Microsoft Sans Serif" pitchFamily="34" charset="0"/>
              </a:rPr>
              <a:t>ภายในปี 2020  </a:t>
            </a:r>
          </a:p>
          <a:p>
            <a:r>
              <a:rPr lang="th-TH" sz="1400" b="1" dirty="0">
                <a:solidFill>
                  <a:srgbClr val="000099"/>
                </a:solidFill>
                <a:latin typeface="Microsoft Sans Serif" pitchFamily="34" charset="0"/>
                <a:cs typeface="Microsoft Sans Serif" pitchFamily="34" charset="0"/>
              </a:rPr>
              <a:t>การร้องเรียนทางการแพทย์</a:t>
            </a:r>
            <a:r>
              <a:rPr lang="th-TH" sz="1400" b="1" dirty="0">
                <a:latin typeface="Microsoft Sans Serif" pitchFamily="34" charset="0"/>
                <a:cs typeface="Microsoft Sans Serif" pitchFamily="34" charset="0"/>
              </a:rPr>
              <a:t>มากขึ้น แพทย์ต้องการ </a:t>
            </a:r>
            <a:r>
              <a:rPr lang="en-US" sz="1400" b="1" dirty="0">
                <a:latin typeface="Microsoft Sans Serif" pitchFamily="34" charset="0"/>
                <a:cs typeface="Microsoft Sans Serif" pitchFamily="34" charset="0"/>
              </a:rPr>
              <a:t>medical record </a:t>
            </a:r>
            <a:r>
              <a:rPr lang="th-TH" sz="1400" b="1" dirty="0">
                <a:latin typeface="Microsoft Sans Serif" pitchFamily="34" charset="0"/>
                <a:cs typeface="Microsoft Sans Serif" pitchFamily="34" charset="0"/>
              </a:rPr>
              <a:t>ที่สมบูรณ์ เพื่อป้องกันและพิสูจน์ตนเอง</a:t>
            </a:r>
          </a:p>
          <a:p>
            <a:r>
              <a:rPr lang="th-TH" sz="1400" b="1" dirty="0">
                <a:solidFill>
                  <a:srgbClr val="000099"/>
                </a:solidFill>
                <a:latin typeface="Microsoft Sans Serif" pitchFamily="34" charset="0"/>
                <a:cs typeface="Microsoft Sans Serif" pitchFamily="34" charset="0"/>
              </a:rPr>
              <a:t>ระบบประกันสุขภาพ </a:t>
            </a:r>
            <a:r>
              <a:rPr lang="th-TH" sz="1400" b="1" dirty="0">
                <a:latin typeface="Microsoft Sans Serif" pitchFamily="34" charset="0"/>
                <a:cs typeface="Microsoft Sans Serif" pitchFamily="34" charset="0"/>
              </a:rPr>
              <a:t>ต้องการข้อมูลที่สมบูรณ์  เพื่อต่อรองการจ่ายค่ารักษา</a:t>
            </a:r>
          </a:p>
          <a:p>
            <a:r>
              <a:rPr lang="en-US" sz="1400" b="1" dirty="0">
                <a:solidFill>
                  <a:srgbClr val="000099"/>
                </a:solidFill>
                <a:latin typeface="Microsoft Sans Serif" pitchFamily="34" charset="0"/>
                <a:cs typeface="Microsoft Sans Serif" pitchFamily="34" charset="0"/>
              </a:rPr>
              <a:t>HA </a:t>
            </a:r>
            <a:r>
              <a:rPr lang="th-TH" sz="1400" b="1" dirty="0">
                <a:latin typeface="Microsoft Sans Serif" pitchFamily="34" charset="0"/>
                <a:cs typeface="Microsoft Sans Serif" pitchFamily="34" charset="0"/>
              </a:rPr>
              <a:t>ต้องการสารสนเทศที่เหมาะสม</a:t>
            </a:r>
            <a:r>
              <a:rPr lang="th-TH" sz="1400" b="1" dirty="0">
                <a:solidFill>
                  <a:srgbClr val="000099"/>
                </a:solidFill>
                <a:latin typeface="Microsoft Sans Serif" pitchFamily="34" charset="0"/>
                <a:cs typeface="Microsoft Sans Serif" pitchFamily="34" charset="0"/>
              </a:rPr>
              <a:t>เพื่อการพัฒนาการบริการ</a:t>
            </a:r>
            <a:r>
              <a:rPr lang="th-TH" sz="1400" b="1" dirty="0">
                <a:latin typeface="Microsoft Sans Serif" pitchFamily="34" charset="0"/>
                <a:cs typeface="Microsoft Sans Serif" pitchFamily="34" charset="0"/>
              </a:rPr>
              <a:t>รักษาพยาบาล อย่างตรงประเด็น ตามบริบทจริงของพื้นที่</a:t>
            </a:r>
          </a:p>
          <a:p>
            <a:r>
              <a:rPr lang="en-US" sz="1400" b="1" dirty="0">
                <a:solidFill>
                  <a:srgbClr val="000099"/>
                </a:solidFill>
                <a:latin typeface="Microsoft Sans Serif" pitchFamily="34" charset="0"/>
                <a:cs typeface="Microsoft Sans Serif" pitchFamily="34" charset="0"/>
              </a:rPr>
              <a:t>Executive director   </a:t>
            </a:r>
            <a:r>
              <a:rPr lang="th-TH" sz="1400" b="1" dirty="0">
                <a:latin typeface="Microsoft Sans Serif" pitchFamily="34" charset="0"/>
                <a:cs typeface="Microsoft Sans Serif" pitchFamily="34" charset="0"/>
              </a:rPr>
              <a:t>ต้องการสารสนเทศที่ถูกต้อง  มีความหมาย บ่งบอกแนวโน้มของสถานการณ์จริง  เพื่อการบริหารที่มีประสิทธิภาพ ถูกต้อง ทันเวลา</a:t>
            </a:r>
          </a:p>
          <a:p>
            <a:r>
              <a:rPr lang="th-TH" sz="1400" b="1" dirty="0">
                <a:solidFill>
                  <a:srgbClr val="000099"/>
                </a:solidFill>
                <a:latin typeface="Microsoft Sans Serif" pitchFamily="34" charset="0"/>
                <a:cs typeface="Microsoft Sans Serif" pitchFamily="34" charset="0"/>
              </a:rPr>
              <a:t>ความก้าวหน้าทางวิชาการ </a:t>
            </a:r>
            <a:r>
              <a:rPr lang="th-TH" sz="1400" b="1" dirty="0">
                <a:latin typeface="Microsoft Sans Serif" pitchFamily="34" charset="0"/>
                <a:cs typeface="Microsoft Sans Serif" pitchFamily="34" charset="0"/>
              </a:rPr>
              <a:t>ต้องใช้การวิจัย ด้วยระเบียบวิธีวิจัยที่สูงกว่าเดิม  การสืบข้อมูลทางวิชาการต้องมาจาก</a:t>
            </a:r>
            <a:r>
              <a:rPr lang="th-TH" sz="1400" b="1" dirty="0">
                <a:solidFill>
                  <a:srgbClr val="000099"/>
                </a:solidFill>
                <a:latin typeface="Microsoft Sans Serif" pitchFamily="34" charset="0"/>
                <a:cs typeface="Microsoft Sans Serif" pitchFamily="34" charset="0"/>
              </a:rPr>
              <a:t>ฐานข้อมูลที่ทันสมัย</a:t>
            </a:r>
            <a:r>
              <a:rPr lang="th-TH" sz="1400" b="1" dirty="0">
                <a:latin typeface="Microsoft Sans Serif" pitchFamily="34" charset="0"/>
                <a:cs typeface="Microsoft Sans Serif" pitchFamily="34" charset="0"/>
              </a:rPr>
              <a:t>น่าเชื่อถือเพื่ออ้างอิง  </a:t>
            </a:r>
          </a:p>
          <a:p>
            <a:r>
              <a:rPr lang="th-TH" sz="1400" b="1" dirty="0">
                <a:latin typeface="Microsoft Sans Serif" pitchFamily="34" charset="0"/>
                <a:cs typeface="Microsoft Sans Serif" pitchFamily="34" charset="0"/>
              </a:rPr>
              <a:t>เมื่อ</a:t>
            </a:r>
            <a:r>
              <a:rPr lang="th-TH" sz="1400" b="1" dirty="0">
                <a:solidFill>
                  <a:srgbClr val="000099"/>
                </a:solidFill>
                <a:latin typeface="Microsoft Sans Serif" pitchFamily="34" charset="0"/>
                <a:cs typeface="Microsoft Sans Serif" pitchFamily="34" charset="0"/>
              </a:rPr>
              <a:t>ปรับเปลี่ยน</a:t>
            </a:r>
            <a:r>
              <a:rPr lang="th-TH" sz="1400" b="1" dirty="0">
                <a:latin typeface="Microsoft Sans Serif" pitchFamily="34" charset="0"/>
                <a:cs typeface="Microsoft Sans Serif" pitchFamily="34" charset="0"/>
              </a:rPr>
              <a:t>บทบาทจากผู้ให้บริการทางการแพทย์ มาเป็น</a:t>
            </a:r>
            <a:r>
              <a:rPr lang="th-TH" sz="1400" b="1" dirty="0">
                <a:solidFill>
                  <a:srgbClr val="000099"/>
                </a:solidFill>
                <a:latin typeface="Microsoft Sans Serif" pitchFamily="34" charset="0"/>
                <a:cs typeface="Microsoft Sans Serif" pitchFamily="34" charset="0"/>
              </a:rPr>
              <a:t>อาจารย์แพทย์  </a:t>
            </a:r>
            <a:r>
              <a:rPr lang="th-TH" sz="1400" b="1" dirty="0">
                <a:latin typeface="Microsoft Sans Serif" pitchFamily="34" charset="0"/>
                <a:cs typeface="Microsoft Sans Serif" pitchFamily="34" charset="0"/>
              </a:rPr>
              <a:t>ความต้องการการสืบข้อมูลทางวิชาการต้องมาจาก</a:t>
            </a:r>
            <a:r>
              <a:rPr lang="th-TH" sz="1400" b="1" dirty="0">
                <a:solidFill>
                  <a:srgbClr val="000099"/>
                </a:solidFill>
                <a:latin typeface="Microsoft Sans Serif" pitchFamily="34" charset="0"/>
                <a:cs typeface="Microsoft Sans Serif" pitchFamily="34" charset="0"/>
              </a:rPr>
              <a:t>ฐานข้อมูลที่ทันสมัยเพื่อการเรียนการสอน  </a:t>
            </a:r>
            <a:r>
              <a:rPr lang="th-TH" sz="1400" b="1" dirty="0">
                <a:latin typeface="Microsoft Sans Serif" pitchFamily="34" charset="0"/>
                <a:cs typeface="Microsoft Sans Serif" pitchFamily="34" charset="0"/>
              </a:rPr>
              <a:t>จึงมีความจำเป็นต้องเตรียมให้พร้อม</a:t>
            </a:r>
          </a:p>
          <a:p>
            <a:r>
              <a:rPr lang="th-TH" sz="1400" b="1" dirty="0">
                <a:solidFill>
                  <a:srgbClr val="000099"/>
                </a:solidFill>
                <a:latin typeface="Microsoft Sans Serif" pitchFamily="34" charset="0"/>
                <a:cs typeface="Microsoft Sans Serif" pitchFamily="34" charset="0"/>
              </a:rPr>
              <a:t>การขยายเครือข่ายบริการ </a:t>
            </a:r>
            <a:r>
              <a:rPr lang="th-TH" sz="1400" b="1" dirty="0">
                <a:latin typeface="Microsoft Sans Serif" pitchFamily="34" charset="0"/>
                <a:cs typeface="Microsoft Sans Serif" pitchFamily="34" charset="0"/>
              </a:rPr>
              <a:t>เป็นศูนย์สุขภาพชุมชน และ รพ.สต. มีความต้องการ</a:t>
            </a:r>
            <a:r>
              <a:rPr lang="th-TH" sz="1400" b="1" dirty="0">
                <a:solidFill>
                  <a:srgbClr val="000099"/>
                </a:solidFill>
                <a:latin typeface="Microsoft Sans Serif" pitchFamily="34" charset="0"/>
                <a:cs typeface="Microsoft Sans Serif" pitchFamily="34" charset="0"/>
              </a:rPr>
              <a:t>เชื่อมโยงข้อมูล เพื่อการให้บริการ  </a:t>
            </a:r>
            <a:r>
              <a:rPr lang="th-TH" sz="1400" b="1" dirty="0">
                <a:latin typeface="Microsoft Sans Serif" pitchFamily="34" charset="0"/>
                <a:cs typeface="Microsoft Sans Serif" pitchFamily="34" charset="0"/>
              </a:rPr>
              <a:t>การมีประวัติเพียงพอในการวินิจฉัย  การตัดสินใจในการรักษา  ป้องกันความล่าช้า ความซ้ำซ้อน  </a:t>
            </a:r>
          </a:p>
          <a:p>
            <a:r>
              <a:rPr lang="en-US" sz="1400" b="1" dirty="0">
                <a:solidFill>
                  <a:srgbClr val="000099"/>
                </a:solidFill>
                <a:latin typeface="Microsoft Sans Serif" pitchFamily="34" charset="0"/>
                <a:cs typeface="Microsoft Sans Serif" pitchFamily="34" charset="0"/>
              </a:rPr>
              <a:t>Stake holder </a:t>
            </a:r>
            <a:r>
              <a:rPr lang="th-TH" sz="1400" b="1" dirty="0">
                <a:latin typeface="Microsoft Sans Serif" pitchFamily="34" charset="0"/>
                <a:cs typeface="Microsoft Sans Serif" pitchFamily="34" charset="0"/>
              </a:rPr>
              <a:t>ต้องการข้อมูลตัวชี้วัดมากขึ้นในการตัดสินใจ</a:t>
            </a:r>
            <a:r>
              <a:rPr lang="th-TH" sz="1400" b="1" dirty="0">
                <a:solidFill>
                  <a:srgbClr val="000099"/>
                </a:solidFill>
                <a:latin typeface="Microsoft Sans Serif" pitchFamily="34" charset="0"/>
                <a:cs typeface="Microsoft Sans Serif" pitchFamily="34" charset="0"/>
              </a:rPr>
              <a:t>ซื้อบริการ  </a:t>
            </a:r>
            <a:r>
              <a:rPr lang="th-TH" sz="1400" b="1" dirty="0">
                <a:latin typeface="Microsoft Sans Serif" pitchFamily="34" charset="0"/>
                <a:cs typeface="Microsoft Sans Serif" pitchFamily="34" charset="0"/>
              </a:rPr>
              <a:t>เป็นภาระหนัก ถ้าไม่มีข้อมูลอิเลคทรอนิคส์ที่สมบูรณ์พร้อมนำเสนอเพื่อประกอบการตัดสินใจ</a:t>
            </a:r>
          </a:p>
          <a:p>
            <a:r>
              <a:rPr lang="th-TH" sz="1400" b="1" dirty="0">
                <a:solidFill>
                  <a:srgbClr val="000099"/>
                </a:solidFill>
                <a:latin typeface="Microsoft Sans Serif" pitchFamily="34" charset="0"/>
                <a:cs typeface="Microsoft Sans Serif" pitchFamily="34" charset="0"/>
              </a:rPr>
              <a:t>ความเสี่ยง</a:t>
            </a:r>
            <a:r>
              <a:rPr lang="th-TH" sz="1400" b="1" dirty="0">
                <a:latin typeface="Microsoft Sans Serif" pitchFamily="34" charset="0"/>
                <a:cs typeface="Microsoft Sans Serif" pitchFamily="34" charset="0"/>
              </a:rPr>
              <a:t>ของการรักษาความลับคนไข้มีมากขึ้น  มีการส่งผ่านข้อความ </a:t>
            </a:r>
            <a:r>
              <a:rPr lang="th-TH" sz="1400" b="1" dirty="0" err="1">
                <a:latin typeface="Microsoft Sans Serif" pitchFamily="34" charset="0"/>
                <a:cs typeface="Microsoft Sans Serif" pitchFamily="34" charset="0"/>
              </a:rPr>
              <a:t>มัลตืมีเดีย</a:t>
            </a:r>
            <a:r>
              <a:rPr lang="th-TH" sz="1400" b="1" dirty="0">
                <a:latin typeface="Microsoft Sans Serif" pitchFamily="34" charset="0"/>
                <a:cs typeface="Microsoft Sans Serif" pitchFamily="34" charset="0"/>
              </a:rPr>
              <a:t>ที่เกี่ยวข้องกับผู้ป่วย  เพื่อปรึกษาผ่าน </a:t>
            </a:r>
            <a:r>
              <a:rPr lang="en-US" sz="1400" b="1" dirty="0">
                <a:solidFill>
                  <a:srgbClr val="000099"/>
                </a:solidFill>
                <a:latin typeface="Microsoft Sans Serif" pitchFamily="34" charset="0"/>
                <a:cs typeface="Microsoft Sans Serif" pitchFamily="34" charset="0"/>
              </a:rPr>
              <a:t>social media </a:t>
            </a:r>
            <a:r>
              <a:rPr lang="th-TH" sz="1400" b="1" dirty="0">
                <a:latin typeface="Microsoft Sans Serif" pitchFamily="34" charset="0"/>
                <a:cs typeface="Microsoft Sans Serif" pitchFamily="34" charset="0"/>
              </a:rPr>
              <a:t>มากขึ้น สุ่มเสี่ยงต่อการเปิดเผยความลับผู้ป่วย</a:t>
            </a:r>
          </a:p>
          <a:p>
            <a:r>
              <a:rPr lang="th-TH" sz="1400" b="1" dirty="0">
                <a:latin typeface="Microsoft Sans Serif" pitchFamily="34" charset="0"/>
                <a:cs typeface="Microsoft Sans Serif" pitchFamily="34" charset="0"/>
              </a:rPr>
              <a:t>มี</a:t>
            </a:r>
            <a:r>
              <a:rPr lang="th-TH" sz="1400" b="1" dirty="0">
                <a:solidFill>
                  <a:srgbClr val="000099"/>
                </a:solidFill>
                <a:latin typeface="Microsoft Sans Serif" pitchFamily="34" charset="0"/>
                <a:cs typeface="Microsoft Sans Serif" pitchFamily="34" charset="0"/>
              </a:rPr>
              <a:t>การเชื่อมต่อ </a:t>
            </a:r>
            <a:r>
              <a:rPr lang="en-US" sz="1400" b="1" dirty="0">
                <a:solidFill>
                  <a:srgbClr val="000099"/>
                </a:solidFill>
                <a:latin typeface="Microsoft Sans Serif" pitchFamily="34" charset="0"/>
                <a:cs typeface="Microsoft Sans Serif" pitchFamily="34" charset="0"/>
              </a:rPr>
              <a:t>internet </a:t>
            </a:r>
            <a:r>
              <a:rPr lang="th-TH" sz="1400" b="1" dirty="0">
                <a:solidFill>
                  <a:srgbClr val="000099"/>
                </a:solidFill>
                <a:latin typeface="Microsoft Sans Serif" pitchFamily="34" charset="0"/>
                <a:cs typeface="Microsoft Sans Serif" pitchFamily="34" charset="0"/>
              </a:rPr>
              <a:t>เ</a:t>
            </a:r>
            <a:r>
              <a:rPr lang="th-TH" sz="1400" b="1" dirty="0">
                <a:latin typeface="Microsoft Sans Serif" pitchFamily="34" charset="0"/>
                <a:cs typeface="Microsoft Sans Serif" pitchFamily="34" charset="0"/>
              </a:rPr>
              <a:t>ข้ามาในโรงพยาบาลเพื่อการสื่อสารข้อมูล  และค้นคว้าทางวิชาการ  หรือประชาสัมพันธ์  เสี่ยงต่อการ</a:t>
            </a:r>
            <a:r>
              <a:rPr lang="th-TH" sz="1400" b="1" dirty="0">
                <a:solidFill>
                  <a:srgbClr val="000099"/>
                </a:solidFill>
                <a:latin typeface="Microsoft Sans Serif" pitchFamily="34" charset="0"/>
                <a:cs typeface="Microsoft Sans Serif" pitchFamily="34" charset="0"/>
              </a:rPr>
              <a:t>บุกรุกเ</a:t>
            </a:r>
            <a:r>
              <a:rPr lang="th-TH" sz="1400" b="1" dirty="0">
                <a:latin typeface="Microsoft Sans Serif" pitchFamily="34" charset="0"/>
                <a:cs typeface="Microsoft Sans Serif" pitchFamily="34" charset="0"/>
              </a:rPr>
              <a:t>ข้ามาจารกรรมข้อมูลความลับผู้</a:t>
            </a:r>
            <a:r>
              <a:rPr lang="th-TH" sz="1400" b="1" dirty="0">
                <a:solidFill>
                  <a:srgbClr val="000099"/>
                </a:solidFill>
                <a:latin typeface="Microsoft Sans Serif" pitchFamily="34" charset="0"/>
                <a:cs typeface="Microsoft Sans Serif" pitchFamily="34" charset="0"/>
              </a:rPr>
              <a:t>ป่วย</a:t>
            </a:r>
            <a:r>
              <a:rPr lang="th-TH" sz="1400" b="1" dirty="0">
                <a:latin typeface="Microsoft Sans Serif" pitchFamily="34" charset="0"/>
                <a:cs typeface="Microsoft Sans Serif" pitchFamily="34" charset="0"/>
              </a:rPr>
              <a:t>ในโรงพยาบาล</a:t>
            </a:r>
          </a:p>
          <a:p>
            <a:endParaRPr lang="th-TH" sz="1400" b="1" dirty="0"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 rot="19670149">
            <a:off x="-555503" y="272240"/>
            <a:ext cx="2927522" cy="517358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174785471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latin typeface="Microsoft Sans Serif" pitchFamily="34" charset="0"/>
                <a:cs typeface="Microsoft Sans Serif" pitchFamily="34" charset="0"/>
              </a:rPr>
              <a:t>ปัจจัยสู่ความสำเร็จ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</a:t>
            </a:r>
          </a:p>
          <a:p>
            <a:r>
              <a:rPr lang="en-US" dirty="0"/>
              <a:t>Material</a:t>
            </a:r>
          </a:p>
          <a:p>
            <a:r>
              <a:rPr lang="en-US" dirty="0"/>
              <a:t>Method</a:t>
            </a:r>
          </a:p>
          <a:p>
            <a:r>
              <a:rPr lang="en-US" dirty="0"/>
              <a:t>Management</a:t>
            </a:r>
          </a:p>
          <a:p>
            <a:r>
              <a:rPr lang="en-US" dirty="0"/>
              <a:t>Money</a:t>
            </a:r>
          </a:p>
          <a:p>
            <a:endParaRPr lang="th-TH" dirty="0"/>
          </a:p>
        </p:txBody>
      </p:sp>
      <p:sp>
        <p:nvSpPr>
          <p:cNvPr id="4" name="Rectangle 3"/>
          <p:cNvSpPr/>
          <p:nvPr/>
        </p:nvSpPr>
        <p:spPr bwMode="auto">
          <a:xfrm rot="19670149">
            <a:off x="-555503" y="272240"/>
            <a:ext cx="2927522" cy="517358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200733438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53752" y="263209"/>
          <a:ext cx="9036496" cy="6385171"/>
        </p:xfrm>
        <a:graphic>
          <a:graphicData uri="http://schemas.openxmlformats.org/drawingml/2006/table">
            <a:tbl>
              <a:tblPr/>
              <a:tblGrid>
                <a:gridCol w="14703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18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843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0421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ประเด็นยุทธศาสตร์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กล</a:t>
                      </a:r>
                      <a:r>
                        <a:rPr lang="th-TH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ยุทธ</a:t>
                      </a:r>
                      <a:r>
                        <a:rPr lang="th-TH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  รพ.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กล</a:t>
                      </a:r>
                      <a:r>
                        <a:rPr lang="th-TH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ยุทธ</a:t>
                      </a: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-แผนไอที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293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1. พัฒนาระบบบริการเพื่อก้าวสู่ความเป็นโรงพยาบาลเชี่ยวชาญระดับสูง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1. ขยายขีดความสามารถในการให้บริการในกลุ่มโรคเป้าหมายสู่ความเชี่ยวชาญระดับสูง  (หัวใจ มะเร็ง ทารกแรกเกิด อุบัติเหตุ) และ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High technology </a:t>
                      </a: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ทุก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PCT  </a:t>
                      </a: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ปี 2558)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1.1สนับสนุนระบบคอมพิวเตอร์เครือข่ายประกอบการให้บริการในกลุ่มโรคเป้าหมาย</a:t>
                      </a:r>
                      <a:b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1.2.สนับสนุนระบบคอมพิวเตอร์และเครือข่าย</a:t>
                      </a:r>
                      <a:r>
                        <a:rPr lang="th-TH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อินเตอร์เนต</a:t>
                      </a: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ในการสืบค้นฐานข้อมูลวิชาการ นอกจากฐานของศูนย์แพทย์ แล้วเตรียมการเชื่อมต่อฐานของมหาวิทยาลัยด้วย</a:t>
                      </a:r>
                      <a:b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</a:b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792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 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2. เพิ่มคุณภาพในการบริการผู้ป่วย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1.3.พัฒนาโปรแกรมสนับสนุนการเก็บ เชื่อมต่อบริการ วิเคราะห์ข้อมูล ตามโรคเป้าหมาย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 </a:t>
                      </a: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และจัดระบบเผ้าระวังและ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feed back </a:t>
                      </a: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ความก้าวหน้าในการให้บริการโรคเป้าหมายตามช่วงเวลา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792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 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3. พัฒนาความปลอดภัยในการให้บริการทางคลินิก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1.4.พัฒนาระบบเฝ้าระวังและป้องกันเกี่ยวกับยา ผล</a:t>
                      </a:r>
                      <a:r>
                        <a:rPr lang="th-TH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แลป</a:t>
                      </a: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ที่ผิดปกติ ให้ตอบสนองทันท่วงที</a:t>
                      </a:r>
                      <a:b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1.5.จัดระบบสารสนเทศให้แนวทาง คำแนะนำ ทางคลินิกประกอบการวินิจฉัยหรือรักษาตามโรคหรืออาการ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361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 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 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 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22044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>
                          <a:solidFill>
                            <a:srgbClr val="FF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2. เสริมสร้างสมรรถนะบุคลากรที่มีความพร้อมในการทำงานอย่างมีประสิทธิภาพ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1. พัฒนาความผูกพันระหว่างองค์กรกับบุคลากร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2.1 ใช้สื่อทางสารสนเทศในการสร้างปฏิสัมพันธ์กันในองค์กร ประชาสัมพันธ์</a:t>
                      </a:r>
                      <a:b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 ติดตามการเคลื่อนไหวของโครงการหรือกิจกรรมที่ช่วยสร้างความผูกพันในองค์กร</a:t>
                      </a:r>
                      <a:b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2.2 สร้างสื่อสารสนเทศในเครือข่ายเช่น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web board ,Blog   </a:t>
                      </a: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เพื่อนำเสนอความรู้ประสบการณ์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tacit knowledge </a:t>
                      </a: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ต่างๆ เพิ่มความภูมิในในตนเองในฐานะสมาชิกองค์กร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49539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 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2. พัฒนาสภาพแวดล้อมของบุคลากรเพื่อการทำงาน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2.3 จัดหาสื่อสารสนเทศที่เหมาะสมเพื่อช่วยให้การทำงานของเจ้าหน้าที่สะดวก ง่ายผิดพลาดน้อยลง หรือช่วยผ่อนคลายความเครียดยามว่าง</a:t>
                      </a:r>
                      <a:b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2.4 พัฒนาสารสนเทศในการบันทึก ประเมิน ความต้องการ ความจำเป็นในการเพิ่มพูนความรู้ สมรรถนะให้เหมาะสมกับงาน โดยมีระบบการตรวจสอบ</a:t>
                      </a:r>
                      <a:r>
                        <a:rPr lang="th-TH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อัตมัติ</a:t>
                      </a: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ทางโปรแกรมประยุกต์ด้วย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 bwMode="auto">
          <a:xfrm rot="19670149">
            <a:off x="-555503" y="272240"/>
            <a:ext cx="2927522" cy="517358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288471095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0" y="0"/>
          <a:ext cx="9143998" cy="6580861"/>
        </p:xfrm>
        <a:graphic>
          <a:graphicData uri="http://schemas.openxmlformats.org/drawingml/2006/table">
            <a:tbl>
              <a:tblPr/>
              <a:tblGrid>
                <a:gridCol w="14878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61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40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269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ประเด็นยุทธศาสตร์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กล</a:t>
                      </a:r>
                      <a:r>
                        <a:rPr lang="th-TH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ยุทธ</a:t>
                      </a: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  รพ.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กล</a:t>
                      </a:r>
                      <a:r>
                        <a:rPr lang="th-TH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ยุทธ</a:t>
                      </a: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-แผนไอที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9002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3. เพิ่มศักยภาพในการเป็นสถาบันร่วมผลิตและพัฒนาบุคลากรด้านสุขภาพ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1. พัฒนาระบบการเรียนการสอนให้นักศึกษามี</a:t>
                      </a:r>
                      <a:b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</a:br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ความรู้และคุณธรรมจริยธรรม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3.1 สนับสนุนระบบคอมพิวเตอร์และเครือข่าย</a:t>
                      </a:r>
                      <a:r>
                        <a:rPr lang="th-TH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อินเตอร์เนต</a:t>
                      </a:r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ในการสืบค้นฐานข้อมูลวิชาการ นอกจากฐานของศูนย์แพทย์แล้วเตรียมการเชื่อมต่อฐานของมหาวิทยาลัยด้วย</a:t>
                      </a:r>
                      <a:b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</a:br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3.2 พัฒนาความรู้ด้านการใช้ไอที ในการใช้ สร้างสื่อเรียนการสอนแก่ผู้สอน ทั้งในและนอกห้องเรียน</a:t>
                      </a:r>
                      <a:b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</a:br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3.3  ดูแลบำรุงรักษาระบบเรียนทางไกลให้อยู่ในสภาพพร้อมอยู่เสมอ</a:t>
                      </a:r>
                      <a:b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</a:br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3.4 ใช้สื่อสารสนเทศ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Promote </a:t>
                      </a:r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โครงการ และสื่อปริทรรศน์ ด้านจริยธรรมศึกษา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709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 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2. พัฒนาระบบการฝึกปฏิบัติงานในโรงพยาบาล</a:t>
                      </a:r>
                      <a:b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</a:br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ให้ได้มาตรฐานตามสาขาวิชาชีพ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3.5  รวบรวมและนำเสนอคู่มือ ประมวลความรู้ด้านวิชาการ มาตรฐาน เทคนิคการเรียนการสอนให้ผู้สอนพร้อมใช้เสมอ 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1334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4. พัฒนาระบบบริหารจัดการและประยุกต์ใช้เทคโนโลยีที่เหมาะสม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1. พัฒนาระบบบริหารจัดการงบประมาณให้</a:t>
                      </a:r>
                      <a:b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</a:br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มีประสิทธิภาพ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4.1  วิเคราะห์ข้อมูลจากฐานการใช้จ่ายเงิน ให้ทราบถึงต้นตอของความไม่เหาะสม</a:t>
                      </a:r>
                      <a:b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</a:br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ในการใช้จ่าย สังเคราะห์หาวิธีการใช้จ่ายที่มีประสิทธิภาพที่สุดนำเสนอแก่ผู้เกี่ยว</a:t>
                      </a:r>
                      <a:b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</a:br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ข้องหรือผู้บริหาร</a:t>
                      </a:r>
                      <a:b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</a:br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4.2  เชื่อมโยงข้อมูลการบริการ กับฐานข้อมูล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back office </a:t>
                      </a:r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เพื่อการวิเคราะห์ สืบค้น</a:t>
                      </a:r>
                      <a:b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</a:br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ที่แม่นยำ ทันเวลามากขึ้น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2842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 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2. พัฒนาระบบเทคโนโลยีสารสนเทศให้เอื้อประโยชน์ต่อการเป็นโรงพยาบาลที่มีความเชี่ยวชาญระดับสูง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      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(*As 1.1-1.5)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4271">
                <a:tc>
                  <a:txBody>
                    <a:bodyPr/>
                    <a:lstStyle/>
                    <a:p>
                      <a:pPr algn="l" fontAlgn="b"/>
                      <a:endParaRPr lang="th-TH" sz="1200" b="1" i="0" u="none" strike="noStrike" dirty="0">
                        <a:solidFill>
                          <a:srgbClr val="000000"/>
                        </a:solidFill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200" b="1" i="0" u="none" strike="noStrike" dirty="0">
                        <a:solidFill>
                          <a:srgbClr val="000000"/>
                        </a:solidFill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200" b="1" i="0" u="none" strike="noStrike" dirty="0">
                        <a:solidFill>
                          <a:srgbClr val="000000"/>
                        </a:solidFill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8419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5. ปรับปรุงโครงสร้างพื้นฐาน</a:t>
                      </a:r>
                      <a:br>
                        <a:rPr lang="th-TH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</a:br>
                      <a:r>
                        <a:rPr lang="th-TH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และพัฒนาสิ่งแวดล้อม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1. พัฒนาสิ่งแวดล้อมทางกายภาพและความปลอดภัย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5.1 พัฒนาโปรแกรมในการ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integrate </a:t>
                      </a:r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ติดตามความก้าวหน้าในการแก้ไขสิ่งแวดล้อม ปัญหาสาธารณูปโภค เครื่องมือแพทย์ ในแบบ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project manager &amp; SLA automatic tracer &amp;alert   </a:t>
                      </a:r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ครอบคลุมทั้ง งานธุรการ พัสดุ งานช่าง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etc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9990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 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2. พัฒนาระบบสาธารณูปโภคและเครื่องมือ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 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8167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 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3. พัฒนาสิ่งแวดล้อมเพื่อสร้างเสริมสุขภาพ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 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3677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6. สนับสนุนภาคีเครือข่ายให้เข้มแข็งในด้านสุขภาพ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1.พัฒนาระบบบริการการแพทย์พอเพียง</a:t>
                      </a:r>
                      <a:b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</a:br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(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Sufficiency Medicine)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6.1 พัฒนาระบบข้อมูลเชื่อมต่อเพื่อบันทึก ประมวลผล ติดตามการดำเนินโครงการ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48419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 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2. พัฒนาระบบบริการปฐมภูมิและทุติยภูมิ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6.2 พัฒนาระบบเชื่อมต่อและบันทึกข้อมูลกิจกรรมเพื่อการให้บริการที่ปลอดภัย มีคุณภาพ และให้สามารถติดตามประมวลผลจากระบบข้อมลอิเลคทรอนิคส์ได้ วิเคราะห์ เสนอปัญหาจุด</a:t>
                      </a:r>
                      <a:r>
                        <a:rPr lang="th-TH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สังเกตุ</a:t>
                      </a:r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จากข้อมูลการ</a:t>
                      </a:r>
                      <a:r>
                        <a:rPr lang="th-TH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ปฎิบัติงาน</a:t>
                      </a:r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 เพื่อการกำกับดูแล เสนอแนะจากผู้บริหาร</a:t>
                      </a:r>
                    </a:p>
                  </a:txBody>
                  <a:tcPr marL="7322" marR="7322" marT="73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 bwMode="auto">
          <a:xfrm rot="19670149">
            <a:off x="-555503" y="272240"/>
            <a:ext cx="2927522" cy="517358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247162327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32604" y="837734"/>
            <a:ext cx="1442961" cy="53860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4400" b="1" i="0" u="none" strike="noStrike" kern="1200" cap="none" spc="0" normalizeH="0" baseline="0" noProof="0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A5A5A5"/>
                  </a:fgClr>
                  <a:bgClr>
                    <a:srgbClr val="A5A5A5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7</a:t>
            </a:r>
            <a:endParaRPr kumimoji="0" lang="en-US" sz="34400" b="1" i="0" u="none" strike="noStrike" kern="1200" cap="none" spc="0" normalizeH="0" baseline="0" noProof="0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pattFill prst="narHorz">
                <a:fgClr>
                  <a:srgbClr val="A5A5A5"/>
                </a:fgClr>
                <a:bgClr>
                  <a:srgbClr val="A5A5A5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A5A5A5">
                    <a:lumMod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26417" y="318781"/>
            <a:ext cx="44566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ตัวอย่างแผนแม่บทสารสนเทศ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โรงพยาบาลที่...</a:t>
            </a:r>
          </a:p>
        </p:txBody>
      </p:sp>
      <p:sp>
        <p:nvSpPr>
          <p:cNvPr id="6" name="Rectangle 5"/>
          <p:cNvSpPr/>
          <p:nvPr/>
        </p:nvSpPr>
        <p:spPr bwMode="auto">
          <a:xfrm rot="19670149">
            <a:off x="-555503" y="272240"/>
            <a:ext cx="2927522" cy="517358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360918656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9017652"/>
              </p:ext>
            </p:extLst>
          </p:nvPr>
        </p:nvGraphicFramePr>
        <p:xfrm>
          <a:off x="179512" y="305272"/>
          <a:ext cx="8771953" cy="6552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61" name="PhotoImpact" r:id="rId3" imgW="12496680" imgH="9334440" progId="PI3.Image">
                  <p:embed/>
                </p:oleObj>
              </mc:Choice>
              <mc:Fallback>
                <p:oleObj name="PhotoImpact" r:id="rId3" imgW="12496680" imgH="933444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512" y="305272"/>
                        <a:ext cx="8771953" cy="65527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366265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5160322"/>
              </p:ext>
            </p:extLst>
          </p:nvPr>
        </p:nvGraphicFramePr>
        <p:xfrm>
          <a:off x="179512" y="116632"/>
          <a:ext cx="8911246" cy="6741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85" name="PhotoImpact" r:id="rId3" imgW="12407760" imgH="9385200" progId="PI3.Image">
                  <p:embed/>
                </p:oleObj>
              </mc:Choice>
              <mc:Fallback>
                <p:oleObj name="PhotoImpact" r:id="rId3" imgW="12407760" imgH="938520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512" y="116632"/>
                        <a:ext cx="8911246" cy="67413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59597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6312359"/>
              </p:ext>
            </p:extLst>
          </p:nvPr>
        </p:nvGraphicFramePr>
        <p:xfrm>
          <a:off x="71907" y="44624"/>
          <a:ext cx="918061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09" name="PhotoImpact" r:id="rId3" imgW="12445920" imgH="9296280" progId="PI3.Image">
                  <p:embed/>
                </p:oleObj>
              </mc:Choice>
              <mc:Fallback>
                <p:oleObj name="PhotoImpact" r:id="rId3" imgW="12445920" imgH="929628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907" y="44624"/>
                        <a:ext cx="9180613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4691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55365"/>
            <a:ext cx="8229600" cy="4525963"/>
          </a:xfrm>
        </p:spPr>
        <p:txBody>
          <a:bodyPr/>
          <a:lstStyle/>
          <a:p>
            <a:pPr marL="639763" indent="-461963" eaLnBrk="1" hangingPunct="1">
              <a:lnSpc>
                <a:spcPct val="80000"/>
              </a:lnSpc>
              <a:buFontTx/>
              <a:buNone/>
            </a:pPr>
            <a:r>
              <a:rPr lang="th-TH" altLang="th-TH" sz="2800" b="1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1.2 </a:t>
            </a:r>
            <a:r>
              <a:rPr lang="th-TH" altLang="th-TH" b="1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จัดให้มีแผนแม่บทเทคโนโลยีสารสนเทศ (IT Master Plan) ของโรงพยาบาล</a:t>
            </a:r>
            <a:br>
              <a:rPr lang="th-TH" alt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alt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การจัดทำแผนแม่บทหรือแผนยุทธศาสตร์เทคโนโลยีสารสนเทศโรงพยาบาล โดยกำหนดเป้าหมาย และแนวทางการพัฒนาและใช้งานเทคโนโลยีสารสนเทศไว้อย่างชัดเจน การจัดทำแผนฯ จัดทำโดยการมีส่วนร่วมของบุคลากรที่เกี่ยวข้องทั้ง ผู้บริหารและผู้ปฎิบัติซึ่งเป็นผู้ใช้งานระบบ เทคโนโลยีสารสนเทศในด้านต่างๆ เพื่อให้แผนแม่บทมีความสอดคล้องกับวิสัยทัศน์ พันธกิจยุทธศาสตร์ และเข็มมุ่งของโรงพยาบาล และตอบสนองต่อความต้องการของผู้ปฏิบัติงานในการดูแลผู้ป่วย/บริการสุขภาพให้มีคุณภาพยิ่งขึ้น</a:t>
            </a:r>
            <a:br>
              <a:rPr lang="th-TH" alt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alt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มีการสื่อสารแผนแม่บทให้ผู้เกี่ยวข้องรับทราบ และดำเนินการในแนวเดียวกัน มีการตรวจสอบ </a:t>
            </a:r>
            <a:r>
              <a:rPr lang="th-TH" altLang="th-TH" sz="2800" b="1" dirty="0">
                <a:solidFill>
                  <a:srgbClr val="CC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การติดตามประเมินผลการดำเนินการตามแผน และนำผลการประเมินมาปรับแผนให้ดีขึ้น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806450" y="-27384"/>
            <a:ext cx="8229600" cy="79238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th-TH" alt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มาตรฐานแผนแม่บท </a:t>
            </a:r>
            <a:r>
              <a:rPr lang="en-US" alt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IT </a:t>
            </a:r>
            <a:r>
              <a:rPr lang="th-TH" alt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ตามกรอบ </a:t>
            </a:r>
            <a:r>
              <a:rPr lang="en-US" alt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HITQIF 1.2</a:t>
            </a:r>
            <a:endParaRPr lang="th-TH" altLang="th-TH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238" y="916498"/>
            <a:ext cx="7558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th-TH" sz="3600" b="1" dirty="0">
                <a:solidFill>
                  <a:srgbClr val="0000FF"/>
                </a:solidFill>
                <a:latin typeface="TH SarabunPSK" panose="020B0500040200020003" pitchFamily="34" charset="-34"/>
                <a:ea typeface="Times New Roman" panose="02020603050405020304" pitchFamily="18" charset="0"/>
              </a:rPr>
              <a:t>โครงสร้าง และ บทบาท (</a:t>
            </a:r>
            <a:r>
              <a:rPr lang="en-US" sz="3600" b="1" dirty="0">
                <a:solidFill>
                  <a:srgbClr val="0000FF"/>
                </a:solidFill>
                <a:latin typeface="TH SarabunPSK" panose="020B0500040200020003" pitchFamily="34" charset="-34"/>
                <a:ea typeface="Times New Roman" panose="02020603050405020304" pitchFamily="18" charset="0"/>
              </a:rPr>
              <a:t>Structure and Role</a:t>
            </a:r>
            <a:r>
              <a:rPr lang="th-TH" sz="3600" b="1" dirty="0">
                <a:solidFill>
                  <a:srgbClr val="0000FF"/>
                </a:solidFill>
                <a:latin typeface="TH SarabunPSK" panose="020B0500040200020003" pitchFamily="34" charset="-34"/>
                <a:ea typeface="Times New Roman" panose="02020603050405020304" pitchFamily="18" charset="0"/>
              </a:rPr>
              <a:t>)</a:t>
            </a:r>
            <a:endParaRPr lang="en-US" sz="2400" dirty="0">
              <a:solidFill>
                <a:srgbClr val="0000FF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78274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3684171"/>
              </p:ext>
            </p:extLst>
          </p:nvPr>
        </p:nvGraphicFramePr>
        <p:xfrm>
          <a:off x="107504" y="144016"/>
          <a:ext cx="9035014" cy="6741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33" name="PhotoImpact" r:id="rId3" imgW="12458520" imgH="9296280" progId="PI3.Image">
                  <p:embed/>
                </p:oleObj>
              </mc:Choice>
              <mc:Fallback>
                <p:oleObj name="PhotoImpact" r:id="rId3" imgW="12458520" imgH="929628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504" y="144016"/>
                        <a:ext cx="9035014" cy="67413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601459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2797918"/>
              </p:ext>
            </p:extLst>
          </p:nvPr>
        </p:nvGraphicFramePr>
        <p:xfrm>
          <a:off x="42713" y="-27384"/>
          <a:ext cx="9065791" cy="6885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58" name="PhotoImpact" r:id="rId4" imgW="12407760" imgH="9347040" progId="PI3.Image">
                  <p:embed/>
                </p:oleObj>
              </mc:Choice>
              <mc:Fallback>
                <p:oleObj name="PhotoImpact" r:id="rId4" imgW="12407760" imgH="934704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713" y="-27384"/>
                        <a:ext cx="9065791" cy="68853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592542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4062813"/>
              </p:ext>
            </p:extLst>
          </p:nvPr>
        </p:nvGraphicFramePr>
        <p:xfrm>
          <a:off x="1456" y="11380"/>
          <a:ext cx="9117235" cy="6846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81" name="PhotoImpact" r:id="rId3" imgW="12496680" imgH="9385200" progId="PI3.Image">
                  <p:embed/>
                </p:oleObj>
              </mc:Choice>
              <mc:Fallback>
                <p:oleObj name="PhotoImpact" r:id="rId3" imgW="12496680" imgH="938520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56" y="11380"/>
                        <a:ext cx="9117235" cy="6846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737990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5922464"/>
              </p:ext>
            </p:extLst>
          </p:nvPr>
        </p:nvGraphicFramePr>
        <p:xfrm>
          <a:off x="-1" y="0"/>
          <a:ext cx="906541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05" name="PhotoImpact" r:id="rId3" imgW="12407760" imgH="9385200" progId="PI3.Image">
                  <p:embed/>
                </p:oleObj>
              </mc:Choice>
              <mc:Fallback>
                <p:oleObj name="PhotoImpact" r:id="rId3" imgW="12407760" imgH="938520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" y="0"/>
                        <a:ext cx="906541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665036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589066"/>
              </p:ext>
            </p:extLst>
          </p:nvPr>
        </p:nvGraphicFramePr>
        <p:xfrm>
          <a:off x="3984" y="0"/>
          <a:ext cx="9111380" cy="6741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29" name="PhotoImpact" r:id="rId3" imgW="12496680" imgH="9245520" progId="PI3.Image">
                  <p:embed/>
                </p:oleObj>
              </mc:Choice>
              <mc:Fallback>
                <p:oleObj name="PhotoImpact" r:id="rId3" imgW="12496680" imgH="924552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84" y="0"/>
                        <a:ext cx="9111380" cy="67413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742470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095835"/>
              </p:ext>
            </p:extLst>
          </p:nvPr>
        </p:nvGraphicFramePr>
        <p:xfrm>
          <a:off x="-1" y="13770"/>
          <a:ext cx="9186239" cy="6844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53" name="PhotoImpact" r:id="rId3" imgW="12357000" imgH="9207360" progId="PI3.Image">
                  <p:embed/>
                </p:oleObj>
              </mc:Choice>
              <mc:Fallback>
                <p:oleObj name="PhotoImpact" r:id="rId3" imgW="12357000" imgH="920736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" y="13770"/>
                        <a:ext cx="9186239" cy="68442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25571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7833495"/>
              </p:ext>
            </p:extLst>
          </p:nvPr>
        </p:nvGraphicFramePr>
        <p:xfrm>
          <a:off x="10550" y="7397"/>
          <a:ext cx="9133450" cy="684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77" name="PhotoImpact" r:id="rId3" imgW="12407760" imgH="9296280" progId="PI3.Image">
                  <p:embed/>
                </p:oleObj>
              </mc:Choice>
              <mc:Fallback>
                <p:oleObj name="PhotoImpact" r:id="rId3" imgW="12407760" imgH="929628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550" y="7397"/>
                        <a:ext cx="9133450" cy="6842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187881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1646882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201" name="PhotoImpact" r:id="rId3" imgW="12496680" imgH="9258120" progId="PI3.Image">
                  <p:embed/>
                </p:oleObj>
              </mc:Choice>
              <mc:Fallback>
                <p:oleObj name="PhotoImpact" r:id="rId3" imgW="12496680" imgH="925812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274354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6853658"/>
              </p:ext>
            </p:extLst>
          </p:nvPr>
        </p:nvGraphicFramePr>
        <p:xfrm>
          <a:off x="23957" y="26848"/>
          <a:ext cx="9133998" cy="6831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24" name="PhotoImpact" r:id="rId3" imgW="12496680" imgH="9347040" progId="PI3.Image">
                  <p:embed/>
                </p:oleObj>
              </mc:Choice>
              <mc:Fallback>
                <p:oleObj name="PhotoImpact" r:id="rId3" imgW="12496680" imgH="934704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957" y="26848"/>
                        <a:ext cx="9133998" cy="68311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91649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5678920"/>
              </p:ext>
            </p:extLst>
          </p:nvPr>
        </p:nvGraphicFramePr>
        <p:xfrm>
          <a:off x="27474" y="0"/>
          <a:ext cx="915382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48" name="PhotoImpact" r:id="rId3" imgW="12407760" imgH="9296280" progId="PI3.Image">
                  <p:embed/>
                </p:oleObj>
              </mc:Choice>
              <mc:Fallback>
                <p:oleObj name="PhotoImpact" r:id="rId3" imgW="12407760" imgH="929628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474" y="0"/>
                        <a:ext cx="915382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9691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268413"/>
            <a:ext cx="8207375" cy="4892365"/>
          </a:xfrm>
        </p:spPr>
        <p:txBody>
          <a:bodyPr>
            <a:spAutoFit/>
          </a:bodyPr>
          <a:lstStyle/>
          <a:p>
            <a:pPr marL="623888" lvl="0" indent="-623888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th-TH" sz="2800" b="1" dirty="0">
                <a:solidFill>
                  <a:srgbClr val="0000FF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กำหนดเป้าหมาย และแนวทางการพัฒนาและใช้งานเทคโนโลยีสารสนเทศไว้อย่างชัดเจน</a:t>
            </a:r>
            <a:endParaRPr lang="en-US" sz="28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609600" indent="-609600" eaLnBrk="1" hangingPunct="1">
              <a:spcBef>
                <a:spcPct val="0"/>
              </a:spcBef>
              <a:buFontTx/>
              <a:buAutoNum type="arabicPeriod"/>
            </a:pPr>
            <a:r>
              <a:rPr lang="th-TH" altLang="th-TH" sz="28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แผนแม่บทมีความสอดคล้องกับวิสัยทัศน์ พันธกิจยุทธศาสตร์ และเข็มมุ่งของโรงพยาบาล</a:t>
            </a:r>
          </a:p>
          <a:p>
            <a:pPr marL="609600" indent="-609600" eaLnBrk="1" hangingPunct="1">
              <a:spcBef>
                <a:spcPct val="0"/>
              </a:spcBef>
              <a:buFontTx/>
              <a:buAutoNum type="arabicPeriod"/>
            </a:pPr>
            <a:r>
              <a:rPr lang="th-TH" altLang="th-TH" sz="28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ตอบสนองต่อความต้องการของผู้ปฏิบัติงานในการดูแลผู้ป่วย/บริการสุขภาพให้มีคุณภาพยิ่งขึ้น</a:t>
            </a:r>
            <a:endParaRPr lang="en-US" altLang="th-TH" sz="2800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609600" indent="-609600" eaLnBrk="1" hangingPunct="1">
              <a:spcBef>
                <a:spcPct val="0"/>
              </a:spcBef>
              <a:buFontTx/>
              <a:buAutoNum type="arabicPeriod"/>
            </a:pPr>
            <a:r>
              <a:rPr lang="th-TH" altLang="th-TH" sz="28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การจัดทำแผนฯ จัดทำโดยการมีส่วนร่วมของบุคลากรที่เกี่ยวข้องทั้ง ผู้บริหารและผู้ปฎิบัติซึ่งเป็นผู้ใช้งานระบบ เทคโนโลยีสารสนเทศในด้านต่างๆ</a:t>
            </a:r>
            <a:endParaRPr lang="en-US" altLang="th-TH" sz="2800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609600" indent="-609600" eaLnBrk="1" hangingPunct="1">
              <a:spcBef>
                <a:spcPct val="0"/>
              </a:spcBef>
              <a:buFontTx/>
              <a:buAutoNum type="arabicPeriod"/>
            </a:pPr>
            <a:r>
              <a:rPr lang="th-TH" altLang="th-TH" sz="28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มีการสื่อสารแผนแม่บทให้ผู้เกี่ยวข้องรับทราบ และดำเนินการในแนวเดียวกัน</a:t>
            </a:r>
          </a:p>
          <a:p>
            <a:pPr marL="609600" indent="-609600" eaLnBrk="1" hangingPunct="1">
              <a:spcBef>
                <a:spcPct val="0"/>
              </a:spcBef>
              <a:buFontTx/>
              <a:buAutoNum type="arabicPeriod"/>
            </a:pPr>
            <a:r>
              <a:rPr lang="th-TH" altLang="th-TH" sz="28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มีการติดตามประเมินผลการดำเนินการตามแผน และนำผลการประเมินมาปรับแผนให้ดีขึ้น</a:t>
            </a:r>
          </a:p>
        </p:txBody>
      </p:sp>
      <p:pic>
        <p:nvPicPr>
          <p:cNvPr id="144387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91680" y="314588"/>
            <a:ext cx="6786182" cy="7582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th-TH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ประเด็นคุณภาพของแผนแม่บท </a:t>
            </a:r>
            <a:r>
              <a:rPr lang="en-US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IT</a:t>
            </a:r>
            <a:endParaRPr lang="en-US" sz="4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8496163"/>
              </p:ext>
            </p:extLst>
          </p:nvPr>
        </p:nvGraphicFramePr>
        <p:xfrm>
          <a:off x="28270" y="17754"/>
          <a:ext cx="9156844" cy="6840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72" name="PhotoImpact" r:id="rId3" imgW="12496680" imgH="9334440" progId="PI3.Image">
                  <p:embed/>
                </p:oleObj>
              </mc:Choice>
              <mc:Fallback>
                <p:oleObj name="PhotoImpact" r:id="rId3" imgW="12496680" imgH="933444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270" y="17754"/>
                        <a:ext cx="9156844" cy="68402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303428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32604" y="837734"/>
            <a:ext cx="1442961" cy="53860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4400" b="1" i="0" u="none" strike="noStrike" kern="1200" cap="none" spc="0" normalizeH="0" baseline="0" noProof="0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A5A5A5"/>
                  </a:fgClr>
                  <a:bgClr>
                    <a:srgbClr val="A5A5A5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8</a:t>
            </a:r>
            <a:endParaRPr kumimoji="0" lang="en-US" sz="34400" b="1" i="0" u="none" strike="noStrike" kern="1200" cap="none" spc="0" normalizeH="0" baseline="0" noProof="0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pattFill prst="narHorz">
                <a:fgClr>
                  <a:srgbClr val="A5A5A5"/>
                </a:fgClr>
                <a:bgClr>
                  <a:srgbClr val="A5A5A5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A5A5A5">
                    <a:lumMod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26417" y="318781"/>
            <a:ext cx="44566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ตัวอย่างแผนแม่บทสารสนเทศ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โรงพยาบาลที่...</a:t>
            </a:r>
          </a:p>
        </p:txBody>
      </p:sp>
      <p:sp>
        <p:nvSpPr>
          <p:cNvPr id="6" name="Rectangle 5"/>
          <p:cNvSpPr/>
          <p:nvPr/>
        </p:nvSpPr>
        <p:spPr bwMode="auto">
          <a:xfrm rot="19670149">
            <a:off x="-555503" y="272240"/>
            <a:ext cx="2927522" cy="517358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327218887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42208" y="1319878"/>
            <a:ext cx="3887782" cy="1020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876" tIns="36939" rIns="73876" bIns="36939" rtlCol="0" anchor="ctr"/>
          <a:lstStyle/>
          <a:p>
            <a:pPr marL="342832" indent="-342832" defTabSz="914217">
              <a:spcBef>
                <a:spcPct val="20000"/>
              </a:spcBef>
              <a:defRPr/>
            </a:pPr>
            <a:r>
              <a:rPr lang="en-US" sz="13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4</a:t>
            </a:r>
            <a:r>
              <a:rPr lang="th-TH" sz="13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) พัฒนาระบบบริหารจัดการเพื่อสนับสนุนการจัดบริการ</a:t>
            </a:r>
            <a:endParaRPr lang="en-US" sz="13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marL="342832" indent="-342832" defTabSz="914217">
              <a:spcBef>
                <a:spcPct val="20000"/>
              </a:spcBef>
              <a:defRPr/>
            </a:pPr>
            <a:r>
              <a:rPr lang="en-US" sz="13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5</a:t>
            </a:r>
            <a:r>
              <a:rPr lang="th-TH" sz="13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) สร้างเครือข่ายสุขภาพ และเพิ่มศักยภาพ</a:t>
            </a:r>
            <a:endParaRPr lang="en-US" sz="13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marL="342832" indent="-342832" defTabSz="914217">
              <a:spcBef>
                <a:spcPct val="20000"/>
              </a:spcBef>
              <a:defRPr/>
            </a:pPr>
            <a:r>
              <a:rPr lang="en-US" sz="13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6</a:t>
            </a:r>
            <a:r>
              <a:rPr lang="th-TH" sz="13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) เตรียมพัฒนาความสามารถเพื่อรับสถานการณ์ที่เป็นภัยพิบัติ หรือสาธารณภัย</a:t>
            </a:r>
            <a:endParaRPr lang="en-US" sz="13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marL="342832" indent="-342832" defTabSz="914217">
              <a:spcBef>
                <a:spcPct val="20000"/>
              </a:spcBef>
              <a:defRPr/>
            </a:pPr>
            <a:r>
              <a:rPr lang="en-US" sz="13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7)</a:t>
            </a:r>
            <a:r>
              <a:rPr lang="th-TH" sz="13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ส่งเสริมพัฒนาศักยภาพบุคลากร องค์ความรู้ ฐานข้อมูล ด้วยการจัดการความรู้ด้านต่างๆ</a:t>
            </a:r>
            <a:endParaRPr lang="en-US" sz="13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" y="0"/>
            <a:ext cx="9144000" cy="503444"/>
          </a:xfrm>
        </p:spPr>
        <p:txBody>
          <a:bodyPr>
            <a:noAutofit/>
          </a:bodyPr>
          <a:lstStyle/>
          <a:p>
            <a:r>
              <a:rPr lang="th-TH" sz="2800" b="1" dirty="0">
                <a:solidFill>
                  <a:srgbClr val="800000"/>
                </a:solidFill>
              </a:rPr>
              <a:t>แผนยุทธศาสตร์ โรงพยาบาล......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54425" y="503446"/>
            <a:ext cx="7723729" cy="366987"/>
          </a:xfrm>
          <a:prstGeom prst="rect">
            <a:avLst/>
          </a:prstGeom>
          <a:solidFill>
            <a:schemeClr val="bg1"/>
          </a:solidFill>
          <a:ln w="28575">
            <a:solidFill>
              <a:srgbClr val="0066FF"/>
            </a:solidFill>
          </a:ln>
        </p:spPr>
        <p:txBody>
          <a:bodyPr wrap="square" lIns="73876" tIns="36939" rIns="73876" bIns="36939" rtlCol="0">
            <a:spAutoFit/>
          </a:bodyPr>
          <a:lstStyle/>
          <a:p>
            <a:pPr algn="ctr" defTabSz="914217"/>
            <a:r>
              <a:rPr lang="th-TH" sz="19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โรงพยาบาล.....เป็นโรงพยาบาลชุมชนขนาดใหญ่ที่มีคุณภาพ บริการด้วยใจ ห่วงใยสิ่งแวดล้อม ทุกคนมีความสุข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9617" y="503446"/>
            <a:ext cx="934451" cy="366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73876" tIns="36939" rIns="73876" bIns="36939" rtlCol="0">
            <a:spAutoFit/>
          </a:bodyPr>
          <a:lstStyle/>
          <a:p>
            <a:pPr algn="ctr" defTabSz="914217"/>
            <a:r>
              <a:rPr lang="th-TH" sz="1900" b="1" dirty="0">
                <a:solidFill>
                  <a:srgbClr val="800000"/>
                </a:solidFill>
                <a:latin typeface="TH SarabunPSK" pitchFamily="34" charset="-34"/>
                <a:cs typeface="TH SarabunPSK" pitchFamily="34" charset="-34"/>
              </a:rPr>
              <a:t>วิสัยทัศน์</a:t>
            </a:r>
          </a:p>
        </p:txBody>
      </p:sp>
      <p:sp>
        <p:nvSpPr>
          <p:cNvPr id="7" name="Rectangle 6"/>
          <p:cNvSpPr/>
          <p:nvPr/>
        </p:nvSpPr>
        <p:spPr>
          <a:xfrm>
            <a:off x="1306263" y="1251091"/>
            <a:ext cx="3835945" cy="954840"/>
          </a:xfrm>
          <a:prstGeom prst="rect">
            <a:avLst/>
          </a:prstGeom>
        </p:spPr>
        <p:txBody>
          <a:bodyPr wrap="square" lIns="73876" tIns="36939" rIns="73876" bIns="36939">
            <a:spAutoFit/>
          </a:bodyPr>
          <a:lstStyle/>
          <a:p>
            <a:pPr marL="342832" indent="-342832" defTabSz="914217">
              <a:spcBef>
                <a:spcPct val="20000"/>
              </a:spcBef>
              <a:defRPr/>
            </a:pPr>
            <a:r>
              <a:rPr lang="th-TH" sz="13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1) พัฒนาระบบบริการที่มีคุณภาพ มาตรฐาน ครอบคลุม ประชาชนสามารถเข้าถึงบริการได้ </a:t>
            </a:r>
          </a:p>
          <a:p>
            <a:pPr marL="342832" indent="-342832" defTabSz="914217">
              <a:spcBef>
                <a:spcPct val="20000"/>
              </a:spcBef>
              <a:defRPr/>
            </a:pPr>
            <a:r>
              <a:rPr lang="th-TH" sz="13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2) พัฒนาระบบงานตาม </a:t>
            </a:r>
            <a:r>
              <a:rPr lang="en-US" sz="13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service plan</a:t>
            </a:r>
          </a:p>
          <a:p>
            <a:pPr marL="342832" indent="-342832" defTabSz="914217">
              <a:spcBef>
                <a:spcPct val="20000"/>
              </a:spcBef>
              <a:defRPr/>
            </a:pPr>
            <a:r>
              <a:rPr lang="en-US" sz="13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3</a:t>
            </a:r>
            <a:r>
              <a:rPr lang="th-TH" sz="13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) พัฒนาสุขภาพประชาชนตามวัย</a:t>
            </a:r>
            <a:endParaRPr lang="en-US" sz="13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54425" y="1183806"/>
            <a:ext cx="7723728" cy="129268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876" tIns="36939" rIns="73876" bIns="36939" rtlCol="0" anchor="ctr"/>
          <a:lstStyle/>
          <a:p>
            <a:pPr algn="ctr" defTabSz="914217"/>
            <a:endParaRPr lang="th-TH" sz="280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06" y="1660061"/>
            <a:ext cx="909428" cy="366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73876" tIns="36939" rIns="73876" bIns="36939" rtlCol="0">
            <a:spAutoFit/>
          </a:bodyPr>
          <a:lstStyle/>
          <a:p>
            <a:pPr algn="ctr" defTabSz="914217"/>
            <a:r>
              <a:rPr lang="th-TH" sz="1900" b="1" dirty="0" err="1">
                <a:solidFill>
                  <a:srgbClr val="800000"/>
                </a:solidFill>
                <a:latin typeface="TH SarabunPSK" pitchFamily="34" charset="-34"/>
                <a:cs typeface="TH SarabunPSK" pitchFamily="34" charset="-34"/>
              </a:rPr>
              <a:t>พันธ</a:t>
            </a:r>
            <a:r>
              <a:rPr lang="th-TH" sz="1900" b="1" dirty="0">
                <a:solidFill>
                  <a:srgbClr val="800000"/>
                </a:solidFill>
                <a:latin typeface="TH SarabunPSK" pitchFamily="34" charset="-34"/>
                <a:cs typeface="TH SarabunPSK" pitchFamily="34" charset="-34"/>
              </a:rPr>
              <a:t>กิจ</a:t>
            </a:r>
          </a:p>
        </p:txBody>
      </p:sp>
      <p:sp>
        <p:nvSpPr>
          <p:cNvPr id="10" name="Up Arrow 9"/>
          <p:cNvSpPr/>
          <p:nvPr/>
        </p:nvSpPr>
        <p:spPr>
          <a:xfrm>
            <a:off x="4727511" y="979698"/>
            <a:ext cx="362860" cy="204109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876" tIns="36939" rIns="73876" bIns="36939" rtlCol="0" anchor="ctr"/>
          <a:lstStyle/>
          <a:p>
            <a:pPr algn="ctr" defTabSz="914217"/>
            <a:endParaRPr lang="th-TH" sz="280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0752" y="2680604"/>
            <a:ext cx="1295927" cy="767097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lIns="73876" tIns="36939" rIns="73876" bIns="36939" rtlCol="0">
            <a:spAutoFit/>
          </a:bodyPr>
          <a:lstStyle/>
          <a:p>
            <a:pPr algn="ctr" defTabSz="914217"/>
            <a:r>
              <a:rPr lang="th-TH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การพัฒนาคุณภาพ ความปลอดภัยและความพึงพอใจ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02191" y="2680605"/>
            <a:ext cx="1555113" cy="813263"/>
          </a:xfrm>
          <a:prstGeom prst="rect">
            <a:avLst/>
          </a:prstGeom>
          <a:ln>
            <a:solidFill>
              <a:srgbClr val="FF0066"/>
            </a:solidFill>
          </a:ln>
        </p:spPr>
        <p:txBody>
          <a:bodyPr wrap="square" lIns="73876" tIns="36939" rIns="73876" bIns="36939">
            <a:spAutoFit/>
          </a:bodyPr>
          <a:lstStyle/>
          <a:p>
            <a:pPr algn="ctr" defTabSz="914217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การสร้างสุขภาพที่ดีของประชาชน โดยการมีส่วนร่วมที่ดีของภาคีเครือข่าย</a:t>
            </a:r>
            <a:endParaRPr lang="th-TH" sz="1600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60977" y="2680604"/>
            <a:ext cx="1451440" cy="813263"/>
          </a:xfrm>
          <a:prstGeom prst="rect">
            <a:avLst/>
          </a:prstGeom>
          <a:ln>
            <a:solidFill>
              <a:srgbClr val="FF0066"/>
            </a:solidFill>
          </a:ln>
        </p:spPr>
        <p:txBody>
          <a:bodyPr wrap="square" lIns="73876" tIns="36939" rIns="73876" bIns="36939">
            <a:spAutoFit/>
          </a:bodyPr>
          <a:lstStyle/>
          <a:p>
            <a:pPr algn="ctr" defTabSz="914217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การพัฒนาบุคลากรให้มีทักษะการทำงาน และมีความสุข</a:t>
            </a:r>
            <a:endParaRPr lang="th-TH" sz="1600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16091" y="2680605"/>
            <a:ext cx="1555113" cy="813263"/>
          </a:xfrm>
          <a:prstGeom prst="rect">
            <a:avLst/>
          </a:prstGeom>
          <a:ln>
            <a:solidFill>
              <a:srgbClr val="FF0066"/>
            </a:solidFill>
          </a:ln>
        </p:spPr>
        <p:txBody>
          <a:bodyPr wrap="square" lIns="73876" tIns="36939" rIns="73876" bIns="36939">
            <a:spAutoFit/>
          </a:bodyPr>
          <a:lstStyle/>
          <a:p>
            <a:pPr algn="ctr" defTabSz="914217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การบริหารจัดการสิ่งแวดล้อม </a:t>
            </a:r>
          </a:p>
          <a:p>
            <a:pPr algn="ctr" defTabSz="914217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และความปลอดภัย </a:t>
            </a:r>
            <a:endParaRPr lang="th-TH" sz="1600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74878" y="2772937"/>
            <a:ext cx="1503275" cy="567042"/>
          </a:xfrm>
          <a:prstGeom prst="rect">
            <a:avLst/>
          </a:prstGeom>
          <a:ln>
            <a:solidFill>
              <a:srgbClr val="FF0066"/>
            </a:solidFill>
          </a:ln>
        </p:spPr>
        <p:txBody>
          <a:bodyPr wrap="square" lIns="73876" tIns="36939" rIns="73876" bIns="36939">
            <a:spAutoFit/>
          </a:bodyPr>
          <a:lstStyle/>
          <a:p>
            <a:pPr algn="ctr" defTabSz="914217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การพัฒนาระบบบริหาร</a:t>
            </a:r>
          </a:p>
          <a:p>
            <a:pPr algn="ctr" defTabSz="914217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จัดการที่มีประสิทธิภาพ</a:t>
            </a:r>
            <a:endParaRPr lang="th-TH" sz="1600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2680604"/>
            <a:ext cx="914834" cy="6593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73876" tIns="36939" rIns="73876" bIns="36939" rtlCol="0">
            <a:spAutoFit/>
          </a:bodyPr>
          <a:lstStyle/>
          <a:p>
            <a:pPr algn="ctr" defTabSz="914217"/>
            <a:r>
              <a:rPr lang="th-TH" sz="1900" b="1" dirty="0">
                <a:solidFill>
                  <a:srgbClr val="800000"/>
                </a:solidFill>
                <a:latin typeface="TH SarabunPSK" pitchFamily="34" charset="-34"/>
                <a:cs typeface="TH SarabunPSK" pitchFamily="34" charset="-34"/>
              </a:rPr>
              <a:t>ประเด็น</a:t>
            </a:r>
          </a:p>
          <a:p>
            <a:pPr algn="ctr" defTabSz="914217"/>
            <a:r>
              <a:rPr lang="th-TH" sz="1900" b="1" dirty="0">
                <a:solidFill>
                  <a:srgbClr val="800000"/>
                </a:solidFill>
                <a:latin typeface="TH SarabunPSK" pitchFamily="34" charset="-34"/>
                <a:cs typeface="TH SarabunPSK" pitchFamily="34" charset="-34"/>
              </a:rPr>
              <a:t>ยุทธศาสตร์</a:t>
            </a:r>
          </a:p>
        </p:txBody>
      </p:sp>
      <p:sp>
        <p:nvSpPr>
          <p:cNvPr id="18" name="Up Arrow 17"/>
          <p:cNvSpPr/>
          <p:nvPr/>
        </p:nvSpPr>
        <p:spPr>
          <a:xfrm>
            <a:off x="1669122" y="2476493"/>
            <a:ext cx="362860" cy="204109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876" tIns="36939" rIns="73876" bIns="36939" rtlCol="0" anchor="ctr"/>
          <a:lstStyle/>
          <a:p>
            <a:pPr algn="ctr" defTabSz="914217"/>
            <a:endParaRPr lang="th-TH" sz="2800">
              <a:solidFill>
                <a:prstClr val="white"/>
              </a:solidFill>
            </a:endParaRPr>
          </a:p>
        </p:txBody>
      </p:sp>
      <p:sp>
        <p:nvSpPr>
          <p:cNvPr id="19" name="Up Arrow 18"/>
          <p:cNvSpPr/>
          <p:nvPr/>
        </p:nvSpPr>
        <p:spPr>
          <a:xfrm>
            <a:off x="3276072" y="2476493"/>
            <a:ext cx="362860" cy="204109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876" tIns="36939" rIns="73876" bIns="36939" rtlCol="0" anchor="ctr"/>
          <a:lstStyle/>
          <a:p>
            <a:pPr algn="ctr" defTabSz="914217"/>
            <a:endParaRPr lang="th-TH" sz="2800">
              <a:solidFill>
                <a:prstClr val="white"/>
              </a:solidFill>
            </a:endParaRPr>
          </a:p>
        </p:txBody>
      </p:sp>
      <p:sp>
        <p:nvSpPr>
          <p:cNvPr id="20" name="Up Arrow 19"/>
          <p:cNvSpPr/>
          <p:nvPr/>
        </p:nvSpPr>
        <p:spPr>
          <a:xfrm>
            <a:off x="4727511" y="2476493"/>
            <a:ext cx="362860" cy="204109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876" tIns="36939" rIns="73876" bIns="36939" rtlCol="0" anchor="ctr"/>
          <a:lstStyle/>
          <a:p>
            <a:pPr algn="ctr" defTabSz="914217"/>
            <a:endParaRPr lang="th-TH" sz="2800">
              <a:solidFill>
                <a:prstClr val="white"/>
              </a:solidFill>
            </a:endParaRPr>
          </a:p>
        </p:txBody>
      </p:sp>
      <p:sp>
        <p:nvSpPr>
          <p:cNvPr id="21" name="Up Arrow 20"/>
          <p:cNvSpPr/>
          <p:nvPr/>
        </p:nvSpPr>
        <p:spPr>
          <a:xfrm>
            <a:off x="6334461" y="2476493"/>
            <a:ext cx="362860" cy="204109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876" tIns="36939" rIns="73876" bIns="36939" rtlCol="0" anchor="ctr"/>
          <a:lstStyle/>
          <a:p>
            <a:pPr algn="ctr" defTabSz="914217"/>
            <a:endParaRPr lang="th-TH" sz="2800">
              <a:solidFill>
                <a:prstClr val="white"/>
              </a:solidFill>
            </a:endParaRPr>
          </a:p>
        </p:txBody>
      </p:sp>
      <p:sp>
        <p:nvSpPr>
          <p:cNvPr id="22" name="Up Arrow 21"/>
          <p:cNvSpPr/>
          <p:nvPr/>
        </p:nvSpPr>
        <p:spPr>
          <a:xfrm>
            <a:off x="8096922" y="2476493"/>
            <a:ext cx="362860" cy="204109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876" tIns="36939" rIns="73876" bIns="36939" rtlCol="0" anchor="ctr"/>
          <a:lstStyle/>
          <a:p>
            <a:pPr algn="ctr" defTabSz="914217"/>
            <a:endParaRPr lang="th-TH" sz="2800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98915" y="3837220"/>
            <a:ext cx="1295927" cy="767097"/>
          </a:xfrm>
          <a:prstGeom prst="rect">
            <a:avLst/>
          </a:prstGeom>
          <a:noFill/>
          <a:ln w="28575">
            <a:solidFill>
              <a:srgbClr val="0000CC"/>
            </a:solidFill>
          </a:ln>
        </p:spPr>
        <p:txBody>
          <a:bodyPr wrap="square" lIns="73876" tIns="36939" rIns="73876" bIns="36939" rtlCol="0">
            <a:spAutoFit/>
          </a:bodyPr>
          <a:lstStyle/>
          <a:p>
            <a:pPr defTabSz="914217"/>
            <a:r>
              <a:rPr lang="en-US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1. </a:t>
            </a:r>
            <a:r>
              <a:rPr lang="th-TH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ผู้รับบริการ ได้รับบริการตามมาตรฐาน ปลอดภัยและพึงพอใจ</a:t>
            </a:r>
            <a:endParaRPr lang="en-US" sz="15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08285" y="4603342"/>
            <a:ext cx="2849019" cy="2244424"/>
          </a:xfrm>
          <a:prstGeom prst="rect">
            <a:avLst/>
          </a:prstGeom>
          <a:noFill/>
          <a:ln w="28575">
            <a:solidFill>
              <a:srgbClr val="0000CC"/>
            </a:solidFill>
          </a:ln>
        </p:spPr>
        <p:txBody>
          <a:bodyPr wrap="square" lIns="73876" tIns="36939" rIns="73876" bIns="36939" rtlCol="0">
            <a:spAutoFit/>
          </a:bodyPr>
          <a:lstStyle/>
          <a:p>
            <a:pPr defTabSz="914217"/>
            <a:r>
              <a:rPr lang="en-US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1.</a:t>
            </a:r>
            <a:r>
              <a:rPr lang="th-TH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ภาคีเครือข่ายให้การสนับสนุนและส่งเสริมแกนนำสุขภาพ</a:t>
            </a:r>
          </a:p>
          <a:p>
            <a:pPr defTabSz="914217"/>
            <a:r>
              <a:rPr lang="th-TH" sz="1600" dirty="0">
                <a:latin typeface="Browallia New" panose="020B0604020202020204" pitchFamily="34" charset="-34"/>
                <a:ea typeface="Arial Unicode MS" panose="020B0604020202020204" pitchFamily="34" charset="-128"/>
                <a:cs typeface="Browallia New" panose="020B0604020202020204" pitchFamily="34" charset="-34"/>
              </a:rPr>
              <a:t>2.ประชาชนสามารถดูแลสุขภาพตนเองและครอบครัวให้มีสุขภาพดีและ สามารถจัดการสุขภาพตนเองได้โดยใช้ข้อมูลและ เครือข่าสุขภาพที่มีอยู่อย่างมีประสิทธิภาพ</a:t>
            </a:r>
            <a:r>
              <a:rPr lang="en-US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3.</a:t>
            </a:r>
            <a:r>
              <a:rPr lang="th-TH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มีแกนนำสุขภาพครบทุกกลุ่มวัยทุกชุมชน</a:t>
            </a:r>
            <a:endParaRPr lang="en-US" sz="15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defRPr/>
            </a:pPr>
            <a:r>
              <a:rPr lang="th-TH" sz="1600" dirty="0">
                <a:latin typeface="Browallia New" panose="020B0604020202020204" pitchFamily="34" charset="-34"/>
                <a:ea typeface="Arial Unicode MS" panose="020B0604020202020204" pitchFamily="34" charset="-128"/>
                <a:cs typeface="Browallia New" panose="020B0604020202020204" pitchFamily="34" charset="-34"/>
              </a:rPr>
              <a:t>3.มีแกนนำสุขภาพครบทุกกลุ่มวัยทุกชุมชน</a:t>
            </a:r>
            <a:endParaRPr lang="th-TH" sz="1600" dirty="0">
              <a:solidFill>
                <a:srgbClr val="000000"/>
              </a:solidFill>
              <a:latin typeface="Browallia New" panose="020B0604020202020204" pitchFamily="34" charset="-34"/>
              <a:ea typeface="Arial Unicode MS" panose="020B0604020202020204" pitchFamily="34" charset="-128"/>
              <a:cs typeface="Browallia New" panose="020B0604020202020204" pitchFamily="34" charset="-34"/>
            </a:endParaRPr>
          </a:p>
          <a:p>
            <a:pPr defTabSz="914217"/>
            <a:r>
              <a:rPr lang="th-TH" sz="1600" dirty="0">
                <a:latin typeface="Browallia New" panose="020B0604020202020204" pitchFamily="34" charset="-34"/>
                <a:ea typeface="Arial Unicode MS" panose="020B0604020202020204" pitchFamily="34" charset="-128"/>
                <a:cs typeface="Browallia New" panose="020B0604020202020204" pitchFamily="34" charset="-34"/>
              </a:rPr>
              <a:t>4.มีบุคคลต้นแบบด้านสุขภาพ</a:t>
            </a:r>
            <a:endParaRPr lang="th-TH" sz="1600" dirty="0">
              <a:solidFill>
                <a:srgbClr val="000000"/>
              </a:solidFill>
              <a:latin typeface="Browallia New" panose="020B0604020202020204" pitchFamily="34" charset="-34"/>
              <a:ea typeface="Arial Unicode MS" panose="020B0604020202020204" pitchFamily="34" charset="-128"/>
              <a:cs typeface="Browallia New" panose="020B0604020202020204" pitchFamily="34" charset="-3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60978" y="3837218"/>
            <a:ext cx="1451439" cy="2152091"/>
          </a:xfrm>
          <a:prstGeom prst="rect">
            <a:avLst/>
          </a:prstGeom>
          <a:noFill/>
          <a:ln w="28575">
            <a:solidFill>
              <a:srgbClr val="0000CC"/>
            </a:solidFill>
          </a:ln>
        </p:spPr>
        <p:txBody>
          <a:bodyPr wrap="square" lIns="73876" tIns="36939" rIns="73876" bIns="36939" rtlCol="0">
            <a:spAutoFit/>
          </a:bodyPr>
          <a:lstStyle/>
          <a:p>
            <a:pPr defTabSz="914217"/>
            <a:r>
              <a:rPr lang="en-US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1.</a:t>
            </a:r>
            <a:r>
              <a:rPr lang="th-TH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บุคลากรมีศักยภาพและสมรรถนะตามภารกิจในการปฏิบัติงาน</a:t>
            </a:r>
          </a:p>
          <a:p>
            <a:pPr defTabSz="914217"/>
            <a:r>
              <a:rPr lang="en-US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2.</a:t>
            </a:r>
            <a:r>
              <a:rPr lang="th-TH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บุคลากรมีความรักและความผูกพันต่อองค์กร</a:t>
            </a:r>
            <a:endParaRPr lang="en-US" sz="15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defTabSz="914217"/>
            <a:r>
              <a:rPr lang="th-TH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3. บุคลากรมีความสุข</a:t>
            </a:r>
            <a:endParaRPr lang="en-US" sz="15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defTabSz="914217"/>
            <a:r>
              <a:rPr lang="en-US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4. </a:t>
            </a:r>
            <a:r>
              <a:rPr lang="th-TH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บุคลากรมีพฤติกรรมการบริการที่ดี</a:t>
            </a:r>
            <a:endParaRPr lang="en-US" sz="15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16091" y="3837220"/>
            <a:ext cx="1658787" cy="3075421"/>
          </a:xfrm>
          <a:prstGeom prst="rect">
            <a:avLst/>
          </a:prstGeom>
          <a:noFill/>
          <a:ln w="28575">
            <a:solidFill>
              <a:srgbClr val="0000CC"/>
            </a:solidFill>
          </a:ln>
        </p:spPr>
        <p:txBody>
          <a:bodyPr wrap="square" lIns="73876" tIns="36939" rIns="73876" bIns="36939" rtlCol="0">
            <a:spAutoFit/>
          </a:bodyPr>
          <a:lstStyle/>
          <a:p>
            <a:pPr defTabSz="914217"/>
            <a:r>
              <a:rPr lang="th-TH" sz="13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1. เพื่อให้มีระบบการจัดการสิ่งแวดล้อมที่ดี ปลอดภัย เอื้อต่อการปฏิบัติงานและการสร้างเสริมสุขภาพ</a:t>
            </a:r>
          </a:p>
          <a:p>
            <a:pPr defTabSz="914217"/>
            <a:r>
              <a:rPr lang="en-US" sz="13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2.</a:t>
            </a:r>
            <a:r>
              <a:rPr lang="th-TH" sz="13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เพื่อเป็นโรงพยาบาลที่ผ่านเกณฑ์ประเมินโรงพยาบาลในระบบ</a:t>
            </a:r>
            <a:r>
              <a:rPr lang="en-US" sz="13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Quality  Service Clean (QSC)</a:t>
            </a:r>
          </a:p>
          <a:p>
            <a:pPr defTabSz="914217"/>
            <a:r>
              <a:rPr lang="en-US" sz="13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3.</a:t>
            </a:r>
            <a:r>
              <a:rPr lang="th-TH" sz="13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เพื่อเป็นโรงพยาบาลที่ผ่านเกณฑ์ประเมินสถานที่ทำงานน่าอยู่</a:t>
            </a:r>
            <a:r>
              <a:rPr lang="en-US" sz="13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(HWP)</a:t>
            </a:r>
          </a:p>
          <a:p>
            <a:pPr defTabSz="914217"/>
            <a:r>
              <a:rPr lang="en-US" sz="13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4.</a:t>
            </a:r>
            <a:r>
              <a:rPr lang="th-TH" sz="13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เพื่อให้ผู้มารับบริการและบุคลากร มีความพึงพอใจต่อสถานที่และสิ่งแวดล้อมของโรงพยาบาล</a:t>
            </a:r>
            <a:endParaRPr lang="en-US" sz="13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578551" y="3837219"/>
            <a:ext cx="1451439" cy="2382924"/>
          </a:xfrm>
          <a:prstGeom prst="rect">
            <a:avLst/>
          </a:prstGeom>
          <a:noFill/>
          <a:ln w="28575">
            <a:solidFill>
              <a:srgbClr val="0000CC"/>
            </a:solidFill>
          </a:ln>
        </p:spPr>
        <p:txBody>
          <a:bodyPr wrap="square" lIns="73876" tIns="36939" rIns="73876" bIns="36939" rtlCol="0">
            <a:spAutoFit/>
          </a:bodyPr>
          <a:lstStyle/>
          <a:p>
            <a:pPr defTabSz="914217"/>
            <a:r>
              <a:rPr lang="en-US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1.</a:t>
            </a:r>
            <a:r>
              <a:rPr lang="th-TH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ระบบสารสนเทศมีประสิทธิภาพ</a:t>
            </a:r>
          </a:p>
          <a:p>
            <a:pPr defTabSz="914217"/>
            <a:r>
              <a:rPr lang="en-US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2. </a:t>
            </a:r>
            <a:r>
              <a:rPr lang="th-TH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สถานะการเงินการคลังมั่นคง รักษาอัตราการเติบโตของสภาวะการเงินมั่นคง</a:t>
            </a:r>
          </a:p>
          <a:p>
            <a:pPr defTabSz="914217"/>
            <a:r>
              <a:rPr lang="en-US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3.</a:t>
            </a:r>
            <a:r>
              <a:rPr lang="th-TH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มี</a:t>
            </a:r>
            <a:r>
              <a:rPr lang="th-TH" sz="1500" b="1" dirty="0" err="1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ธรรมาภิ</a:t>
            </a:r>
            <a:r>
              <a:rPr lang="th-TH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บาลในองค์กร การนำองค์กร</a:t>
            </a:r>
            <a:endParaRPr lang="en-US" sz="15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defTabSz="914217"/>
            <a:r>
              <a:rPr lang="en-US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4.</a:t>
            </a:r>
            <a:r>
              <a:rPr lang="th-TH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มีระบบบริหารจัดการพัสดุที่มีประสิทธิภาพ</a:t>
            </a:r>
            <a:endParaRPr lang="en-US" sz="15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8" name="Up Arrow 27"/>
          <p:cNvSpPr/>
          <p:nvPr/>
        </p:nvSpPr>
        <p:spPr>
          <a:xfrm>
            <a:off x="3276072" y="3493868"/>
            <a:ext cx="362860" cy="110947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876" tIns="36939" rIns="73876" bIns="36939" rtlCol="0" anchor="ctr"/>
          <a:lstStyle/>
          <a:p>
            <a:pPr algn="ctr" defTabSz="914217"/>
            <a:endParaRPr lang="th-TH" sz="2800">
              <a:solidFill>
                <a:prstClr val="white"/>
              </a:solidFill>
            </a:endParaRPr>
          </a:p>
        </p:txBody>
      </p:sp>
      <p:sp>
        <p:nvSpPr>
          <p:cNvPr id="29" name="Up Arrow 28"/>
          <p:cNvSpPr/>
          <p:nvPr/>
        </p:nvSpPr>
        <p:spPr>
          <a:xfrm>
            <a:off x="4727511" y="3633108"/>
            <a:ext cx="362860" cy="204109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876" tIns="36939" rIns="73876" bIns="36939" rtlCol="0" anchor="ctr"/>
          <a:lstStyle/>
          <a:p>
            <a:pPr algn="ctr" defTabSz="914217"/>
            <a:endParaRPr lang="th-TH" sz="2800">
              <a:solidFill>
                <a:prstClr val="white"/>
              </a:solidFill>
            </a:endParaRPr>
          </a:p>
        </p:txBody>
      </p:sp>
      <p:sp>
        <p:nvSpPr>
          <p:cNvPr id="30" name="Up Arrow 29"/>
          <p:cNvSpPr/>
          <p:nvPr/>
        </p:nvSpPr>
        <p:spPr>
          <a:xfrm>
            <a:off x="6334461" y="3633108"/>
            <a:ext cx="362860" cy="204109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876" tIns="36939" rIns="73876" bIns="36939" rtlCol="0" anchor="ctr"/>
          <a:lstStyle/>
          <a:p>
            <a:pPr algn="ctr" defTabSz="914217"/>
            <a:endParaRPr lang="th-TH" sz="2800">
              <a:solidFill>
                <a:prstClr val="white"/>
              </a:solidFill>
            </a:endParaRPr>
          </a:p>
        </p:txBody>
      </p:sp>
      <p:sp>
        <p:nvSpPr>
          <p:cNvPr id="31" name="Up Arrow 30"/>
          <p:cNvSpPr/>
          <p:nvPr/>
        </p:nvSpPr>
        <p:spPr>
          <a:xfrm>
            <a:off x="8096922" y="3360965"/>
            <a:ext cx="362860" cy="476253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876" tIns="36939" rIns="73876" bIns="36939" rtlCol="0" anchor="ctr"/>
          <a:lstStyle/>
          <a:p>
            <a:pPr algn="ctr" defTabSz="914217"/>
            <a:endParaRPr lang="th-TH" sz="2800">
              <a:solidFill>
                <a:prstClr val="white"/>
              </a:solidFill>
            </a:endParaRPr>
          </a:p>
        </p:txBody>
      </p:sp>
      <p:sp>
        <p:nvSpPr>
          <p:cNvPr id="32" name="Up Arrow 31"/>
          <p:cNvSpPr/>
          <p:nvPr/>
        </p:nvSpPr>
        <p:spPr>
          <a:xfrm>
            <a:off x="1617285" y="3447701"/>
            <a:ext cx="362860" cy="389516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876" tIns="36939" rIns="73876" bIns="36939" rtlCol="0" anchor="ctr"/>
          <a:lstStyle/>
          <a:p>
            <a:pPr algn="ctr" defTabSz="914217"/>
            <a:endParaRPr lang="th-TH" sz="2800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335" y="3837220"/>
            <a:ext cx="904499" cy="6593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73876" tIns="36939" rIns="73876" bIns="36939" rtlCol="0">
            <a:spAutoFit/>
          </a:bodyPr>
          <a:lstStyle/>
          <a:p>
            <a:pPr algn="ctr" defTabSz="914217"/>
            <a:r>
              <a:rPr lang="th-TH" sz="1900" b="1" dirty="0">
                <a:solidFill>
                  <a:srgbClr val="800000"/>
                </a:solidFill>
                <a:latin typeface="TH SarabunPSK" pitchFamily="34" charset="-34"/>
                <a:cs typeface="TH SarabunPSK" pitchFamily="34" charset="-34"/>
              </a:rPr>
              <a:t>เป้า</a:t>
            </a:r>
          </a:p>
          <a:p>
            <a:pPr algn="ctr" defTabSz="914217"/>
            <a:r>
              <a:rPr lang="th-TH" sz="1900" b="1" dirty="0">
                <a:solidFill>
                  <a:srgbClr val="800000"/>
                </a:solidFill>
                <a:latin typeface="TH SarabunPSK" pitchFamily="34" charset="-34"/>
                <a:cs typeface="TH SarabunPSK" pitchFamily="34" charset="-34"/>
              </a:rPr>
              <a:t>ประสงค์</a:t>
            </a:r>
          </a:p>
        </p:txBody>
      </p:sp>
    </p:spTree>
    <p:extLst>
      <p:ext uri="{BB962C8B-B14F-4D97-AF65-F5344CB8AC3E}">
        <p14:creationId xmlns:p14="http://schemas.microsoft.com/office/powerpoint/2010/main" val="68225227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40"/>
            <a:ext cx="9036496" cy="763363"/>
          </a:xfrm>
          <a:solidFill>
            <a:schemeClr val="accent5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th-TH" b="1" dirty="0">
                <a:solidFill>
                  <a:schemeClr val="bg1"/>
                </a:solidFill>
              </a:rPr>
              <a:t>เป้าประสงค์ยุทธศาสตร์รพ.แยกตามประเด็นยุทธศาสตร์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764704"/>
          <a:ext cx="9144000" cy="5943075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763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24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99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76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9966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Browallia New" panose="020B0604020202020204" pitchFamily="34" charset="-34"/>
                          <a:ea typeface="Arial Unicode MS" panose="020B0604020202020204" pitchFamily="34" charset="-128"/>
                          <a:cs typeface="Browallia New" panose="020B0604020202020204" pitchFamily="34" charset="-34"/>
                        </a:rPr>
                        <a:t>1.</a:t>
                      </a:r>
                      <a:r>
                        <a:rPr lang="th-TH" sz="2000" dirty="0">
                          <a:latin typeface="Browallia New" panose="020B0604020202020204" pitchFamily="34" charset="-34"/>
                          <a:ea typeface="Arial Unicode MS" panose="020B0604020202020204" pitchFamily="34" charset="-128"/>
                          <a:cs typeface="Browallia New" panose="020B0604020202020204" pitchFamily="34" charset="-34"/>
                        </a:rPr>
                        <a:t>การพัฒนาคุณภาพ</a:t>
                      </a:r>
                      <a:r>
                        <a:rPr lang="th-TH" sz="2000" baseline="0" dirty="0">
                          <a:latin typeface="Browallia New" panose="020B0604020202020204" pitchFamily="34" charset="-34"/>
                          <a:ea typeface="Arial Unicode MS" panose="020B0604020202020204" pitchFamily="34" charset="-128"/>
                          <a:cs typeface="Browallia New" panose="020B0604020202020204" pitchFamily="34" charset="-34"/>
                        </a:rPr>
                        <a:t> ความปลอดภัยและ บริการที่พึงพอใจ</a:t>
                      </a:r>
                      <a:endParaRPr lang="en-US" sz="2000" dirty="0">
                        <a:latin typeface="Browallia New" panose="020B0604020202020204" pitchFamily="34" charset="-34"/>
                        <a:ea typeface="Arial Unicode MS" panose="020B0604020202020204" pitchFamily="34" charset="-128"/>
                        <a:cs typeface="Browallia New" panose="020B0604020202020204" pitchFamily="34" charset="-34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Browallia New" panose="020B0604020202020204" pitchFamily="34" charset="-34"/>
                          <a:ea typeface="Arial Unicode MS" panose="020B0604020202020204" pitchFamily="34" charset="-128"/>
                          <a:cs typeface="Browallia New" panose="020B0604020202020204" pitchFamily="34" charset="-34"/>
                        </a:rPr>
                        <a:t>2.</a:t>
                      </a:r>
                      <a:r>
                        <a:rPr lang="th-TH" sz="2000" dirty="0">
                          <a:latin typeface="Browallia New" panose="020B0604020202020204" pitchFamily="34" charset="-34"/>
                          <a:ea typeface="Arial Unicode MS" panose="020B0604020202020204" pitchFamily="34" charset="-128"/>
                          <a:cs typeface="Browallia New" panose="020B0604020202020204" pitchFamily="34" charset="-34"/>
                        </a:rPr>
                        <a:t>การพัฒนาสุขภาพประชาชน</a:t>
                      </a:r>
                      <a:endParaRPr lang="en-US" sz="2000" dirty="0">
                        <a:latin typeface="Browallia New" panose="020B0604020202020204" pitchFamily="34" charset="-34"/>
                        <a:ea typeface="Arial Unicode MS" panose="020B0604020202020204" pitchFamily="34" charset="-128"/>
                        <a:cs typeface="Browallia New" panose="020B0604020202020204" pitchFamily="34" charset="-34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Browallia New" panose="020B0604020202020204" pitchFamily="34" charset="-34"/>
                          <a:ea typeface="Arial Unicode MS" panose="020B0604020202020204" pitchFamily="34" charset="-128"/>
                          <a:cs typeface="Browallia New" panose="020B0604020202020204" pitchFamily="34" charset="-34"/>
                        </a:rPr>
                        <a:t>3.</a:t>
                      </a:r>
                      <a:r>
                        <a:rPr lang="th-TH" sz="2000" dirty="0">
                          <a:latin typeface="Browallia New" panose="020B0604020202020204" pitchFamily="34" charset="-34"/>
                          <a:ea typeface="Arial Unicode MS" panose="020B0604020202020204" pitchFamily="34" charset="-128"/>
                          <a:cs typeface="Browallia New" panose="020B0604020202020204" pitchFamily="34" charset="-34"/>
                        </a:rPr>
                        <a:t>การพัฒนาบุคลากร</a:t>
                      </a:r>
                      <a:endParaRPr lang="en-US" sz="2000" dirty="0">
                        <a:latin typeface="Browallia New" panose="020B0604020202020204" pitchFamily="34" charset="-34"/>
                        <a:ea typeface="Arial Unicode MS" panose="020B0604020202020204" pitchFamily="34" charset="-128"/>
                        <a:cs typeface="Browallia New" panose="020B0604020202020204" pitchFamily="34" charset="-34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Browallia New" panose="020B0604020202020204" pitchFamily="34" charset="-34"/>
                          <a:ea typeface="Arial Unicode MS" panose="020B0604020202020204" pitchFamily="34" charset="-128"/>
                          <a:cs typeface="Browallia New" panose="020B0604020202020204" pitchFamily="34" charset="-34"/>
                        </a:rPr>
                        <a:t>4.</a:t>
                      </a:r>
                      <a:r>
                        <a:rPr lang="th-TH" sz="2000" dirty="0">
                          <a:latin typeface="Browallia New" panose="020B0604020202020204" pitchFamily="34" charset="-34"/>
                          <a:ea typeface="Arial Unicode MS" panose="020B0604020202020204" pitchFamily="34" charset="-128"/>
                          <a:cs typeface="Browallia New" panose="020B0604020202020204" pitchFamily="34" charset="-34"/>
                        </a:rPr>
                        <a:t>การบริหารจัดการสิ่งแวดล้อม</a:t>
                      </a:r>
                      <a:endParaRPr lang="en-US" sz="2000" dirty="0">
                        <a:latin typeface="Browallia New" panose="020B0604020202020204" pitchFamily="34" charset="-34"/>
                        <a:ea typeface="Arial Unicode MS" panose="020B0604020202020204" pitchFamily="34" charset="-128"/>
                        <a:cs typeface="Browallia New" panose="020B0604020202020204" pitchFamily="34" charset="-34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Browallia New" panose="020B0604020202020204" pitchFamily="34" charset="-34"/>
                          <a:ea typeface="Arial Unicode MS" panose="020B0604020202020204" pitchFamily="34" charset="-128"/>
                          <a:cs typeface="Browallia New" panose="020B0604020202020204" pitchFamily="34" charset="-34"/>
                        </a:rPr>
                        <a:t>5.</a:t>
                      </a:r>
                      <a:r>
                        <a:rPr lang="th-TH" sz="2000" dirty="0">
                          <a:latin typeface="Browallia New" panose="020B0604020202020204" pitchFamily="34" charset="-34"/>
                          <a:ea typeface="Arial Unicode MS" panose="020B0604020202020204" pitchFamily="34" charset="-128"/>
                          <a:cs typeface="Browallia New" panose="020B0604020202020204" pitchFamily="34" charset="-34"/>
                        </a:rPr>
                        <a:t>การบริหารจัดการที่มีประสิทธิภาพ</a:t>
                      </a:r>
                      <a:endParaRPr lang="en-US" sz="2000" dirty="0">
                        <a:latin typeface="Browallia New" panose="020B0604020202020204" pitchFamily="34" charset="-34"/>
                        <a:ea typeface="Arial Unicode MS" panose="020B0604020202020204" pitchFamily="34" charset="-128"/>
                        <a:cs typeface="Browallia New" panose="020B0604020202020204" pitchFamily="34" charset="-34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3716">
                <a:tc rowSpan="4">
                  <a:txBody>
                    <a:bodyPr/>
                    <a:lstStyle/>
                    <a:p>
                      <a:pPr algn="l" fontAlgn="ctr"/>
                      <a:r>
                        <a:rPr lang="th-TH" sz="3600" b="0" i="0" u="none" strike="noStrike" dirty="0">
                          <a:solidFill>
                            <a:srgbClr val="FF0000"/>
                          </a:solidFill>
                          <a:effectLst/>
                          <a:latin typeface="Browallia New" panose="020B0604020202020204" pitchFamily="34" charset="-34"/>
                          <a:ea typeface="Arial Unicode MS" panose="020B0604020202020204" pitchFamily="34" charset="-128"/>
                          <a:cs typeface="Browallia New" panose="020B0604020202020204" pitchFamily="34" charset="-34"/>
                        </a:rPr>
                        <a:t>ผู้รับบริการ ได้รับบริการตามมาตรฐาน ปลอดภัยและพึงพอใจ</a:t>
                      </a:r>
                    </a:p>
                  </a:txBody>
                  <a:tcPr marL="9130" marR="9130" marT="913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u="none" strike="noStrike" dirty="0">
                          <a:effectLst/>
                          <a:latin typeface="Browallia New" panose="020B0604020202020204" pitchFamily="34" charset="-34"/>
                          <a:ea typeface="Arial Unicode MS" panose="020B0604020202020204" pitchFamily="34" charset="-128"/>
                          <a:cs typeface="Browallia New" panose="020B0604020202020204" pitchFamily="34" charset="-34"/>
                        </a:rPr>
                        <a:t>1.ภาคีเครือข่ายให้การสนับสนุนและส่งเสริมแกนนำสุขภาพ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ea typeface="Arial Unicode MS" panose="020B0604020202020204" pitchFamily="34" charset="-128"/>
                        <a:cs typeface="Browallia New" panose="020B0604020202020204" pitchFamily="34" charset="-34"/>
                      </a:endParaRPr>
                    </a:p>
                  </a:txBody>
                  <a:tcPr marL="8100" marR="8100" marT="810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u="none" strike="noStrike" dirty="0">
                          <a:effectLst/>
                          <a:latin typeface="Browallia New" panose="020B0604020202020204" pitchFamily="34" charset="-34"/>
                          <a:ea typeface="Arial Unicode MS" panose="020B0604020202020204" pitchFamily="34" charset="-128"/>
                          <a:cs typeface="Browallia New" panose="020B0604020202020204" pitchFamily="34" charset="-34"/>
                        </a:rPr>
                        <a:t>1.     บุคลากรมีศักยภาพและสมรรถนะตามภารกิจในการปฏิบัติงาน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ea typeface="Arial Unicode MS" panose="020B0604020202020204" pitchFamily="34" charset="-128"/>
                        <a:cs typeface="Browallia New" panose="020B0604020202020204" pitchFamily="34" charset="-34"/>
                      </a:endParaRPr>
                    </a:p>
                  </a:txBody>
                  <a:tcPr marL="7715" marR="7715" marT="77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u="none" strike="noStrike" dirty="0">
                          <a:effectLst/>
                          <a:latin typeface="Browallia New" panose="020B0604020202020204" pitchFamily="34" charset="-34"/>
                          <a:ea typeface="Arial Unicode MS" panose="020B0604020202020204" pitchFamily="34" charset="-128"/>
                          <a:cs typeface="Browallia New" panose="020B0604020202020204" pitchFamily="34" charset="-34"/>
                        </a:rPr>
                        <a:t>1. เพื่อให้มีระบบการจัดการสิ่งแวดล้อมที่ดี ปลอดภัย เอื้อต่อการปฏิบัติงานและการสร้างเสริมสุขภาพ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ea typeface="Arial Unicode MS" panose="020B0604020202020204" pitchFamily="34" charset="-128"/>
                        <a:cs typeface="Browallia New" panose="020B0604020202020204" pitchFamily="34" charset="-34"/>
                      </a:endParaRPr>
                    </a:p>
                  </a:txBody>
                  <a:tcPr marL="6731" marR="6731" marT="6731" marB="0" anchor="ctr"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latin typeface="Browallia New" panose="020B0604020202020204" pitchFamily="34" charset="-34"/>
                          <a:ea typeface="Arial Unicode MS" panose="020B0604020202020204" pitchFamily="34" charset="-128"/>
                          <a:cs typeface="Browallia New" panose="020B0604020202020204" pitchFamily="34" charset="-34"/>
                        </a:rPr>
                        <a:t>1. ระบบสารสนเทศมีประสิทธิภาพ</a:t>
                      </a:r>
                      <a:endParaRPr lang="en-US" sz="1800" dirty="0">
                        <a:latin typeface="Browallia New" panose="020B0604020202020204" pitchFamily="34" charset="-34"/>
                        <a:ea typeface="Arial Unicode MS" panose="020B0604020202020204" pitchFamily="34" charset="-128"/>
                        <a:cs typeface="Browallia New" panose="020B0604020202020204" pitchFamily="34" charset="-34"/>
                      </a:endParaRPr>
                    </a:p>
                    <a:p>
                      <a:endParaRPr lang="en-US" sz="1800" dirty="0">
                        <a:latin typeface="Browallia New" panose="020B0604020202020204" pitchFamily="34" charset="-34"/>
                        <a:ea typeface="Arial Unicode MS" panose="020B0604020202020204" pitchFamily="34" charset="-128"/>
                        <a:cs typeface="Browallia New" panose="020B0604020202020204" pitchFamily="34" charset="-34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5694">
                <a:tc vMerge="1">
                  <a:txBody>
                    <a:bodyPr/>
                    <a:lstStyle/>
                    <a:p>
                      <a:pPr algn="l" fontAlgn="ctr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ea typeface="Arial Unicode MS" panose="020B0604020202020204" pitchFamily="34" charset="-128"/>
                        <a:cs typeface="Browallia New" panose="020B0604020202020204" pitchFamily="34" charset="-34"/>
                      </a:endParaRPr>
                    </a:p>
                  </a:txBody>
                  <a:tcPr marL="9130" marR="9130" marT="913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u="none" strike="noStrike" dirty="0">
                          <a:effectLst/>
                          <a:latin typeface="Browallia New" panose="020B0604020202020204" pitchFamily="34" charset="-34"/>
                          <a:ea typeface="Arial Unicode MS" panose="020B0604020202020204" pitchFamily="34" charset="-128"/>
                          <a:cs typeface="Browallia New" panose="020B0604020202020204" pitchFamily="34" charset="-34"/>
                        </a:rPr>
                        <a:t>2.ประชาชนสามารถดูแลสุขภาพตนเองและครอบครัวให้มีสุขภาพดีและ สามารถจัดการสุขภาพตนเองได้โดยใช้ข้อมูลและ เครือข่าสุขภาพที่มีอยู่อย่างมีประสิทธิภาพ</a:t>
                      </a:r>
                      <a:br>
                        <a:rPr lang="th-TH" sz="1800" u="none" strike="noStrike" dirty="0">
                          <a:effectLst/>
                          <a:latin typeface="Browallia New" panose="020B0604020202020204" pitchFamily="34" charset="-34"/>
                          <a:ea typeface="Arial Unicode MS" panose="020B0604020202020204" pitchFamily="34" charset="-128"/>
                          <a:cs typeface="Browallia New" panose="020B0604020202020204" pitchFamily="34" charset="-34"/>
                        </a:rPr>
                      </a:b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ea typeface="Arial Unicode MS" panose="020B0604020202020204" pitchFamily="34" charset="-128"/>
                        <a:cs typeface="Browallia New" panose="020B0604020202020204" pitchFamily="34" charset="-34"/>
                      </a:endParaRPr>
                    </a:p>
                  </a:txBody>
                  <a:tcPr marL="8100" marR="8100" marT="810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u="none" strike="noStrike" dirty="0">
                          <a:effectLst/>
                          <a:latin typeface="Browallia New" panose="020B0604020202020204" pitchFamily="34" charset="-34"/>
                          <a:ea typeface="Arial Unicode MS" panose="020B0604020202020204" pitchFamily="34" charset="-128"/>
                          <a:cs typeface="Browallia New" panose="020B0604020202020204" pitchFamily="34" charset="-34"/>
                        </a:rPr>
                        <a:t>2. บุคลากรมีความรักและความผูกพันต่อองค์กร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ea typeface="Arial Unicode MS" panose="020B0604020202020204" pitchFamily="34" charset="-128"/>
                        <a:cs typeface="Browallia New" panose="020B0604020202020204" pitchFamily="34" charset="-34"/>
                      </a:endParaRPr>
                    </a:p>
                  </a:txBody>
                  <a:tcPr marL="7715" marR="7715" marT="77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u="none" strike="noStrike" dirty="0">
                          <a:effectLst/>
                          <a:latin typeface="Browallia New" panose="020B0604020202020204" pitchFamily="34" charset="-34"/>
                          <a:ea typeface="Arial Unicode MS" panose="020B0604020202020204" pitchFamily="34" charset="-128"/>
                          <a:cs typeface="Browallia New" panose="020B0604020202020204" pitchFamily="34" charset="-34"/>
                        </a:rPr>
                        <a:t>2.     เพื่อเป็นโรงพยาบาลที่ผ่านเกณฑ์ประเมินโรงพยาบาลในระบบ </a:t>
                      </a:r>
                      <a:r>
                        <a:rPr lang="en-US" sz="1800" u="none" strike="noStrike" dirty="0">
                          <a:effectLst/>
                          <a:latin typeface="Browallia New" panose="020B0604020202020204" pitchFamily="34" charset="-34"/>
                          <a:ea typeface="Arial Unicode MS" panose="020B0604020202020204" pitchFamily="34" charset="-128"/>
                          <a:cs typeface="Browallia New" panose="020B0604020202020204" pitchFamily="34" charset="-34"/>
                        </a:rPr>
                        <a:t>Quality  Service Clean (QSC) </a:t>
                      </a:r>
                      <a:r>
                        <a:rPr lang="th-TH" sz="1800" u="none" strike="noStrike" dirty="0">
                          <a:effectLst/>
                          <a:latin typeface="Browallia New" panose="020B0604020202020204" pitchFamily="34" charset="-34"/>
                          <a:ea typeface="Arial Unicode MS" panose="020B0604020202020204" pitchFamily="34" charset="-128"/>
                          <a:cs typeface="Browallia New" panose="020B0604020202020204" pitchFamily="34" charset="-34"/>
                        </a:rPr>
                        <a:t>กระทรวงสาธารณสุข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ea typeface="Arial Unicode MS" panose="020B0604020202020204" pitchFamily="34" charset="-128"/>
                        <a:cs typeface="Browallia New" panose="020B0604020202020204" pitchFamily="34" charset="-34"/>
                      </a:endParaRPr>
                    </a:p>
                  </a:txBody>
                  <a:tcPr marL="121156" marR="6731" marT="6731" marB="0" anchor="ctr"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latin typeface="Browallia New" panose="020B0604020202020204" pitchFamily="34" charset="-34"/>
                          <a:ea typeface="Arial Unicode MS" panose="020B0604020202020204" pitchFamily="34" charset="-128"/>
                          <a:cs typeface="Browallia New" panose="020B0604020202020204" pitchFamily="34" charset="-34"/>
                        </a:rPr>
                        <a:t>2. สถานะการเงินการคลังมั่นคง รักษาอัตราการเติบโตของสภาวะการเงินมั่นคง</a:t>
                      </a:r>
                      <a:endParaRPr lang="en-US" sz="1800" dirty="0">
                        <a:latin typeface="Browallia New" panose="020B0604020202020204" pitchFamily="34" charset="-34"/>
                        <a:ea typeface="Arial Unicode MS" panose="020B0604020202020204" pitchFamily="34" charset="-128"/>
                        <a:cs typeface="Browallia New" panose="020B0604020202020204" pitchFamily="34" charset="-34"/>
                      </a:endParaRPr>
                    </a:p>
                    <a:p>
                      <a:endParaRPr lang="en-US" sz="1800" dirty="0">
                        <a:latin typeface="Browallia New" panose="020B0604020202020204" pitchFamily="34" charset="-34"/>
                        <a:ea typeface="Arial Unicode MS" panose="020B0604020202020204" pitchFamily="34" charset="-128"/>
                        <a:cs typeface="Browallia New" panose="020B0604020202020204" pitchFamily="34" charset="-34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2535">
                <a:tc vMerge="1">
                  <a:txBody>
                    <a:bodyPr/>
                    <a:lstStyle/>
                    <a:p>
                      <a:pPr algn="l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ea typeface="Arial Unicode MS" panose="020B0604020202020204" pitchFamily="34" charset="-128"/>
                        <a:cs typeface="Browallia New" panose="020B0604020202020204" pitchFamily="34" charset="-34"/>
                      </a:endParaRPr>
                    </a:p>
                  </a:txBody>
                  <a:tcPr marL="9130" marR="9130" marT="913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u="none" strike="noStrike" dirty="0">
                          <a:effectLst/>
                          <a:latin typeface="Browallia New" panose="020B0604020202020204" pitchFamily="34" charset="-34"/>
                          <a:ea typeface="Arial Unicode MS" panose="020B0604020202020204" pitchFamily="34" charset="-128"/>
                          <a:cs typeface="Browallia New" panose="020B0604020202020204" pitchFamily="34" charset="-34"/>
                        </a:rPr>
                        <a:t>3.มีแกนนำสุขภาพครบทุกกลุ่มวัยทุกชุมชน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ea typeface="Arial Unicode MS" panose="020B0604020202020204" pitchFamily="34" charset="-128"/>
                        <a:cs typeface="Browallia New" panose="020B0604020202020204" pitchFamily="34" charset="-34"/>
                      </a:endParaRPr>
                    </a:p>
                    <a:p>
                      <a:endParaRPr lang="en-US" sz="1800" dirty="0">
                        <a:latin typeface="Browallia New" panose="020B0604020202020204" pitchFamily="34" charset="-34"/>
                        <a:ea typeface="Arial Unicode MS" panose="020B0604020202020204" pitchFamily="34" charset="-128"/>
                        <a:cs typeface="Browallia New" panose="020B0604020202020204" pitchFamily="34" charset="-34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u="none" strike="noStrike" dirty="0">
                          <a:effectLst/>
                          <a:latin typeface="Browallia New" panose="020B0604020202020204" pitchFamily="34" charset="-34"/>
                          <a:ea typeface="Arial Unicode MS" panose="020B0604020202020204" pitchFamily="34" charset="-128"/>
                          <a:cs typeface="Browallia New" panose="020B0604020202020204" pitchFamily="34" charset="-34"/>
                        </a:rPr>
                        <a:t>3. บุคลากรมีความสุข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ea typeface="Arial Unicode MS" panose="020B0604020202020204" pitchFamily="34" charset="-128"/>
                        <a:cs typeface="Browallia New" panose="020B0604020202020204" pitchFamily="34" charset="-34"/>
                      </a:endParaRPr>
                    </a:p>
                  </a:txBody>
                  <a:tcPr marL="7715" marR="7715" marT="77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u="none" strike="noStrike" dirty="0">
                          <a:effectLst/>
                          <a:latin typeface="Browallia New" panose="020B0604020202020204" pitchFamily="34" charset="-34"/>
                          <a:ea typeface="Arial Unicode MS" panose="020B0604020202020204" pitchFamily="34" charset="-128"/>
                          <a:cs typeface="Browallia New" panose="020B0604020202020204" pitchFamily="34" charset="-34"/>
                        </a:rPr>
                        <a:t>3.     เพื่อเป็นโรงพยาบาลที่ผ่านเกณฑ์ประเมินสถานที่ทำงานน่าอยู่ (</a:t>
                      </a:r>
                      <a:r>
                        <a:rPr lang="en-US" sz="1800" u="none" strike="noStrike" dirty="0">
                          <a:effectLst/>
                          <a:latin typeface="Browallia New" panose="020B0604020202020204" pitchFamily="34" charset="-34"/>
                          <a:ea typeface="Arial Unicode MS" panose="020B0604020202020204" pitchFamily="34" charset="-128"/>
                          <a:cs typeface="Browallia New" panose="020B0604020202020204" pitchFamily="34" charset="-34"/>
                        </a:rPr>
                        <a:t>HWP)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ea typeface="Arial Unicode MS" panose="020B0604020202020204" pitchFamily="34" charset="-128"/>
                        <a:cs typeface="Browallia New" panose="020B0604020202020204" pitchFamily="34" charset="-34"/>
                      </a:endParaRPr>
                    </a:p>
                  </a:txBody>
                  <a:tcPr marL="121156" marR="6731" marT="6731" marB="0" anchor="ctr"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latin typeface="Browallia New" panose="020B0604020202020204" pitchFamily="34" charset="-34"/>
                          <a:ea typeface="Arial Unicode MS" panose="020B0604020202020204" pitchFamily="34" charset="-128"/>
                          <a:cs typeface="Browallia New" panose="020B0604020202020204" pitchFamily="34" charset="-34"/>
                        </a:rPr>
                        <a:t>3. มีธรรมาภิบาลในองค์กร การนำองค์กร</a:t>
                      </a:r>
                      <a:endParaRPr lang="en-US" sz="1800" dirty="0">
                        <a:latin typeface="Browallia New" panose="020B0604020202020204" pitchFamily="34" charset="-34"/>
                        <a:ea typeface="Arial Unicode MS" panose="020B0604020202020204" pitchFamily="34" charset="-128"/>
                        <a:cs typeface="Browallia New" panose="020B0604020202020204" pitchFamily="34" charset="-34"/>
                      </a:endParaRPr>
                    </a:p>
                    <a:p>
                      <a:endParaRPr lang="en-US" sz="1800" dirty="0">
                        <a:latin typeface="Browallia New" panose="020B0604020202020204" pitchFamily="34" charset="-34"/>
                        <a:ea typeface="Arial Unicode MS" panose="020B0604020202020204" pitchFamily="34" charset="-128"/>
                        <a:cs typeface="Browallia New" panose="020B0604020202020204" pitchFamily="34" charset="-34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2760">
                <a:tc vMerge="1">
                  <a:txBody>
                    <a:bodyPr/>
                    <a:lstStyle/>
                    <a:p>
                      <a:pPr algn="l" fontAlgn="ctr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ea typeface="Arial Unicode MS" panose="020B0604020202020204" pitchFamily="34" charset="-128"/>
                        <a:cs typeface="Browallia New" panose="020B0604020202020204" pitchFamily="34" charset="-34"/>
                      </a:endParaRPr>
                    </a:p>
                  </a:txBody>
                  <a:tcPr marL="9130" marR="9130" marT="913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u="none" strike="noStrike" dirty="0">
                          <a:effectLst/>
                          <a:latin typeface="Browallia New" panose="020B0604020202020204" pitchFamily="34" charset="-34"/>
                          <a:ea typeface="Arial Unicode MS" panose="020B0604020202020204" pitchFamily="34" charset="-128"/>
                          <a:cs typeface="Browallia New" panose="020B0604020202020204" pitchFamily="34" charset="-34"/>
                        </a:rPr>
                        <a:t>4.มีบุคคลต้นแบบด้านสุขภาพ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ea typeface="Arial Unicode MS" panose="020B0604020202020204" pitchFamily="34" charset="-128"/>
                        <a:cs typeface="Browallia New" panose="020B0604020202020204" pitchFamily="34" charset="-34"/>
                      </a:endParaRPr>
                    </a:p>
                  </a:txBody>
                  <a:tcPr marL="8100" marR="8100" marT="810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u="none" strike="noStrike" dirty="0">
                          <a:effectLst/>
                          <a:latin typeface="Browallia New" panose="020B0604020202020204" pitchFamily="34" charset="-34"/>
                          <a:ea typeface="Arial Unicode MS" panose="020B0604020202020204" pitchFamily="34" charset="-128"/>
                          <a:cs typeface="Browallia New" panose="020B0604020202020204" pitchFamily="34" charset="-34"/>
                        </a:rPr>
                        <a:t>4. บุคลากรมีพฤติกรรมการบริการที่ดี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ea typeface="Arial Unicode MS" panose="020B0604020202020204" pitchFamily="34" charset="-128"/>
                        <a:cs typeface="Browallia New" panose="020B0604020202020204" pitchFamily="34" charset="-34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u="none" strike="noStrike" dirty="0">
                          <a:effectLst/>
                          <a:latin typeface="Browallia New" panose="020B0604020202020204" pitchFamily="34" charset="-34"/>
                          <a:ea typeface="Arial Unicode MS" panose="020B0604020202020204" pitchFamily="34" charset="-128"/>
                          <a:cs typeface="Browallia New" panose="020B0604020202020204" pitchFamily="34" charset="-34"/>
                        </a:rPr>
                        <a:t>4.     เพื่อให้ผู้มารับบริการและบุคลากร มีความพึงพอใจต่อสถานที่และสิ่งแวดล้อมของโรงพยาบาล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ea typeface="Arial Unicode MS" panose="020B0604020202020204" pitchFamily="34" charset="-128"/>
                        <a:cs typeface="Browallia New" panose="020B0604020202020204" pitchFamily="34" charset="-34"/>
                      </a:endParaRPr>
                    </a:p>
                  </a:txBody>
                  <a:tcPr marL="6731" marR="6731" marT="6731" marB="0" anchor="ctr"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Browallia New" panose="020B0604020202020204" pitchFamily="34" charset="-34"/>
                          <a:ea typeface="Arial Unicode MS" panose="020B0604020202020204" pitchFamily="34" charset="-128"/>
                          <a:cs typeface="Browallia New" panose="020B0604020202020204" pitchFamily="34" charset="-34"/>
                        </a:rPr>
                        <a:t>4. </a:t>
                      </a:r>
                      <a:r>
                        <a:rPr lang="th-TH" sz="1800" dirty="0">
                          <a:latin typeface="Browallia New" panose="020B0604020202020204" pitchFamily="34" charset="-34"/>
                          <a:ea typeface="Arial Unicode MS" panose="020B0604020202020204" pitchFamily="34" charset="-128"/>
                          <a:cs typeface="Browallia New" panose="020B0604020202020204" pitchFamily="34" charset="-34"/>
                        </a:rPr>
                        <a:t> มีระบบบริหารจัดการพัสดุที่มีประสิทธิภาพ</a:t>
                      </a:r>
                      <a:endParaRPr lang="en-US" sz="1800" dirty="0">
                        <a:latin typeface="Browallia New" panose="020B0604020202020204" pitchFamily="34" charset="-34"/>
                        <a:ea typeface="Arial Unicode MS" panose="020B0604020202020204" pitchFamily="34" charset="-128"/>
                        <a:cs typeface="Browallia New" panose="020B0604020202020204" pitchFamily="34" charset="-34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468544" y="1628800"/>
            <a:ext cx="268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ctr"/>
            <a:r>
              <a:rPr lang="th-TH" dirty="0">
                <a:solidFill>
                  <a:prstClr val="black"/>
                </a:solidFill>
              </a:rPr>
              <a:t>4</a:t>
            </a:r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88549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th-TH" sz="3600" b="1" dirty="0"/>
              <a:t>ประเด็นยุทธศาสตร์ที่ 1</a:t>
            </a:r>
            <a:br>
              <a:rPr lang="en-US" sz="3600" b="1" dirty="0"/>
            </a:br>
            <a:r>
              <a:rPr lang="th-TH" sz="3600" dirty="0"/>
              <a:t>พัฒนาคุณภาพบริการและบริหารความเสี่ยง</a:t>
            </a:r>
            <a:endParaRPr lang="en-US" sz="36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67544" y="1484784"/>
          <a:ext cx="7416824" cy="3752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16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u="none" strike="noStrike" dirty="0">
                          <a:solidFill>
                            <a:srgbClr val="006600"/>
                          </a:solidFill>
                          <a:effectLst/>
                        </a:rPr>
                        <a:t>เป้าประสงค์ :</a:t>
                      </a:r>
                      <a:r>
                        <a:rPr lang="th-TH" sz="2400" b="0" u="none" strike="noStrike" dirty="0">
                          <a:solidFill>
                            <a:srgbClr val="006600"/>
                          </a:solidFill>
                          <a:effectLst/>
                        </a:rPr>
                        <a:t>ผู้รับบริการ ได้รับบริการตามมาตรฐาน ปลอดภัยและพึงพอใจ</a:t>
                      </a:r>
                      <a:endParaRPr lang="th-TH" sz="2400" b="0" i="0" u="none" strike="noStrike" dirty="0">
                        <a:solidFill>
                          <a:srgbClr val="006600"/>
                        </a:solidFill>
                        <a:effectLst/>
                        <a:latin typeface="Browallia New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411760" y="3717032"/>
            <a:ext cx="514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KSF</a:t>
            </a:r>
          </a:p>
          <a:p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67544" y="1988840"/>
          <a:ext cx="8208912" cy="390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85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872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KSF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IT ACT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720"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ความรวดเร็วในการบริการ</a:t>
                      </a:r>
                      <a:r>
                        <a:rPr lang="th-TH" sz="2400" baseline="0" dirty="0"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</a:t>
                      </a:r>
                      <a:endParaRPr lang="en-US" sz="2400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การจัดทำโปรแกรมเรียกคิว</a:t>
                      </a:r>
                      <a:endParaRPr lang="en-US" sz="2400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505">
                <a:tc>
                  <a:txBody>
                    <a:bodyPr/>
                    <a:lstStyle/>
                    <a:p>
                      <a:endParaRPr lang="en-US" sz="2400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ใช้ระบบข้อมูลตรวจจับเรื่องเวลา</a:t>
                      </a:r>
                      <a:r>
                        <a:rPr lang="th-TH" sz="2400" baseline="0" dirty="0"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เป็นข้อมูลสนับสนุนโดยไม่ต้องใช้วิธีเก็บมือ</a:t>
                      </a:r>
                      <a:endParaRPr lang="en-US" sz="2400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720"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ไม่เกิดอุบัติการณ์ที่รุนแรง</a:t>
                      </a:r>
                      <a:endParaRPr lang="en-US" sz="2400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จัดหาเทคโนโลยีที่ช่วยเรื่องของการระบุตัวผู้ป่วย</a:t>
                      </a:r>
                      <a:r>
                        <a:rPr lang="th-TH" sz="2400" baseline="0" dirty="0"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</a:t>
                      </a:r>
                    </a:p>
                    <a:p>
                      <a:r>
                        <a:rPr lang="th-TH" sz="2400" baseline="0" dirty="0"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จัดทำ</a:t>
                      </a:r>
                      <a:r>
                        <a:rPr lang="en-US" sz="2400" baseline="0" dirty="0"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popup </a:t>
                      </a:r>
                      <a:r>
                        <a:rPr lang="th-TH" sz="2400" baseline="0" dirty="0"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เพื่อช่วยในการ</a:t>
                      </a:r>
                      <a:r>
                        <a:rPr lang="en-US" sz="2400" baseline="0" dirty="0"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order </a:t>
                      </a:r>
                      <a:r>
                        <a:rPr lang="th-TH" sz="2400" baseline="0" dirty="0"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ยาที่ถูกต้อง</a:t>
                      </a:r>
                      <a:endParaRPr lang="en-US" sz="2400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720"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พฤติกรรมบริการที่ดีและ</a:t>
                      </a:r>
                      <a:r>
                        <a:rPr lang="th-TH" sz="2400" baseline="0" dirty="0"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บริการด้วยหัวใจแห่งความเป็นมนุษย์</a:t>
                      </a:r>
                      <a:endParaRPr lang="en-US" sz="2400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@LINE</a:t>
                      </a:r>
                      <a:r>
                        <a:rPr lang="en-US" sz="2400" baseline="0" dirty="0"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</a:t>
                      </a:r>
                      <a:r>
                        <a:rPr lang="th-TH" sz="2400" baseline="0" dirty="0"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ปัญหาการเจ็บป่วยหลังออกจากรพ.ไปแล้ว </a:t>
                      </a:r>
                      <a:endParaRPr lang="en-US" sz="2400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8720">
                <a:tc>
                  <a:txBody>
                    <a:bodyPr/>
                    <a:lstStyle/>
                    <a:p>
                      <a:endParaRPr lang="en-US" sz="2400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281944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pPr algn="l"/>
            <a:r>
              <a:rPr lang="th-TH" sz="3600" b="1" dirty="0"/>
              <a:t>ประเด็นยุทธศาสตร์ที่ 2 </a:t>
            </a:r>
            <a:br>
              <a:rPr lang="th-TH" sz="3600" dirty="0"/>
            </a:br>
            <a:r>
              <a:rPr lang="th-TH" sz="3200" dirty="0"/>
              <a:t>การสร้างสุขภาพที่ดีของประชาชน โดยการมีส่วนร่วมที่ดีของภาคีเครือข่าย</a:t>
            </a:r>
            <a:endParaRPr lang="en-US" sz="32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79512" y="1484784"/>
          <a:ext cx="8568952" cy="5168265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1295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0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89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 dirty="0">
                          <a:effectLst/>
                        </a:rPr>
                        <a:t>เป้าประสงค์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KSF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IT ACT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th-TH" sz="2400" u="none" strike="noStrike" dirty="0">
                          <a:effectLst/>
                        </a:rPr>
                        <a:t>1.ภาคีเครือข่ายให้การสนับสนุนและส่งเสริมแกนนำสุขภาพ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342900" indent="-3429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กระบวนการแลกเปลี่ยนเรียนรู้ที่ดี</a:t>
                      </a:r>
                    </a:p>
                    <a:p>
                      <a:pPr marL="342900" indent="-3429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กระแสการส้รางสุขภาพ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342900" indent="-342900" algn="l" fontAlgn="ctr">
                        <a:buFont typeface="Courier New" panose="02070309020205020404" pitchFamily="49" charset="0"/>
                        <a:buChar char="o"/>
                      </a:pP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พัฒนาช่องทางการสื่อสาร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th-TH" sz="2400" u="none" strike="noStrike" dirty="0">
                          <a:effectLst/>
                        </a:rPr>
                        <a:t>2.ประชาชนสามารถดูแลสุขภาพตนเองและครอบครัวให้มีสุขภาพดีและ สามารถจัดการสุขภาพตนเองได้โดยใช้ข้อมูลและ เครือข่ายสุขภาพที่มีอยู่อย่างมีประสิทธิภาพ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342900" indent="-3429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การเข้าถึงข้อมูลด้านสุขภาพ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342900" indent="-342900" algn="l" fontAlgn="ctr">
                        <a:buFont typeface="Courier New" panose="02070309020205020404" pitchFamily="49" charset="0"/>
                        <a:buChar char="o"/>
                      </a:pP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พัฒนาระบบข้อมูลสุขภาพ</a:t>
                      </a:r>
                    </a:p>
                    <a:p>
                      <a:pPr marL="342900" indent="-342900" algn="l" fontAlgn="ctr">
                        <a:buFont typeface="Courier New" panose="02070309020205020404" pitchFamily="49" charset="0"/>
                        <a:buChar char="o"/>
                      </a:pP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พัฒนาช่องทางที่สามารถสื่อสารเข้าถึงแกนนำสุขภพาประจำครอบครัว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th-TH" sz="2400" u="none" strike="noStrike" dirty="0">
                          <a:effectLst/>
                        </a:rPr>
                        <a:t>3.มีแกนนำสุขภาพครบทุกกลุ่มวัยทุกชุมชน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342900" indent="-3429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การพัฒนาศักยภาพแกนนำ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th-TH" sz="2400" u="none" strike="noStrike" dirty="0">
                          <a:effectLst/>
                        </a:rPr>
                        <a:t>4.มีบุคคลต้นแบบด้านสุขภาพ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342900" indent="-3429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th-TH" sz="2400" u="none" strike="noStrike" dirty="0">
                          <a:effectLst/>
                        </a:rPr>
                        <a:t>การสื่อสารด้านสุขภาพ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พัฒนาช่องทางที่สามารถสื่อสารเข้าถึงแกนนำสุขภาพประจำครอบครัว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455813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th-TH" b="1" dirty="0"/>
              <a:t>ประเด็นยุทธศาสตร์ที่ 3 </a:t>
            </a:r>
            <a:br>
              <a:rPr lang="th-TH" b="1" dirty="0"/>
            </a:br>
            <a:r>
              <a:rPr lang="th-TH" dirty="0"/>
              <a:t>การพัฒนาบุคลากรให้มีทักษะการทำงาน และมีความสุข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67544" y="1484784"/>
          <a:ext cx="7704856" cy="3120154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2830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0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980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u="none" strike="noStrike" dirty="0">
                          <a:effectLst/>
                        </a:rPr>
                        <a:t>เป้าประสงค์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KSF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IT  ACT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3542">
                <a:tc>
                  <a:txBody>
                    <a:bodyPr/>
                    <a:lstStyle/>
                    <a:p>
                      <a:pPr algn="l" fontAlgn="ctr"/>
                      <a:r>
                        <a:rPr lang="th-TH" sz="2400" u="none" strike="noStrike" dirty="0">
                          <a:effectLst/>
                        </a:rPr>
                        <a:t>1.บุคลากรมีศักยภาพและสมรรถนะตามภารกิจในการปฏิบัติงาน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มีการจัดทำระบบประเมินสมรรถนะ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l" fontAlgn="ctr">
                        <a:buFont typeface="Courier New" panose="02070309020205020404" pitchFamily="49" charset="0"/>
                        <a:buChar char="o"/>
                      </a:pP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อบรมในส่วนที่เป็นสมรรถนะด้านคอมพิวเตอร์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4963">
                <a:tc>
                  <a:txBody>
                    <a:bodyPr/>
                    <a:lstStyle/>
                    <a:p>
                      <a:pPr algn="l" fontAlgn="ctr"/>
                      <a:r>
                        <a:rPr lang="th-TH" sz="2400" u="none" strike="noStrike" dirty="0">
                          <a:effectLst/>
                        </a:rPr>
                        <a:t>2. บุคลากรมีความรักและความผูกพันต่อองค์กร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จนท.มีความสุขในงานที่ทำและงานมีผลต่อ</a:t>
                      </a:r>
                      <a:r>
                        <a:rPr lang="th-TH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รพ.(ความรู้สึกที่มีคุณค่า)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28834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th-TH" b="1" dirty="0"/>
              <a:t>ประเด็นยุทธศาสตร์ที่ 3 (ต่อ)</a:t>
            </a:r>
            <a:br>
              <a:rPr lang="th-TH" b="1" dirty="0"/>
            </a:br>
            <a:r>
              <a:rPr lang="th-TH" dirty="0"/>
              <a:t>การพัฒนาบุคลากรให้มีทักษะการทำงาน และมีความสุข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95536" y="1772816"/>
          <a:ext cx="7704856" cy="4917977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2830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0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980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u="none" strike="noStrike" dirty="0">
                          <a:effectLst/>
                        </a:rPr>
                        <a:t>เป้าประสงค์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</a:rPr>
                        <a:t>KSF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</a:rPr>
                        <a:t>IT  ACT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807">
                <a:tc>
                  <a:txBody>
                    <a:bodyPr/>
                    <a:lstStyle/>
                    <a:p>
                      <a:pPr algn="l" fontAlgn="ctr"/>
                      <a:r>
                        <a:rPr lang="th-TH" sz="2400" u="none" strike="noStrike" dirty="0">
                          <a:effectLst/>
                        </a:rPr>
                        <a:t>3. บุคลากรมีความสุข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การทำงานอย่างมีความสุข </a:t>
                      </a:r>
                    </a:p>
                    <a:p>
                      <a:pPr marL="342900" indent="-3429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การได้ทำงานที่มีการสนับสนุนแก้ปัญหาอุปสรรคในการทำงานตามสมควร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l" fontAlgn="ctr">
                        <a:buFont typeface="Courier New" panose="02070309020205020404" pitchFamily="49" charset="0"/>
                        <a:buChar char="o"/>
                      </a:pP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จัดทำระบบ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IT </a:t>
                      </a: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ให้มีเสถียรภาพ</a:t>
                      </a:r>
                      <a:r>
                        <a:rPr lang="th-TH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และ ปลอดภัย</a:t>
                      </a:r>
                    </a:p>
                    <a:p>
                      <a:pPr marL="342900" indent="-342900" algn="l" fontAlgn="ctr">
                        <a:buFont typeface="Courier New" panose="02070309020205020404" pitchFamily="49" charset="0"/>
                        <a:buChar char="o"/>
                      </a:pPr>
                      <a:r>
                        <a:rPr lang="th-TH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จัดบริการทาง </a:t>
                      </a:r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IT </a:t>
                      </a:r>
                      <a:r>
                        <a:rPr lang="th-TH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ที่รวดเร็ว และ ตอบสนองความต้องการ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6674">
                <a:tc>
                  <a:txBody>
                    <a:bodyPr/>
                    <a:lstStyle/>
                    <a:p>
                      <a:pPr algn="l" fontAlgn="ctr"/>
                      <a:r>
                        <a:rPr lang="th-TH" sz="2400" u="none" strike="noStrike" dirty="0">
                          <a:effectLst/>
                        </a:rPr>
                        <a:t>4. บุคลากรมีพฤติกรรมการบริการที่ดี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มีทัศนคติที่มุ่งช่วยเหลือผู้รับบริการ</a:t>
                      </a:r>
                    </a:p>
                    <a:p>
                      <a:pPr marL="342900" indent="-3429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คิดว่าพฤติกรรมบริการเป็นทักษะและ ทำให้เป็นทักษะ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126935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th-TH" b="1" dirty="0"/>
              <a:t>ประเด็นยุทธศาสตร์ที่ 4 </a:t>
            </a:r>
            <a:br>
              <a:rPr lang="th-TH" dirty="0"/>
            </a:br>
            <a:r>
              <a:rPr lang="th-TH" dirty="0"/>
              <a:t>การบริหารจัดการสิ่งแวดล้อม และความปลอดภัย 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67544" y="1556792"/>
          <a:ext cx="8208912" cy="4824535"/>
        </p:xfrm>
        <a:graphic>
          <a:graphicData uri="http://schemas.openxmlformats.org/drawingml/2006/table">
            <a:tbl>
              <a:tblPr>
                <a:tableStyleId>{E269D01E-BC32-4049-B463-5C60D7B0CCD2}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826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 dirty="0">
                          <a:effectLst/>
                        </a:rPr>
                        <a:t>เป้าประสงค์</a:t>
                      </a:r>
                      <a:endParaRPr lang="th-TH" sz="2000" b="1" i="0" u="none" strike="noStrike" dirty="0">
                        <a:solidFill>
                          <a:schemeClr val="bg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KSF</a:t>
                      </a:r>
                      <a:endParaRPr lang="th-TH" sz="2000" b="1" i="0" u="none" strike="noStrike" dirty="0">
                        <a:solidFill>
                          <a:schemeClr val="bg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IT  ACT</a:t>
                      </a:r>
                      <a:endParaRPr lang="th-TH" sz="2000" b="1" i="0" u="none" strike="noStrike" dirty="0">
                        <a:solidFill>
                          <a:schemeClr val="bg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4907"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u="none" strike="noStrike" dirty="0">
                          <a:effectLst/>
                        </a:rPr>
                        <a:t>   1. เพื่อให้มีระบบการจัดการสิ่งแวดล้อมที่ดี ปลอดภัย เอื้อต่อการปฏิบัติงานและการสร้างเสริมสุขภาพ</a:t>
                      </a:r>
                      <a:endParaRPr lang="th-TH" sz="2000" b="0" i="0" u="none" strike="noStrike" dirty="0">
                        <a:solidFill>
                          <a:schemeClr val="bg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th-TH" sz="2000" u="none" strike="noStrike" dirty="0">
                          <a:effectLst/>
                        </a:rPr>
                        <a:t>การสำรวจปัญหาอย่างต่อเนือง</a:t>
                      </a:r>
                    </a:p>
                    <a:p>
                      <a:pPr marL="342900" indent="-3429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th-TH" sz="2000" u="none" strike="noStrike" dirty="0">
                          <a:effectLst/>
                        </a:rPr>
                        <a:t>การแก้ปัญหาและการติดตามอย่างจริงจัง</a:t>
                      </a:r>
                      <a:endParaRPr lang="th-TH" sz="2000" b="0" i="0" u="none" strike="noStrike" dirty="0">
                        <a:solidFill>
                          <a:schemeClr val="bg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l" fontAlgn="ctr">
                        <a:buFont typeface="Courier New" panose="02070309020205020404" pitchFamily="49" charset="0"/>
                        <a:buChar char="o"/>
                      </a:pPr>
                      <a:r>
                        <a:rPr lang="th-TH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พัฒนาโปรแกรมฐานข้อมูลเกี่ยกับ ครุภัณฑ์การแพทย์</a:t>
                      </a:r>
                    </a:p>
                    <a:p>
                      <a:pPr marL="342900" indent="-342900" algn="l" fontAlgn="ctr">
                        <a:buFont typeface="Courier New" panose="02070309020205020404" pitchFamily="49" charset="0"/>
                        <a:buChar char="o"/>
                      </a:pPr>
                      <a:r>
                        <a:rPr lang="th-TH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พัฒนาคลังข้อมูลด้าน 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ENV</a:t>
                      </a:r>
                      <a:endParaRPr lang="th-TH" sz="2000" b="0" i="0" u="none" strike="noStrike" dirty="0">
                        <a:solidFill>
                          <a:schemeClr val="bg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1547"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u="none" strike="noStrike" dirty="0">
                          <a:effectLst/>
                        </a:rPr>
                        <a:t>2.  เพื่อเป็นโรงพยาบาลที่ผ่านเกณฑ์ประเมินโรงพยาบาลในระบบ </a:t>
                      </a:r>
                      <a:r>
                        <a:rPr lang="en-US" sz="2000" u="none" strike="noStrike" dirty="0">
                          <a:effectLst/>
                        </a:rPr>
                        <a:t>Quality  Service Clean (QSC) </a:t>
                      </a:r>
                      <a:r>
                        <a:rPr lang="th-TH" sz="2000" u="none" strike="noStrike" dirty="0">
                          <a:effectLst/>
                        </a:rPr>
                        <a:t>กระทรวงสาธารณสุข</a:t>
                      </a:r>
                      <a:endParaRPr lang="th-TH" sz="2000" b="0" i="0" u="none" strike="noStrike" dirty="0">
                        <a:solidFill>
                          <a:schemeClr val="bg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17145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th-TH" sz="2000" u="none" strike="noStrike" dirty="0">
                          <a:effectLst/>
                        </a:rPr>
                        <a:t>(ยกเลิก)</a:t>
                      </a:r>
                      <a:endParaRPr lang="th-TH" sz="2000" b="0" i="0" u="none" strike="noStrike" dirty="0">
                        <a:solidFill>
                          <a:schemeClr val="bg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171450" marR="9525" marT="9525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l" fontAlgn="ctr">
                        <a:buFont typeface="Courier New" panose="02070309020205020404" pitchFamily="49" charset="0"/>
                        <a:buChar char="o"/>
                      </a:pPr>
                      <a:endParaRPr lang="th-TH" sz="2000" b="0" i="0" u="none" strike="noStrike" dirty="0">
                        <a:solidFill>
                          <a:schemeClr val="bg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171450" marR="9525" marT="9525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4907"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u="none" strike="noStrike" dirty="0">
                          <a:effectLst/>
                        </a:rPr>
                        <a:t>3.  เพื่อเป็นโรงพยาบาลที่ผ่านเกณฑ์ประเมินสถานที่ทำงานน่าอยู่ (</a:t>
                      </a:r>
                      <a:r>
                        <a:rPr lang="en-US" sz="2000" u="none" strike="noStrike" dirty="0">
                          <a:effectLst/>
                        </a:rPr>
                        <a:t>HWP)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17145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th-TH" sz="2000" u="none" strike="noStrike" dirty="0">
                          <a:effectLst/>
                        </a:rPr>
                        <a:t>ความต่อเนื่องของกิจกรรม</a:t>
                      </a:r>
                      <a:r>
                        <a:rPr lang="th-TH" sz="2000" u="none" strike="noStrike" baseline="0" dirty="0">
                          <a:effectLst/>
                        </a:rPr>
                        <a:t> </a:t>
                      </a:r>
                      <a:r>
                        <a:rPr lang="en-US" sz="2000" u="none" strike="noStrike" baseline="0" dirty="0">
                          <a:effectLst/>
                        </a:rPr>
                        <a:t>5 </a:t>
                      </a:r>
                      <a:r>
                        <a:rPr lang="th-TH" sz="2000" u="none" strike="noStrike" baseline="0" dirty="0">
                          <a:effectLst/>
                        </a:rPr>
                        <a:t>ส.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171450" marR="9525" marT="9525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l" fontAlgn="ctr">
                        <a:buFont typeface="Courier New" panose="02070309020205020404" pitchFamily="49" charset="0"/>
                        <a:buChar char="o"/>
                      </a:pP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171450" marR="9525" marT="9525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4907"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u="none" strike="noStrike" dirty="0">
                          <a:effectLst/>
                        </a:rPr>
                        <a:t>  4.   เพื่อให้ผู้มารับบริการและบุคลากร มีความพึงพอใจต่อสถานที่และสิ่งแวดล้อมของโรงพยาบาล</a:t>
                      </a:r>
                      <a:endParaRPr lang="th-TH" sz="2000" b="0" i="0" u="none" strike="noStrike" dirty="0">
                        <a:solidFill>
                          <a:schemeClr val="bg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th-TH" sz="2000" u="none" strike="noStrike" dirty="0">
                          <a:effectLst/>
                        </a:rPr>
                        <a:t>สิ่งอำนวยความสะดวกด้านโครงสร้างเพียงพอ</a:t>
                      </a:r>
                      <a:endParaRPr lang="th-TH" sz="2000" b="0" i="0" u="none" strike="noStrike" dirty="0">
                        <a:solidFill>
                          <a:schemeClr val="bg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l" fontAlgn="ctr">
                        <a:buFont typeface="Courier New" panose="02070309020205020404" pitchFamily="49" charset="0"/>
                        <a:buChar char="o"/>
                      </a:pPr>
                      <a:endParaRPr lang="th-TH" sz="2000" b="0" i="0" u="none" strike="noStrike" dirty="0">
                        <a:solidFill>
                          <a:schemeClr val="bg1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519138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th-TH" b="1" dirty="0"/>
              <a:t>ประเด็นยุทธศาสตร์ที่ 5</a:t>
            </a:r>
            <a:br>
              <a:rPr lang="en-US" b="1" dirty="0"/>
            </a:br>
            <a:r>
              <a:rPr lang="th-TH" dirty="0"/>
              <a:t>การพัฒนาระบบบริหารจัดการที่มีประสิทธิภาพ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67544" y="1556792"/>
          <a:ext cx="8064897" cy="4722495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2688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8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52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u="none" strike="noStrike" dirty="0">
                          <a:effectLst/>
                        </a:rPr>
                        <a:t>เป้าประสงค์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</a:rPr>
                        <a:t>KSF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</a:rPr>
                        <a:t>IT  ACT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3915">
                <a:tc>
                  <a:txBody>
                    <a:bodyPr/>
                    <a:lstStyle/>
                    <a:p>
                      <a:pPr algn="l" fontAlgn="ctr"/>
                      <a:r>
                        <a:rPr lang="th-TH" sz="2800" u="none" strike="noStrike" dirty="0">
                          <a:effectLst/>
                        </a:rPr>
                        <a:t>1. ระบบสารสนเทศมีประสิทธิภาพ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457200" indent="-4572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th-TH" sz="2800" u="none" strike="noStrike" dirty="0">
                          <a:effectLst/>
                        </a:rPr>
                        <a:t>ความมั่นคงและเสถียรภาพ</a:t>
                      </a:r>
                    </a:p>
                    <a:p>
                      <a:pPr marL="457200" indent="-4572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th-TH" sz="2800" u="none" strike="noStrike" dirty="0">
                          <a:effectLst/>
                        </a:rPr>
                        <a:t>การเข้าถึงข้อมูลได้สะดวก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457200" indent="-457200" algn="l" fontAlgn="ctr">
                        <a:buFont typeface="Courier New" panose="02070309020205020404" pitchFamily="49" charset="0"/>
                        <a:buChar char="o"/>
                      </a:pP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l" fontAlgn="ctr"/>
                      <a:r>
                        <a:rPr lang="th-TH" sz="2800" u="none" strike="noStrike" dirty="0">
                          <a:effectLst/>
                        </a:rPr>
                        <a:t>2. สถานะการเงินการคลังมั่นคง รักษาอัตราการเติบโตของสภาวะการเงินมั่นคง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457200" indent="-4572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th-TH" sz="2800" u="none" strike="noStrike" dirty="0">
                          <a:effectLst/>
                        </a:rPr>
                        <a:t>รายได้เพิ่ม</a:t>
                      </a:r>
                    </a:p>
                    <a:p>
                      <a:pPr marL="457200" indent="-4572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th-TH" sz="2800" u="none" strike="noStrike" dirty="0">
                          <a:effectLst/>
                        </a:rPr>
                        <a:t>รายจ่ายลดลง</a:t>
                      </a:r>
                    </a:p>
                    <a:p>
                      <a:pPr marL="457200" indent="-4572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th-TH" sz="2800" u="none" strike="noStrike" dirty="0">
                          <a:effectLst/>
                        </a:rPr>
                        <a:t>ประสิทธิภาพการบริหารจัดการการคลังและบัญชี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457200" indent="-457200" algn="l" fontAlgn="ctr">
                        <a:buFont typeface="Courier New" panose="02070309020205020404" pitchFamily="49" charset="0"/>
                        <a:buChar char="o"/>
                      </a:pPr>
                      <a:r>
                        <a:rPr lang="th-TH" sz="2800" u="none" strike="noStrike" dirty="0">
                          <a:effectLst/>
                        </a:rPr>
                        <a:t>ระบบ </a:t>
                      </a:r>
                      <a:r>
                        <a:rPr lang="en-US" sz="2800" u="none" strike="noStrike" dirty="0">
                          <a:effectLst/>
                        </a:rPr>
                        <a:t>PAPERLESS</a:t>
                      </a:r>
                    </a:p>
                    <a:p>
                      <a:pPr marL="457200" indent="-457200" algn="l" fontAlgn="ctr">
                        <a:buFont typeface="Courier New" panose="02070309020205020404" pitchFamily="49" charset="0"/>
                        <a:buChar char="o"/>
                      </a:pPr>
                      <a:r>
                        <a:rPr lang="th-TH" sz="2800" u="none" strike="noStrike" dirty="0">
                          <a:effectLst/>
                        </a:rPr>
                        <a:t>ระบบ</a:t>
                      </a:r>
                      <a:r>
                        <a:rPr lang="th-TH" sz="2800" u="none" strike="noStrike" baseline="0" dirty="0">
                          <a:effectLst/>
                        </a:rPr>
                        <a:t> </a:t>
                      </a:r>
                      <a:r>
                        <a:rPr lang="en-US" sz="2800" u="none" strike="noStrike" baseline="0" dirty="0">
                          <a:effectLst/>
                        </a:rPr>
                        <a:t>E-office</a:t>
                      </a:r>
                    </a:p>
                    <a:p>
                      <a:pPr marL="457200" indent="-457200" algn="l" fontAlgn="ctr">
                        <a:buFont typeface="Courier New" panose="02070309020205020404" pitchFamily="49" charset="0"/>
                        <a:buChar char="o"/>
                      </a:pPr>
                      <a:r>
                        <a:rPr lang="th-TH" sz="2800" u="none" strike="noStrike" baseline="0" dirty="0">
                          <a:effectLst/>
                        </a:rPr>
                        <a:t>พัฒนาโปรแกรมที่สามาราถติดตามสถานการณ์การเงิน และ ตัวชีวัดทางการเงินได้อย่างสะดวก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7076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39553" y="1268760"/>
            <a:ext cx="8064896" cy="5323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3888" indent="-623888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th-TH" sz="2800" b="1" dirty="0">
                <a:solidFill>
                  <a:srgbClr val="0000FF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กำหนดเป้าหมาย และแนวทางการพัฒนาและใช้งานเทคโนโลยีสารสนเทศไว้อย่างชัดเจน</a:t>
            </a:r>
            <a:endParaRPr lang="en-US" sz="2800" dirty="0">
              <a:solidFill>
                <a:srgbClr val="0000FF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609600" indent="-609600" eaLnBrk="1" hangingPunct="1">
              <a:spcBef>
                <a:spcPct val="0"/>
              </a:spcBef>
              <a:buFontTx/>
              <a:buAutoNum type="arabicPeriod"/>
            </a:pPr>
            <a:r>
              <a:rPr lang="th-TH" altLang="th-TH" sz="28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แผนแม่บทมีความสอดคล้องกับวิสัยทัศน์ พันธกิจยุทธศาสตร์ และเข็มมุ่งของโรงพยาบาล</a:t>
            </a:r>
          </a:p>
          <a:p>
            <a:pPr marL="609600" indent="-609600" eaLnBrk="1" hangingPunct="1">
              <a:spcBef>
                <a:spcPct val="0"/>
              </a:spcBef>
              <a:buFontTx/>
              <a:buAutoNum type="arabicPeriod"/>
            </a:pPr>
            <a:r>
              <a:rPr lang="th-TH" altLang="th-TH" sz="2800" b="1" dirty="0">
                <a:solidFill>
                  <a:schemeClr val="bg1">
                    <a:lumMod val="6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ตอบสนองต่อความต้องการของผู้ปฏิบัติงานในการดูแลผู้ป่วย/บริการสุขภาพให้มีคุณภาพยิ่งขึ้น</a:t>
            </a:r>
            <a:endParaRPr lang="en-US" altLang="th-TH" sz="2800" b="1" dirty="0">
              <a:solidFill>
                <a:schemeClr val="bg1">
                  <a:lumMod val="6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609600" indent="-609600" eaLnBrk="1" hangingPunct="1">
              <a:spcBef>
                <a:spcPct val="0"/>
              </a:spcBef>
              <a:buFontTx/>
              <a:buAutoNum type="arabicPeriod"/>
            </a:pPr>
            <a:r>
              <a:rPr lang="th-TH" altLang="th-TH" sz="2800" b="1" dirty="0">
                <a:solidFill>
                  <a:schemeClr val="bg1">
                    <a:lumMod val="6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การจัดทำแผนฯ จัดทำโดยการมีส่วนร่วมของบุคลากรที่เกี่ยวข้องทั้ง ผู้บริหารและผู้ปฎิบัติซึ่งเป็นผู้ใช้งานระบบ เทคโนโลยีสารสนเทศในด้านต่างๆ</a:t>
            </a:r>
            <a:endParaRPr lang="en-US" altLang="th-TH" sz="2800" b="1" dirty="0">
              <a:solidFill>
                <a:schemeClr val="bg1">
                  <a:lumMod val="6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609600" indent="-609600" eaLnBrk="1" hangingPunct="1">
              <a:spcBef>
                <a:spcPct val="0"/>
              </a:spcBef>
              <a:buFontTx/>
              <a:buAutoNum type="arabicPeriod"/>
            </a:pPr>
            <a:r>
              <a:rPr lang="th-TH" altLang="th-TH" sz="2800" b="1" dirty="0">
                <a:solidFill>
                  <a:schemeClr val="bg1">
                    <a:lumMod val="6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มีการสื่อสารแผนแม่บทให้ผู้เกี่ยวข้องรับทราบ และดำเนินการในแนวเดียวกัน</a:t>
            </a:r>
          </a:p>
          <a:p>
            <a:pPr marL="609600" indent="-609600" eaLnBrk="1" hangingPunct="1">
              <a:spcBef>
                <a:spcPct val="0"/>
              </a:spcBef>
              <a:buFontTx/>
              <a:buAutoNum type="arabicPeriod"/>
            </a:pPr>
            <a:r>
              <a:rPr lang="th-TH" altLang="th-TH" sz="2800" b="1" dirty="0">
                <a:solidFill>
                  <a:schemeClr val="bg1">
                    <a:lumMod val="6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มีการติดตามประเมินผลการดำเนินการตามแผน และนำผลการประเมินมาปรับแผนให้ดีขึ้น</a:t>
            </a:r>
          </a:p>
        </p:txBody>
      </p:sp>
      <p:pic>
        <p:nvPicPr>
          <p:cNvPr id="144387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91680" y="314588"/>
            <a:ext cx="6786182" cy="7582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th-TH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ประเด็นคุณภาพของแผนแม่บท </a:t>
            </a:r>
            <a:r>
              <a:rPr lang="en-US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IT</a:t>
            </a:r>
            <a:endParaRPr lang="en-US" sz="4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87824" y="2420888"/>
            <a:ext cx="26901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400" b="1" dirty="0">
                <a:solidFill>
                  <a:srgbClr val="FF0000"/>
                </a:solidFill>
                <a:latin typeface="TH SarabunPSK" panose="020B0500040200020003" pitchFamily="34" charset="-34"/>
              </a:rPr>
              <a:t>การใช้ </a:t>
            </a:r>
            <a:r>
              <a:rPr lang="en-US" sz="4400" b="1" dirty="0">
                <a:solidFill>
                  <a:srgbClr val="FF0000"/>
                </a:solidFill>
                <a:latin typeface="TH SarabunPSK" panose="020B0500040200020003" pitchFamily="34" charset="-34"/>
              </a:rPr>
              <a:t>IT </a:t>
            </a:r>
            <a:r>
              <a:rPr lang="th-TH" sz="4400" b="1" dirty="0">
                <a:solidFill>
                  <a:srgbClr val="FF0000"/>
                </a:solidFill>
                <a:latin typeface="TH SarabunPSK" panose="020B0500040200020003" pitchFamily="34" charset="-34"/>
              </a:rPr>
              <a:t>เชิงรุก</a:t>
            </a:r>
          </a:p>
        </p:txBody>
      </p:sp>
    </p:spTree>
    <p:extLst>
      <p:ext uri="{BB962C8B-B14F-4D97-AF65-F5344CB8AC3E}">
        <p14:creationId xmlns:p14="http://schemas.microsoft.com/office/powerpoint/2010/main" val="346230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th-TH" b="1" dirty="0"/>
              <a:t>ประเด็นยุทธศาสตร์ที่ 5 (ต่อ)</a:t>
            </a:r>
            <a:br>
              <a:rPr lang="en-US" b="1" dirty="0"/>
            </a:br>
            <a:r>
              <a:rPr lang="th-TH" dirty="0"/>
              <a:t>การพัฒนาระบบบริหารจัดการที่มีประสิทธิภาพ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67544" y="1556792"/>
          <a:ext cx="8064897" cy="2588895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2688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8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52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u="none" strike="noStrike" dirty="0">
                          <a:effectLst/>
                        </a:rPr>
                        <a:t>เป้าประสงค์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</a:rPr>
                        <a:t>KSF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</a:rPr>
                        <a:t>IT  ACT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l" fontAlgn="ctr"/>
                      <a:r>
                        <a:rPr lang="th-TH" sz="2800" u="none" strike="noStrike" dirty="0">
                          <a:effectLst/>
                        </a:rPr>
                        <a:t>3. มีธรรมาภิบาลในองค์กร การนำองค์กร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457200" indent="-457200" algn="l" fontAlgn="ctr">
                        <a:buFont typeface="Arial" panose="020B0604020202020204" pitchFamily="34" charset="0"/>
                        <a:buChar char="•"/>
                      </a:pP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457200" indent="-457200" algn="l" fontAlgn="ctr">
                        <a:buFont typeface="Courier New" panose="02070309020205020404" pitchFamily="49" charset="0"/>
                        <a:buChar char="o"/>
                      </a:pPr>
                      <a:r>
                        <a:rPr lang="th-TH" sz="2800" u="none" strike="noStrike" dirty="0">
                          <a:effectLst/>
                        </a:rPr>
                        <a:t>โปรแกรมการระมวลข้อมูลลงชื่อ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th-TH" sz="2800" u="none" strike="noStrike" dirty="0">
                          <a:effectLst/>
                        </a:rPr>
                        <a:t>4. มีระบบบริหารจัดการพัสดุที่มีประสิทธิภาพ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457200" indent="-4572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th-TH" sz="2800" u="none" strike="noStrike" dirty="0">
                          <a:effectLst/>
                        </a:rPr>
                        <a:t>หาของได้ทันเวลา</a:t>
                      </a:r>
                    </a:p>
                    <a:p>
                      <a:pPr marL="457200" indent="-4572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th-TH" sz="2800" u="none" strike="noStrike" dirty="0">
                          <a:effectLst/>
                        </a:rPr>
                        <a:t>คงคลังน้อย</a:t>
                      </a:r>
                    </a:p>
                    <a:p>
                      <a:pPr marL="457200" indent="-457200" algn="l" fontAlgn="ctr">
                        <a:buFont typeface="Arial" panose="020B0604020202020204" pitchFamily="34" charset="0"/>
                        <a:buChar char="•"/>
                      </a:pP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457200" indent="-457200" algn="l" fontAlgn="ctr">
                        <a:buFont typeface="Courier New" panose="02070309020205020404" pitchFamily="49" charset="0"/>
                        <a:buChar char="o"/>
                      </a:pPr>
                      <a:r>
                        <a:rPr lang="th-TH" sz="2800" u="none" strike="noStrike" dirty="0">
                          <a:effectLst/>
                        </a:rPr>
                        <a:t>โปรแกรมที่ตอบสนองระบบพัสดุ</a:t>
                      </a:r>
                    </a:p>
                    <a:p>
                      <a:pPr marL="457200" indent="-457200" algn="l" fontAlgn="ctr">
                        <a:buFont typeface="Courier New" panose="02070309020205020404" pitchFamily="49" charset="0"/>
                        <a:buChar char="o"/>
                      </a:pPr>
                      <a:r>
                        <a:rPr lang="en-US" sz="2800" u="none" strike="noStrike" dirty="0">
                          <a:effectLst/>
                        </a:rPr>
                        <a:t>SLA </a:t>
                      </a:r>
                      <a:r>
                        <a:rPr lang="th-TH" sz="2800" u="none" strike="noStrike" dirty="0">
                          <a:effectLst/>
                        </a:rPr>
                        <a:t>ระบบบริการหน้างาน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770832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40369" y="404664"/>
            <a:ext cx="8480103" cy="6552728"/>
            <a:chOff x="-95906" y="0"/>
            <a:chExt cx="6395038" cy="3347599"/>
          </a:xfrm>
        </p:grpSpPr>
        <p:sp>
          <p:nvSpPr>
            <p:cNvPr id="5" name="Text Box 2"/>
            <p:cNvSpPr txBox="1">
              <a:spLocks noChangeArrowheads="1"/>
            </p:cNvSpPr>
            <p:nvPr/>
          </p:nvSpPr>
          <p:spPr bwMode="auto">
            <a:xfrm>
              <a:off x="-95906" y="399473"/>
              <a:ext cx="6395038" cy="294812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727710" marR="0" lvl="0" indent="-457200" defTabSz="914400" eaLnBrk="1" fontAlgn="auto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h-TH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ไม่สามารถจัดการกับการเปลี่ยนแปลงและการต่อต้าน </a:t>
              </a:r>
              <a:br>
                <a:rPr kumimoji="0" lang="th-TH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</a:br>
              <a:r>
                <a:rPr kumimoji="0" lang="th-TH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(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Inability to manage change and resistance</a:t>
              </a:r>
              <a:r>
                <a:rPr kumimoji="0" lang="th-TH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)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endParaRPr>
            </a:p>
            <a:p>
              <a:pPr marL="727710" marR="0" lvl="0" indent="-457200" defTabSz="91440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h-TH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แผนไม่มีความชัดเจน (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Poor or vague strategy</a:t>
              </a:r>
              <a:r>
                <a:rPr kumimoji="0" lang="th-TH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)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endParaRPr>
            </a:p>
            <a:p>
              <a:pPr marL="727710" marR="0" lvl="0" indent="-457200" defTabSz="91440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h-TH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ขาดแนวทางและรูปแบบในการสนับสนุนกระบวนการ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implement</a:t>
              </a:r>
              <a:b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</a:br>
              <a:r>
                <a:rPr kumimoji="0" lang="th-TH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(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No guidelines or models available to support the implementation process</a:t>
              </a:r>
              <a:r>
                <a:rPr kumimoji="0" lang="th-TH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)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endParaRPr>
            </a:p>
            <a:p>
              <a:pPr marL="727710" marR="0" lvl="0" indent="-457200" defTabSz="91440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h-TH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ปัญหาการสื่อสารภายใน (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Weak or inadequate communication within organization</a:t>
              </a:r>
              <a:r>
                <a:rPr kumimoji="0" lang="th-TH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)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endParaRPr>
            </a:p>
            <a:p>
              <a:pPr marL="734695" marR="0" lvl="0" indent="-457200" defTabSz="91440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h-TH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พยายาม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implement</a:t>
              </a:r>
              <a:r>
                <a:rPr kumimoji="0" lang="th-TH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 ยุทธศาสตร์ที่ขัดกัน (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Attempt to implement a strategy in conflict with existing power structures</a:t>
              </a:r>
              <a:r>
                <a:rPr kumimoji="0" lang="th-TH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)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endParaRPr>
            </a:p>
            <a:p>
              <a:pPr marL="685800" marR="0" lvl="0" indent="-457200" defTabSz="914400" eaLnBrk="1" fontAlgn="auto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h-TH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ขาดผู้รับผิดชอบที่ชัดเจนในการ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 implement </a:t>
              </a:r>
              <a:r>
                <a:rPr kumimoji="0" lang="th-TH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แผน (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Unclear responsibilities within the implementation process</a:t>
              </a:r>
              <a:r>
                <a:rPr kumimoji="0" lang="th-TH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)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0"/>
              <a:ext cx="5943600" cy="327505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540385" algn="ctr" defTabSz="914400" eaLnBrk="1" fontAlgn="auto" latinLnBrk="0" hangingPunct="1">
                <a:lnSpc>
                  <a:spcPct val="107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อุปสรรคของการ 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Implement </a:t>
              </a:r>
              <a:r>
                <a:rPr kumimoji="0" lang="th-TH" sz="3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แผน</a:t>
              </a: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991413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7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75656" y="314588"/>
            <a:ext cx="7452320" cy="7582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th-TH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 </a:t>
            </a:r>
            <a:r>
              <a:rPr lang="en-US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implement </a:t>
            </a:r>
            <a:r>
              <a:rPr lang="th-TH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แผนแม่บท </a:t>
            </a:r>
            <a:r>
              <a:rPr lang="en-US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IT</a:t>
            </a:r>
            <a:endParaRPr lang="en-US" sz="4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467544" y="1340768"/>
            <a:ext cx="8352928" cy="496855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1165225" indent="-635000">
              <a:lnSpc>
                <a:spcPct val="90000"/>
              </a:lnSpc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588645" algn="l"/>
              </a:tabLst>
            </a:pP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</a:rPr>
              <a:t>กำหนดทีมในการ </a:t>
            </a:r>
            <a:r>
              <a:rPr lang="en-US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</a:rPr>
              <a:t>implement</a:t>
            </a:r>
          </a:p>
          <a:p>
            <a:pPr marL="1558925" lvl="1" indent="-571500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88645" algn="l"/>
              </a:tabLst>
            </a:pPr>
            <a:r>
              <a:rPr lang="en-US" sz="4400" b="1" dirty="0">
                <a:solidFill>
                  <a:srgbClr val="0000FF"/>
                </a:solidFill>
                <a:latin typeface="TH SarabunPSK" panose="020B0500040200020003" pitchFamily="34" charset="-34"/>
                <a:ea typeface="Calibri" panose="020F0502020204030204" pitchFamily="34" charset="0"/>
              </a:rPr>
              <a:t>Leadership</a:t>
            </a:r>
          </a:p>
          <a:p>
            <a:pPr marL="1558925" lvl="1" indent="-571500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88645" algn="l"/>
              </a:tabLst>
            </a:pPr>
            <a:r>
              <a:rPr lang="en-US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</a:rPr>
              <a:t>Change agent</a:t>
            </a:r>
          </a:p>
          <a:p>
            <a:pPr marL="1558925" lvl="1" indent="-571500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88645" algn="l"/>
              </a:tabLst>
            </a:pPr>
            <a:r>
              <a:rPr lang="en-US" sz="4400" b="1" dirty="0">
                <a:solidFill>
                  <a:srgbClr val="0000FF"/>
                </a:solidFill>
                <a:latin typeface="TH SarabunPSK" panose="020B0500040200020003" pitchFamily="34" charset="-34"/>
                <a:ea typeface="Calibri" panose="020F0502020204030204" pitchFamily="34" charset="0"/>
              </a:rPr>
              <a:t>Support</a:t>
            </a:r>
            <a:endParaRPr lang="en-US" sz="4400" b="1" dirty="0">
              <a:effectLst/>
              <a:latin typeface="TH SarabunPSK" panose="020B0500040200020003" pitchFamily="34" charset="-34"/>
              <a:ea typeface="Calibri" panose="020F0502020204030204" pitchFamily="34" charset="0"/>
            </a:endParaRPr>
          </a:p>
          <a:p>
            <a:pPr marL="1165225" indent="-635000">
              <a:lnSpc>
                <a:spcPct val="90000"/>
              </a:lnSpc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588645" algn="l"/>
              </a:tabLst>
            </a:pPr>
            <a:r>
              <a:rPr lang="th-TH" sz="4400" b="1" dirty="0">
                <a:solidFill>
                  <a:srgbClr val="0000FF"/>
                </a:solidFill>
                <a:latin typeface="TH SarabunPSK" panose="020B0500040200020003" pitchFamily="34" charset="-34"/>
                <a:ea typeface="Calibri" panose="020F0502020204030204" pitchFamily="34" charset="0"/>
              </a:rPr>
              <a:t>กำหนดแผนการ </a:t>
            </a:r>
            <a:r>
              <a:rPr lang="en-US" sz="4400" b="1" dirty="0">
                <a:solidFill>
                  <a:srgbClr val="0000FF"/>
                </a:solidFill>
                <a:latin typeface="TH SarabunPSK" panose="020B0500040200020003" pitchFamily="34" charset="-34"/>
                <a:ea typeface="Calibri" panose="020F0502020204030204" pitchFamily="34" charset="0"/>
              </a:rPr>
              <a:t>implement</a:t>
            </a:r>
          </a:p>
          <a:p>
            <a:pPr marL="1622425" lvl="1" indent="-635000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88645" algn="l"/>
              </a:tabLst>
            </a:pPr>
            <a:r>
              <a:rPr lang="en-US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</a:rPr>
              <a:t>Project Management</a:t>
            </a:r>
          </a:p>
          <a:p>
            <a:pPr marL="1622425" lvl="1" indent="-635000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88645" algn="l"/>
              </a:tabLst>
            </a:pPr>
            <a:r>
              <a:rPr lang="en-US" sz="4400" b="1" dirty="0">
                <a:solidFill>
                  <a:srgbClr val="0000FF"/>
                </a:solidFill>
                <a:latin typeface="TH SarabunPSK" panose="020B0500040200020003" pitchFamily="34" charset="-34"/>
                <a:ea typeface="Calibri" panose="020F0502020204030204" pitchFamily="34" charset="0"/>
              </a:rPr>
              <a:t>IT Change Management</a:t>
            </a:r>
            <a:endParaRPr lang="en-US" sz="4400" b="1" dirty="0">
              <a:effectLst/>
              <a:latin typeface="TH SarabunPSK" panose="020B0500040200020003" pitchFamily="34" charset="-34"/>
              <a:ea typeface="Calibri" panose="020F0502020204030204" pitchFamily="34" charset="0"/>
            </a:endParaRPr>
          </a:p>
          <a:p>
            <a:pPr marL="1165225" indent="-635000">
              <a:lnSpc>
                <a:spcPct val="90000"/>
              </a:lnSpc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588645" algn="l"/>
              </a:tabLst>
            </a:pPr>
            <a:r>
              <a:rPr lang="th-TH" sz="4400" b="1" dirty="0">
                <a:solidFill>
                  <a:srgbClr val="0000FF"/>
                </a:solidFill>
                <a:latin typeface="TH SarabunPSK" panose="020B0500040200020003" pitchFamily="34" charset="-34"/>
                <a:ea typeface="Calibri" panose="020F0502020204030204" pitchFamily="34" charset="0"/>
              </a:rPr>
              <a:t>สื่อสารแผนให้ทุกคนที่เกี่ยวข้อง</a:t>
            </a:r>
            <a:endParaRPr lang="en-US" sz="4400" b="1" dirty="0">
              <a:effectLst/>
              <a:latin typeface="TH SarabunPSK" panose="020B0500040200020003" pitchFamily="34" charset="-34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68988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0" name="Rectangle 4"/>
          <p:cNvSpPr>
            <a:spLocks noChangeArrowheads="1"/>
          </p:cNvSpPr>
          <p:nvPr/>
        </p:nvSpPr>
        <p:spPr bwMode="auto">
          <a:xfrm>
            <a:off x="755650" y="1916113"/>
            <a:ext cx="8027988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60363" indent="-36036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539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360363" marR="0" lvl="0" indent="-360363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Establishing a Sense of Urgency</a:t>
            </a:r>
          </a:p>
          <a:p>
            <a:pPr marL="360363" marR="0" lvl="0" indent="-360363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Forming a Powerful Coalition for Change</a:t>
            </a:r>
          </a:p>
          <a:p>
            <a:pPr marL="360363" marR="0" lvl="0" indent="-360363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Creating a Vision</a:t>
            </a:r>
          </a:p>
          <a:p>
            <a:pPr marL="360363" marR="0" lvl="0" indent="-360363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Communicating the Vision</a:t>
            </a:r>
          </a:p>
          <a:p>
            <a:pPr marL="360363" marR="0" lvl="0" indent="-360363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Empowering Others to Act on the Vision</a:t>
            </a:r>
          </a:p>
          <a:p>
            <a:pPr marL="360363" marR="0" lvl="0" indent="-360363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Planning for and Creating Short-Term Wins</a:t>
            </a:r>
          </a:p>
          <a:p>
            <a:pPr marL="360363" marR="0" lvl="0" indent="-360363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Consolidating Improvements and Producing Still More Changes</a:t>
            </a:r>
          </a:p>
          <a:p>
            <a:pPr marL="360363" marR="0" lvl="0" indent="-360363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Institutionalizing New Approaches</a:t>
            </a:r>
          </a:p>
        </p:txBody>
      </p:sp>
      <p:sp>
        <p:nvSpPr>
          <p:cNvPr id="152581" name="Text Box 5"/>
          <p:cNvSpPr txBox="1">
            <a:spLocks noChangeArrowheads="1"/>
          </p:cNvSpPr>
          <p:nvPr/>
        </p:nvSpPr>
        <p:spPr bwMode="auto">
          <a:xfrm>
            <a:off x="684213" y="836613"/>
            <a:ext cx="7600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th-TH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Leading Transformational Change</a:t>
            </a:r>
          </a:p>
        </p:txBody>
      </p:sp>
    </p:spTree>
    <p:extLst>
      <p:ext uri="{BB962C8B-B14F-4D97-AF65-F5344CB8AC3E}">
        <p14:creationId xmlns:p14="http://schemas.microsoft.com/office/powerpoint/2010/main" val="421677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0" grpId="0" build="p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7781604"/>
              </p:ext>
            </p:extLst>
          </p:nvPr>
        </p:nvGraphicFramePr>
        <p:xfrm>
          <a:off x="35496" y="27384"/>
          <a:ext cx="899308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280" name="PhotoImpact" r:id="rId3" imgW="12090240" imgH="9219960" progId="PI3.Image">
                  <p:embed/>
                </p:oleObj>
              </mc:Choice>
              <mc:Fallback>
                <p:oleObj name="PhotoImpact" r:id="rId3" imgW="12090240" imgH="921996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496" y="27384"/>
                        <a:ext cx="8993087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187016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7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75656" y="314588"/>
            <a:ext cx="7452320" cy="7582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th-TH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การติดตามประเมินผล แผนแม่บท </a:t>
            </a:r>
            <a:r>
              <a:rPr lang="en-US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IT</a:t>
            </a:r>
            <a:endParaRPr lang="en-US" sz="4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202754" name="Picture 2" descr="pdca circle imag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68760"/>
            <a:ext cx="5546111" cy="504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625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5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57" name="Rectangle 3"/>
          <p:cNvSpPr>
            <a:spLocks noGrp="1"/>
          </p:cNvSpPr>
          <p:nvPr>
            <p:ph type="title"/>
          </p:nvPr>
        </p:nvSpPr>
        <p:spPr>
          <a:xfrm>
            <a:off x="1476375" y="73025"/>
            <a:ext cx="6480175" cy="908050"/>
          </a:xfrm>
        </p:spPr>
        <p:txBody>
          <a:bodyPr/>
          <a:lstStyle/>
          <a:p>
            <a:pPr eaLnBrk="1" hangingPunct="1"/>
            <a:r>
              <a:rPr lang="en-US" altLang="th-TH" sz="3600" b="1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IT Governance</a:t>
            </a:r>
            <a:endParaRPr lang="th-TH" altLang="th-TH" sz="3600" b="1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36623" y="808308"/>
            <a:ext cx="7278648" cy="6069326"/>
            <a:chOff x="98181" y="158430"/>
            <a:chExt cx="2579957" cy="3337970"/>
          </a:xfrm>
        </p:grpSpPr>
        <p:grpSp>
          <p:nvGrpSpPr>
            <p:cNvPr id="8" name="Group 7"/>
            <p:cNvGrpSpPr/>
            <p:nvPr/>
          </p:nvGrpSpPr>
          <p:grpSpPr>
            <a:xfrm>
              <a:off x="98181" y="158430"/>
              <a:ext cx="2579957" cy="3337970"/>
              <a:chOff x="98181" y="158430"/>
              <a:chExt cx="2579957" cy="3337970"/>
            </a:xfrm>
          </p:grpSpPr>
          <p:sp>
            <p:nvSpPr>
              <p:cNvPr id="10" name="Text Box 2"/>
              <p:cNvSpPr txBox="1">
                <a:spLocks noChangeArrowheads="1"/>
              </p:cNvSpPr>
              <p:nvPr/>
            </p:nvSpPr>
            <p:spPr bwMode="auto">
              <a:xfrm>
                <a:off x="110244" y="158430"/>
                <a:ext cx="2057400" cy="74139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indent="90170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Benefit Realization </a:t>
                </a:r>
                <a:endParaRPr lang="en-US" sz="3600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  <a:p>
                <a:pPr indent="90170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Optimized Risk  </a:t>
                </a:r>
                <a:endParaRPr lang="en-US" sz="3600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  <a:p>
                <a:pPr indent="90170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Optimized Resource</a:t>
                </a:r>
                <a:endParaRPr lang="en-US" sz="3600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</p:txBody>
          </p:sp>
          <p:sp>
            <p:nvSpPr>
              <p:cNvPr id="11" name="Text Box 2"/>
              <p:cNvSpPr txBox="1">
                <a:spLocks noChangeArrowheads="1"/>
              </p:cNvSpPr>
              <p:nvPr/>
            </p:nvSpPr>
            <p:spPr bwMode="auto">
              <a:xfrm>
                <a:off x="102095" y="1061146"/>
                <a:ext cx="1219200" cy="37680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indent="90170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6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Enterprise Goals</a:t>
                </a:r>
                <a:endParaRPr lang="en-US" sz="4000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</p:txBody>
          </p:sp>
          <p:sp>
            <p:nvSpPr>
              <p:cNvPr id="12" name="Text Box 3"/>
              <p:cNvSpPr txBox="1">
                <a:spLocks noChangeArrowheads="1"/>
              </p:cNvSpPr>
              <p:nvPr/>
            </p:nvSpPr>
            <p:spPr bwMode="auto">
              <a:xfrm>
                <a:off x="114222" y="1454235"/>
                <a:ext cx="1257300" cy="37680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indent="90170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6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IT Related Goals</a:t>
                </a:r>
                <a:endParaRPr lang="en-US" sz="4000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</p:txBody>
          </p:sp>
          <p:sp>
            <p:nvSpPr>
              <p:cNvPr id="13" name="Text Box 4"/>
              <p:cNvSpPr txBox="1">
                <a:spLocks noChangeArrowheads="1"/>
              </p:cNvSpPr>
              <p:nvPr/>
            </p:nvSpPr>
            <p:spPr bwMode="auto">
              <a:xfrm>
                <a:off x="98181" y="1957899"/>
                <a:ext cx="1257300" cy="37680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indent="90170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6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Enablers Goals</a:t>
                </a:r>
                <a:endParaRPr lang="en-US" sz="4000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</p:txBody>
          </p:sp>
          <p:sp>
            <p:nvSpPr>
              <p:cNvPr id="14" name="Text Box 5"/>
              <p:cNvSpPr txBox="1">
                <a:spLocks noChangeArrowheads="1"/>
              </p:cNvSpPr>
              <p:nvPr/>
            </p:nvSpPr>
            <p:spPr bwMode="auto">
              <a:xfrm>
                <a:off x="1440663" y="1015108"/>
                <a:ext cx="1237475" cy="37680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indent="540385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6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Hosp. Strategy</a:t>
                </a:r>
                <a:endParaRPr lang="en-US" sz="4000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</p:txBody>
          </p:sp>
          <p:sp>
            <p:nvSpPr>
              <p:cNvPr id="15" name="Text Box 6"/>
              <p:cNvSpPr txBox="1">
                <a:spLocks noChangeArrowheads="1"/>
              </p:cNvSpPr>
              <p:nvPr/>
            </p:nvSpPr>
            <p:spPr bwMode="auto">
              <a:xfrm>
                <a:off x="1438668" y="1433077"/>
                <a:ext cx="1049432" cy="37680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indent="540385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6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IT Strategy</a:t>
                </a:r>
                <a:endParaRPr lang="en-US" sz="4000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</p:txBody>
          </p:sp>
          <p:sp>
            <p:nvSpPr>
              <p:cNvPr id="16" name="Text Box 7"/>
              <p:cNvSpPr txBox="1">
                <a:spLocks noChangeArrowheads="1"/>
              </p:cNvSpPr>
              <p:nvPr/>
            </p:nvSpPr>
            <p:spPr bwMode="auto">
              <a:xfrm>
                <a:off x="1026182" y="1976011"/>
                <a:ext cx="1313841" cy="152038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indent="90170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Enablers</a:t>
                </a:r>
                <a:endParaRPr lang="en-US" sz="3600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  <a:p>
                <a:pPr marL="90170" indent="-90170">
                  <a:lnSpc>
                    <a:spcPct val="8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Policy Principle and framework</a:t>
                </a:r>
                <a:endParaRPr lang="en-US" sz="3600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  <a:p>
                <a:pPr marL="90170" indent="-90170">
                  <a:lnSpc>
                    <a:spcPct val="80000"/>
                  </a:lnSpc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Processes</a:t>
                </a:r>
                <a:endParaRPr lang="en-US" sz="3600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  <a:p>
                <a:pPr marL="90170" indent="-90170">
                  <a:lnSpc>
                    <a:spcPct val="80000"/>
                  </a:lnSpc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Structure</a:t>
                </a:r>
                <a:endParaRPr lang="en-US" sz="3600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  <a:p>
                <a:pPr marL="90170" indent="-90170">
                  <a:lnSpc>
                    <a:spcPct val="80000"/>
                  </a:lnSpc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Skills</a:t>
                </a:r>
                <a:endParaRPr lang="en-US" sz="3600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  <a:p>
                <a:pPr marL="90170" indent="-90170">
                  <a:lnSpc>
                    <a:spcPct val="80000"/>
                  </a:lnSpc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Infrastructure</a:t>
                </a:r>
                <a:endParaRPr lang="en-US" sz="3600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  <a:p>
                <a:pPr marL="90170" indent="-90170">
                  <a:lnSpc>
                    <a:spcPct val="80000"/>
                  </a:lnSpc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Culture</a:t>
                </a:r>
                <a:endParaRPr lang="en-US" sz="3600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  <a:p>
                <a:pPr marL="90170" indent="-90170">
                  <a:lnSpc>
                    <a:spcPct val="80000"/>
                  </a:lnSpc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Information</a:t>
                </a:r>
                <a:endParaRPr lang="en-US" sz="3600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</p:txBody>
          </p:sp>
          <p:sp>
            <p:nvSpPr>
              <p:cNvPr id="17" name="Down Arrow 16"/>
              <p:cNvSpPr/>
              <p:nvPr/>
            </p:nvSpPr>
            <p:spPr>
              <a:xfrm>
                <a:off x="583223" y="977214"/>
                <a:ext cx="143608" cy="173502"/>
              </a:xfrm>
              <a:prstGeom prst="downArrow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h-TH" sz="8800"/>
              </a:p>
            </p:txBody>
          </p:sp>
          <p:sp>
            <p:nvSpPr>
              <p:cNvPr id="18" name="Down Arrow 17"/>
              <p:cNvSpPr/>
              <p:nvPr/>
            </p:nvSpPr>
            <p:spPr>
              <a:xfrm>
                <a:off x="587044" y="1393085"/>
                <a:ext cx="138332" cy="167054"/>
              </a:xfrm>
              <a:prstGeom prst="downArrow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h-TH" sz="8800"/>
              </a:p>
            </p:txBody>
          </p:sp>
          <p:sp>
            <p:nvSpPr>
              <p:cNvPr id="19" name="Left Arrow 18"/>
              <p:cNvSpPr/>
              <p:nvPr/>
            </p:nvSpPr>
            <p:spPr>
              <a:xfrm>
                <a:off x="1237337" y="1205991"/>
                <a:ext cx="190500" cy="106680"/>
              </a:xfrm>
              <a:prstGeom prst="leftArrow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h-TH" sz="8800"/>
              </a:p>
            </p:txBody>
          </p:sp>
          <p:sp>
            <p:nvSpPr>
              <p:cNvPr id="20" name="Left Arrow 19"/>
              <p:cNvSpPr/>
              <p:nvPr/>
            </p:nvSpPr>
            <p:spPr>
              <a:xfrm>
                <a:off x="1247671" y="1615358"/>
                <a:ext cx="190500" cy="106680"/>
              </a:xfrm>
              <a:prstGeom prst="leftArrow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h-TH" sz="8800"/>
              </a:p>
            </p:txBody>
          </p:sp>
        </p:grpSp>
        <p:sp>
          <p:nvSpPr>
            <p:cNvPr id="9" name="Down Arrow 8"/>
            <p:cNvSpPr/>
            <p:nvPr/>
          </p:nvSpPr>
          <p:spPr>
            <a:xfrm>
              <a:off x="576880" y="1802509"/>
              <a:ext cx="134815" cy="173502"/>
            </a:xfrm>
            <a:prstGeom prst="down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th-TH" sz="8800"/>
            </a:p>
          </p:txBody>
        </p:sp>
      </p:grpSp>
      <p:sp>
        <p:nvSpPr>
          <p:cNvPr id="21" name="Left Arrow 19">
            <a:extLst>
              <a:ext uri="{FF2B5EF4-FFF2-40B4-BE49-F238E27FC236}">
                <a16:creationId xmlns:a16="http://schemas.microsoft.com/office/drawing/2014/main" id="{1B0E1F13-E03D-47F4-B711-5DE0532F87CC}"/>
              </a:ext>
            </a:extLst>
          </p:cNvPr>
          <p:cNvSpPr/>
          <p:nvPr/>
        </p:nvSpPr>
        <p:spPr>
          <a:xfrm rot="19263046">
            <a:off x="5622779" y="3900810"/>
            <a:ext cx="359457" cy="209238"/>
          </a:xfrm>
          <a:prstGeom prst="lef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h-TH" sz="8800"/>
          </a:p>
        </p:txBody>
      </p:sp>
    </p:spTree>
    <p:extLst>
      <p:ext uri="{BB962C8B-B14F-4D97-AF65-F5344CB8AC3E}">
        <p14:creationId xmlns:p14="http://schemas.microsoft.com/office/powerpoint/2010/main" val="3684628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5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57" name="Rectangle 3"/>
          <p:cNvSpPr>
            <a:spLocks noGrp="1"/>
          </p:cNvSpPr>
          <p:nvPr>
            <p:ph type="title"/>
          </p:nvPr>
        </p:nvSpPr>
        <p:spPr>
          <a:xfrm>
            <a:off x="1476375" y="73025"/>
            <a:ext cx="6480175" cy="908050"/>
          </a:xfrm>
        </p:spPr>
        <p:txBody>
          <a:bodyPr/>
          <a:lstStyle/>
          <a:p>
            <a:pPr eaLnBrk="1" hangingPunct="1"/>
            <a:r>
              <a:rPr lang="en-US" altLang="th-TH" sz="3600" b="1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IT Governance</a:t>
            </a:r>
            <a:endParaRPr lang="th-TH" altLang="th-TH" sz="3600" b="1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36623" y="808308"/>
            <a:ext cx="7278648" cy="6069326"/>
            <a:chOff x="98181" y="158430"/>
            <a:chExt cx="2579957" cy="3337970"/>
          </a:xfrm>
        </p:grpSpPr>
        <p:grpSp>
          <p:nvGrpSpPr>
            <p:cNvPr id="8" name="Group 7"/>
            <p:cNvGrpSpPr/>
            <p:nvPr/>
          </p:nvGrpSpPr>
          <p:grpSpPr>
            <a:xfrm>
              <a:off x="98181" y="158430"/>
              <a:ext cx="2579957" cy="3337970"/>
              <a:chOff x="98181" y="158430"/>
              <a:chExt cx="2579957" cy="3337970"/>
            </a:xfrm>
          </p:grpSpPr>
          <p:sp>
            <p:nvSpPr>
              <p:cNvPr id="10" name="Text Box 2"/>
              <p:cNvSpPr txBox="1">
                <a:spLocks noChangeArrowheads="1"/>
              </p:cNvSpPr>
              <p:nvPr/>
            </p:nvSpPr>
            <p:spPr bwMode="auto">
              <a:xfrm>
                <a:off x="110244" y="158430"/>
                <a:ext cx="2057400" cy="74139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indent="90170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Benefit Realization </a:t>
                </a:r>
                <a:endParaRPr lang="en-US" sz="3600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  <a:p>
                <a:pPr indent="90170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Optimized Risk  </a:t>
                </a:r>
                <a:endParaRPr lang="en-US" sz="3600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  <a:p>
                <a:pPr indent="90170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Optimized Resource</a:t>
                </a:r>
                <a:endParaRPr lang="en-US" sz="3600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</p:txBody>
          </p:sp>
          <p:sp>
            <p:nvSpPr>
              <p:cNvPr id="11" name="Text Box 2"/>
              <p:cNvSpPr txBox="1">
                <a:spLocks noChangeArrowheads="1"/>
              </p:cNvSpPr>
              <p:nvPr/>
            </p:nvSpPr>
            <p:spPr bwMode="auto">
              <a:xfrm>
                <a:off x="102095" y="1061146"/>
                <a:ext cx="1219200" cy="37680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indent="90170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600" b="1" dirty="0">
                    <a:solidFill>
                      <a:srgbClr val="FF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Enterprise Goals</a:t>
                </a:r>
                <a:endParaRPr lang="en-US" sz="4000" b="1" dirty="0">
                  <a:solidFill>
                    <a:srgbClr val="FF00FF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</p:txBody>
          </p:sp>
          <p:sp>
            <p:nvSpPr>
              <p:cNvPr id="12" name="Text Box 3"/>
              <p:cNvSpPr txBox="1">
                <a:spLocks noChangeArrowheads="1"/>
              </p:cNvSpPr>
              <p:nvPr/>
            </p:nvSpPr>
            <p:spPr bwMode="auto">
              <a:xfrm>
                <a:off x="114222" y="1454235"/>
                <a:ext cx="1257300" cy="37680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indent="90170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600" b="1" dirty="0">
                    <a:solidFill>
                      <a:srgbClr val="FF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IT Related Goals</a:t>
                </a:r>
                <a:endParaRPr lang="en-US" sz="4000" b="1" dirty="0">
                  <a:solidFill>
                    <a:srgbClr val="FF00FF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</p:txBody>
          </p:sp>
          <p:sp>
            <p:nvSpPr>
              <p:cNvPr id="13" name="Text Box 4"/>
              <p:cNvSpPr txBox="1">
                <a:spLocks noChangeArrowheads="1"/>
              </p:cNvSpPr>
              <p:nvPr/>
            </p:nvSpPr>
            <p:spPr bwMode="auto">
              <a:xfrm>
                <a:off x="98181" y="1957899"/>
                <a:ext cx="1257300" cy="37680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indent="90170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600" b="1" dirty="0">
                    <a:solidFill>
                      <a:srgbClr val="FF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Enablers Goals</a:t>
                </a:r>
                <a:endParaRPr lang="en-US" sz="4000" b="1" dirty="0">
                  <a:solidFill>
                    <a:srgbClr val="FF00FF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</p:txBody>
          </p:sp>
          <p:sp>
            <p:nvSpPr>
              <p:cNvPr id="14" name="Text Box 5"/>
              <p:cNvSpPr txBox="1">
                <a:spLocks noChangeArrowheads="1"/>
              </p:cNvSpPr>
              <p:nvPr/>
            </p:nvSpPr>
            <p:spPr bwMode="auto">
              <a:xfrm>
                <a:off x="1440663" y="1015108"/>
                <a:ext cx="1237475" cy="37680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indent="540385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6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Hosp. Strategy</a:t>
                </a:r>
                <a:endParaRPr lang="en-US" sz="4000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</p:txBody>
          </p:sp>
          <p:sp>
            <p:nvSpPr>
              <p:cNvPr id="15" name="Text Box 6"/>
              <p:cNvSpPr txBox="1">
                <a:spLocks noChangeArrowheads="1"/>
              </p:cNvSpPr>
              <p:nvPr/>
            </p:nvSpPr>
            <p:spPr bwMode="auto">
              <a:xfrm>
                <a:off x="1438668" y="1433077"/>
                <a:ext cx="1049432" cy="37680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indent="540385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6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IT Strategy</a:t>
                </a:r>
                <a:endParaRPr lang="en-US" sz="4000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</p:txBody>
          </p:sp>
          <p:sp>
            <p:nvSpPr>
              <p:cNvPr id="16" name="Text Box 7"/>
              <p:cNvSpPr txBox="1">
                <a:spLocks noChangeArrowheads="1"/>
              </p:cNvSpPr>
              <p:nvPr/>
            </p:nvSpPr>
            <p:spPr bwMode="auto">
              <a:xfrm>
                <a:off x="1026182" y="1976011"/>
                <a:ext cx="1313841" cy="152038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indent="90170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200" b="1" dirty="0">
                    <a:solidFill>
                      <a:srgbClr val="FF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Enablers</a:t>
                </a:r>
                <a:endParaRPr lang="en-US" sz="3600" dirty="0">
                  <a:solidFill>
                    <a:srgbClr val="FF00FF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  <a:p>
                <a:pPr marL="90170" indent="-90170">
                  <a:lnSpc>
                    <a:spcPct val="8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FF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Policy Principle and framework</a:t>
                </a:r>
                <a:endParaRPr lang="en-US" sz="3600" dirty="0">
                  <a:solidFill>
                    <a:srgbClr val="FF00FF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  <a:p>
                <a:pPr marL="90170" indent="-90170">
                  <a:lnSpc>
                    <a:spcPct val="80000"/>
                  </a:lnSpc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FF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Processes</a:t>
                </a:r>
                <a:endParaRPr lang="en-US" sz="3600" dirty="0">
                  <a:solidFill>
                    <a:srgbClr val="FF00FF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  <a:p>
                <a:pPr marL="90170" indent="-90170">
                  <a:lnSpc>
                    <a:spcPct val="80000"/>
                  </a:lnSpc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FF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Structure</a:t>
                </a:r>
                <a:endParaRPr lang="en-US" sz="3600" dirty="0">
                  <a:solidFill>
                    <a:srgbClr val="FF00FF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  <a:p>
                <a:pPr marL="90170" indent="-90170">
                  <a:lnSpc>
                    <a:spcPct val="80000"/>
                  </a:lnSpc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FF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Skills</a:t>
                </a:r>
                <a:endParaRPr lang="en-US" sz="3600" dirty="0">
                  <a:solidFill>
                    <a:srgbClr val="FF00FF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  <a:p>
                <a:pPr marL="90170" indent="-90170">
                  <a:lnSpc>
                    <a:spcPct val="80000"/>
                  </a:lnSpc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FF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Infrastructure</a:t>
                </a:r>
                <a:endParaRPr lang="en-US" sz="3600" dirty="0">
                  <a:solidFill>
                    <a:srgbClr val="FF00FF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  <a:p>
                <a:pPr marL="90170" indent="-90170">
                  <a:lnSpc>
                    <a:spcPct val="80000"/>
                  </a:lnSpc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FF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Culture</a:t>
                </a:r>
                <a:endParaRPr lang="en-US" sz="3600" dirty="0">
                  <a:solidFill>
                    <a:srgbClr val="FF00FF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  <a:p>
                <a:pPr marL="90170" indent="-90170">
                  <a:lnSpc>
                    <a:spcPct val="80000"/>
                  </a:lnSpc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FF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Information</a:t>
                </a:r>
                <a:endParaRPr lang="en-US" sz="3600" dirty="0">
                  <a:solidFill>
                    <a:srgbClr val="FF00FF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</p:txBody>
          </p:sp>
          <p:sp>
            <p:nvSpPr>
              <p:cNvPr id="17" name="Down Arrow 16"/>
              <p:cNvSpPr/>
              <p:nvPr/>
            </p:nvSpPr>
            <p:spPr>
              <a:xfrm rot="10800000">
                <a:off x="576602" y="951870"/>
                <a:ext cx="143608" cy="173502"/>
              </a:xfrm>
              <a:prstGeom prst="downArrow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h-TH" sz="8800"/>
              </a:p>
            </p:txBody>
          </p:sp>
          <p:sp>
            <p:nvSpPr>
              <p:cNvPr id="18" name="Down Arrow 17"/>
              <p:cNvSpPr/>
              <p:nvPr/>
            </p:nvSpPr>
            <p:spPr>
              <a:xfrm rot="10800000">
                <a:off x="587044" y="1393085"/>
                <a:ext cx="138332" cy="167054"/>
              </a:xfrm>
              <a:prstGeom prst="downArrow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h-TH" sz="8800"/>
              </a:p>
            </p:txBody>
          </p:sp>
          <p:sp>
            <p:nvSpPr>
              <p:cNvPr id="19" name="Left Arrow 18"/>
              <p:cNvSpPr/>
              <p:nvPr/>
            </p:nvSpPr>
            <p:spPr>
              <a:xfrm>
                <a:off x="1237337" y="1205991"/>
                <a:ext cx="190500" cy="106680"/>
              </a:xfrm>
              <a:prstGeom prst="leftArrow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h-TH" sz="8800"/>
              </a:p>
            </p:txBody>
          </p:sp>
          <p:sp>
            <p:nvSpPr>
              <p:cNvPr id="20" name="Left Arrow 19"/>
              <p:cNvSpPr/>
              <p:nvPr/>
            </p:nvSpPr>
            <p:spPr>
              <a:xfrm>
                <a:off x="1247671" y="1615358"/>
                <a:ext cx="190500" cy="106680"/>
              </a:xfrm>
              <a:prstGeom prst="leftArrow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h-TH" sz="8800"/>
              </a:p>
            </p:txBody>
          </p:sp>
        </p:grpSp>
        <p:sp>
          <p:nvSpPr>
            <p:cNvPr id="9" name="Down Arrow 8"/>
            <p:cNvSpPr/>
            <p:nvPr/>
          </p:nvSpPr>
          <p:spPr>
            <a:xfrm rot="10800000">
              <a:off x="576880" y="1802509"/>
              <a:ext cx="134815" cy="173502"/>
            </a:xfrm>
            <a:prstGeom prst="downArrow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th-TH" sz="8800">
                <a:solidFill>
                  <a:srgbClr val="FF00FF"/>
                </a:solidFill>
              </a:endParaRPr>
            </a:p>
          </p:txBody>
        </p:sp>
      </p:grpSp>
      <p:sp>
        <p:nvSpPr>
          <p:cNvPr id="21" name="Left Arrow 19">
            <a:extLst>
              <a:ext uri="{FF2B5EF4-FFF2-40B4-BE49-F238E27FC236}">
                <a16:creationId xmlns:a16="http://schemas.microsoft.com/office/drawing/2014/main" id="{1B0E1F13-E03D-47F4-B711-5DE0532F87CC}"/>
              </a:ext>
            </a:extLst>
          </p:cNvPr>
          <p:cNvSpPr/>
          <p:nvPr/>
        </p:nvSpPr>
        <p:spPr>
          <a:xfrm rot="19263046">
            <a:off x="5622779" y="3900810"/>
            <a:ext cx="359457" cy="209238"/>
          </a:xfrm>
          <a:prstGeom prst="lef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h-TH" sz="8800"/>
          </a:p>
        </p:txBody>
      </p:sp>
    </p:spTree>
    <p:extLst>
      <p:ext uri="{BB962C8B-B14F-4D97-AF65-F5344CB8AC3E}">
        <p14:creationId xmlns:p14="http://schemas.microsoft.com/office/powerpoint/2010/main" val="214837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188913"/>
            <a:ext cx="6923112" cy="719807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th-TH" alt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คุณค่า (ประโยชน์) ของ </a:t>
            </a:r>
            <a:r>
              <a:rPr lang="en-US" alt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IT</a:t>
            </a:r>
            <a:endParaRPr lang="th-TH" altLang="th-TH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2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5240337"/>
          </a:xfrm>
        </p:spPr>
        <p:txBody>
          <a:bodyPr>
            <a:spAutoFit/>
          </a:bodyPr>
          <a:lstStyle/>
          <a:p>
            <a:pPr eaLnBrk="1" hangingPunct="1"/>
            <a:r>
              <a:rPr lang="th-TH" altLang="th-TH" sz="4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การสร้างคุณค่าให้องค์การ </a:t>
            </a:r>
            <a:r>
              <a:rPr lang="en-US" altLang="th-TH" sz="4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(Value creation)</a:t>
            </a:r>
          </a:p>
          <a:p>
            <a:pPr lvl="1" eaLnBrk="1" hangingPunct="1"/>
            <a:r>
              <a:rPr lang="th-TH" altLang="th-TH" sz="3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ใช้ </a:t>
            </a:r>
            <a:r>
              <a:rPr lang="en-US" altLang="th-TH" sz="3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IT </a:t>
            </a:r>
            <a:r>
              <a:rPr lang="th-TH" altLang="th-TH" sz="3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เป็นเครื่องมือสร้างคุณค่า (</a:t>
            </a:r>
            <a:r>
              <a:rPr lang="en-US" altLang="th-TH" sz="3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enabler) </a:t>
            </a:r>
          </a:p>
          <a:p>
            <a:pPr lvl="1" eaLnBrk="1" hangingPunct="1"/>
            <a:r>
              <a:rPr lang="th-TH" altLang="th-TH" sz="3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ใช้ </a:t>
            </a:r>
            <a:r>
              <a:rPr lang="en-US" altLang="th-TH" sz="3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IT </a:t>
            </a:r>
            <a:r>
              <a:rPr lang="th-TH" altLang="th-TH" sz="3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เป็นเครื่องมือปรับกระบวนการทำงาน (</a:t>
            </a:r>
            <a:r>
              <a:rPr lang="en-US" altLang="th-TH" sz="3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process optimization)</a:t>
            </a:r>
          </a:p>
          <a:p>
            <a:pPr lvl="1" eaLnBrk="1" hangingPunct="1"/>
            <a:r>
              <a:rPr lang="th-TH" altLang="th-TH" sz="3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ใช้ </a:t>
            </a:r>
            <a:r>
              <a:rPr lang="en-US" altLang="th-TH" sz="3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IT </a:t>
            </a:r>
            <a:r>
              <a:rPr lang="th-TH" altLang="th-TH" sz="3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เป็นเครื่องปรับองค์กร (</a:t>
            </a:r>
            <a:r>
              <a:rPr lang="en-US" altLang="th-TH" sz="3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enterprise transformation)</a:t>
            </a:r>
          </a:p>
          <a:p>
            <a:pPr eaLnBrk="1" hangingPunct="1"/>
            <a:r>
              <a:rPr lang="th-TH" altLang="th-TH" sz="4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ลดค่าใช้จ่าย เพิ่มประสิทธิภาพขององค์กร</a:t>
            </a:r>
          </a:p>
          <a:p>
            <a:pPr eaLnBrk="1" hangingPunct="1"/>
            <a:r>
              <a:rPr lang="th-TH" altLang="th-TH" sz="4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การใช้ข้อมูลเพื่อการบริหารจัดการ</a:t>
            </a:r>
          </a:p>
        </p:txBody>
      </p:sp>
      <p:pic>
        <p:nvPicPr>
          <p:cNvPr id="142339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4724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492377" y="2602002"/>
            <a:ext cx="3162491" cy="1875117"/>
            <a:chOff x="1458590" y="350917"/>
            <a:chExt cx="5716089" cy="3332106"/>
          </a:xfrm>
        </p:grpSpPr>
        <p:sp>
          <p:nvSpPr>
            <p:cNvPr id="4" name="Rectangle 3"/>
            <p:cNvSpPr/>
            <p:nvPr/>
          </p:nvSpPr>
          <p:spPr bwMode="auto">
            <a:xfrm>
              <a:off x="1458590" y="350917"/>
              <a:ext cx="5716089" cy="3332106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PMingLiU-ExtB" panose="02020500000000000000" pitchFamily="18" charset="-120"/>
                <a:cs typeface="TH SarabunPSK" panose="020B0500040200020003" pitchFamily="34" charset="-34"/>
              </a:endParaRPr>
            </a:p>
          </p:txBody>
        </p:sp>
        <p:sp>
          <p:nvSpPr>
            <p:cNvPr id="15363" name="Rectangle 5"/>
            <p:cNvSpPr>
              <a:spLocks noChangeArrowheads="1"/>
            </p:cNvSpPr>
            <p:nvPr/>
          </p:nvSpPr>
          <p:spPr bwMode="auto">
            <a:xfrm>
              <a:off x="1458590" y="350917"/>
              <a:ext cx="4760751" cy="606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th-TH" sz="2000" b="1" dirty="0">
                  <a:solidFill>
                    <a:srgbClr val="6633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Electronic Health Record EHR</a:t>
              </a:r>
              <a:endParaRPr lang="th-TH" altLang="th-TH" sz="2000" b="1" dirty="0">
                <a:solidFill>
                  <a:srgbClr val="6633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1611615" y="1128477"/>
              <a:ext cx="1485943" cy="2461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1pPr>
              <a:lvl2pPr marL="8001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2pPr>
              <a:lvl3pPr marL="12573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3pPr>
              <a:lvl4pPr marL="17145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4pPr>
              <a:lvl5pPr marL="21717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9pPr>
            </a:lstStyle>
            <a:p>
              <a:pPr marL="0" indent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th-TH" altLang="th-TH" sz="1050" b="1" dirty="0">
                  <a:solidFill>
                    <a:srgbClr val="0000FF"/>
                  </a:solidFill>
                  <a:latin typeface="TH SarabunPSK" panose="020B0500040200020003" pitchFamily="34" charset="-34"/>
                </a:rPr>
                <a:t>ประวัติ</a:t>
              </a:r>
            </a:p>
            <a:p>
              <a:pPr marL="0" indent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th-TH" altLang="th-TH" sz="1050" b="1" dirty="0">
                  <a:solidFill>
                    <a:srgbClr val="0000FF"/>
                  </a:solidFill>
                  <a:latin typeface="TH SarabunPSK" panose="020B0500040200020003" pitchFamily="34" charset="-34"/>
                </a:rPr>
                <a:t>ตรวจร่างกาย</a:t>
              </a:r>
              <a:endParaRPr lang="en-US" altLang="th-TH" sz="1050" b="1" dirty="0">
                <a:solidFill>
                  <a:srgbClr val="0000FF"/>
                </a:solidFill>
                <a:latin typeface="TH SarabunPSK" panose="020B0500040200020003" pitchFamily="34" charset="-34"/>
              </a:endParaRPr>
            </a:p>
            <a:p>
              <a:pPr marL="0" indent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th-TH" altLang="th-TH" sz="1050" b="1" dirty="0">
                  <a:solidFill>
                    <a:srgbClr val="0000FF"/>
                  </a:solidFill>
                  <a:latin typeface="TH SarabunPSK" panose="020B0500040200020003" pitchFamily="34" charset="-34"/>
                </a:rPr>
                <a:t>ผล</a:t>
              </a:r>
              <a:r>
                <a:rPr lang="en-US" altLang="th-TH" sz="1050" b="1" dirty="0">
                  <a:solidFill>
                    <a:srgbClr val="0000FF"/>
                  </a:solidFill>
                  <a:latin typeface="TH SarabunPSK" panose="020B0500040200020003" pitchFamily="34" charset="-34"/>
                </a:rPr>
                <a:t> LAB</a:t>
              </a:r>
            </a:p>
            <a:p>
              <a:pPr marL="0" indent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th-TH" sz="1050" b="1" dirty="0">
                  <a:solidFill>
                    <a:srgbClr val="0000FF"/>
                  </a:solidFill>
                  <a:latin typeface="TH SarabunPSK" panose="020B0500040200020003" pitchFamily="34" charset="-34"/>
                </a:rPr>
                <a:t>X Ray</a:t>
              </a:r>
            </a:p>
            <a:p>
              <a:pPr marL="0" indent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th-TH" sz="1050" b="1" dirty="0" err="1">
                  <a:solidFill>
                    <a:srgbClr val="0000FF"/>
                  </a:solidFill>
                  <a:latin typeface="TH SarabunPSK" panose="020B0500040200020003" pitchFamily="34" charset="-34"/>
                </a:rPr>
                <a:t>Patho</a:t>
              </a:r>
              <a:endParaRPr lang="en-US" altLang="th-TH" sz="1050" b="1" dirty="0">
                <a:solidFill>
                  <a:srgbClr val="0000FF"/>
                </a:solidFill>
                <a:latin typeface="TH SarabunPSK" panose="020B0500040200020003" pitchFamily="34" charset="-34"/>
              </a:endParaRPr>
            </a:p>
            <a:p>
              <a:pPr marL="0" indent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th-TH" altLang="th-TH" sz="1050" b="1" dirty="0">
                  <a:solidFill>
                    <a:srgbClr val="0000FF"/>
                  </a:solidFill>
                  <a:latin typeface="TH SarabunPSK" panose="020B0500040200020003" pitchFamily="34" charset="-34"/>
                </a:rPr>
                <a:t>ตรวจพิเศษ</a:t>
              </a:r>
            </a:p>
            <a:p>
              <a:pPr marL="0" indent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th-TH" sz="1050" b="1" dirty="0">
                  <a:solidFill>
                    <a:srgbClr val="0000FF"/>
                  </a:solidFill>
                  <a:latin typeface="TH SarabunPSK" panose="020B0500040200020003" pitchFamily="34" charset="-34"/>
                </a:rPr>
                <a:t>Treatment</a:t>
              </a:r>
            </a:p>
            <a:p>
              <a:pPr marL="0" indent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th-TH" sz="1050" b="1" dirty="0">
                  <a:solidFill>
                    <a:srgbClr val="0000FF"/>
                  </a:solidFill>
                  <a:latin typeface="TH SarabunPSK" panose="020B0500040200020003" pitchFamily="34" charset="-34"/>
                </a:rPr>
                <a:t>Op Note</a:t>
              </a:r>
              <a:endParaRPr lang="th-TH" altLang="th-TH" sz="1050" b="1" dirty="0">
                <a:solidFill>
                  <a:srgbClr val="0000FF"/>
                </a:solidFill>
                <a:latin typeface="TH SarabunPSK" panose="020B0500040200020003" pitchFamily="34" charset="-34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3498510" y="933477"/>
              <a:ext cx="1685881" cy="2132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1pPr>
              <a:lvl2pPr marL="8001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2pPr>
              <a:lvl3pPr marL="12573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3pPr>
              <a:lvl4pPr marL="17145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4pPr>
              <a:lvl5pPr marL="21717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9pPr>
            </a:lstStyle>
            <a:p>
              <a:pPr marL="0" indent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th-TH" altLang="th-TH" sz="1200" b="1" dirty="0">
                  <a:solidFill>
                    <a:srgbClr val="7030A0"/>
                  </a:solidFill>
                  <a:latin typeface="TH SarabunPSK" panose="020B0500040200020003" pitchFamily="34" charset="-34"/>
                </a:rPr>
                <a:t>แพทย์</a:t>
              </a:r>
            </a:p>
            <a:p>
              <a:pPr marL="0" indent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th-TH" altLang="th-TH" sz="1200" b="1" dirty="0">
                  <a:solidFill>
                    <a:srgbClr val="7030A0"/>
                  </a:solidFill>
                  <a:latin typeface="TH SarabunPSK" panose="020B0500040200020003" pitchFamily="34" charset="-34"/>
                </a:rPr>
                <a:t>พยาบาล</a:t>
              </a:r>
              <a:endParaRPr lang="en-US" altLang="th-TH" sz="1200" b="1" dirty="0">
                <a:solidFill>
                  <a:srgbClr val="7030A0"/>
                </a:solidFill>
                <a:latin typeface="TH SarabunPSK" panose="020B0500040200020003" pitchFamily="34" charset="-34"/>
              </a:endParaRPr>
            </a:p>
            <a:p>
              <a:pPr marL="0" indent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th-TH" altLang="th-TH" sz="1200" b="1" dirty="0">
                  <a:solidFill>
                    <a:srgbClr val="7030A0"/>
                  </a:solidFill>
                  <a:latin typeface="TH SarabunPSK" panose="020B0500040200020003" pitchFamily="34" charset="-34"/>
                </a:rPr>
                <a:t>ทีมอื่นๆ</a:t>
              </a:r>
              <a:endParaRPr lang="en-US" altLang="th-TH" sz="1200" b="1" dirty="0">
                <a:solidFill>
                  <a:srgbClr val="7030A0"/>
                </a:solidFill>
                <a:latin typeface="TH SarabunPSK" panose="020B0500040200020003" pitchFamily="34" charset="-34"/>
              </a:endParaRPr>
            </a:p>
            <a:p>
              <a:pPr marL="0" indent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th-TH" sz="1200" b="1" dirty="0">
                  <a:solidFill>
                    <a:srgbClr val="7030A0"/>
                  </a:solidFill>
                  <a:latin typeface="TH SarabunPSK" panose="020B0500040200020003" pitchFamily="34" charset="-34"/>
                </a:rPr>
                <a:t>LAB </a:t>
              </a:r>
              <a:r>
                <a:rPr lang="en-US" altLang="th-TH" sz="1200" b="1" dirty="0" err="1">
                  <a:solidFill>
                    <a:srgbClr val="7030A0"/>
                  </a:solidFill>
                  <a:latin typeface="TH SarabunPSK" panose="020B0500040200020003" pitchFamily="34" charset="-34"/>
                </a:rPr>
                <a:t>XRay</a:t>
              </a:r>
              <a:endParaRPr lang="en-US" altLang="th-TH" sz="1200" b="1" dirty="0">
                <a:solidFill>
                  <a:srgbClr val="7030A0"/>
                </a:solidFill>
                <a:latin typeface="TH SarabunPSK" panose="020B0500040200020003" pitchFamily="34" charset="-34"/>
              </a:endParaRPr>
            </a:p>
            <a:p>
              <a:pPr marL="0" indent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th-TH" sz="1200" b="1" dirty="0" err="1">
                  <a:solidFill>
                    <a:srgbClr val="7030A0"/>
                  </a:solidFill>
                  <a:latin typeface="TH SarabunPSK" panose="020B0500040200020003" pitchFamily="34" charset="-34"/>
                </a:rPr>
                <a:t>Patho</a:t>
              </a:r>
              <a:endParaRPr lang="en-US" altLang="th-TH" sz="1200" b="1" dirty="0">
                <a:solidFill>
                  <a:srgbClr val="7030A0"/>
                </a:solidFill>
                <a:latin typeface="TH SarabunPSK" panose="020B0500040200020003" pitchFamily="34" charset="-34"/>
              </a:endParaRPr>
            </a:p>
            <a:p>
              <a:pPr marL="0" indent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th-TH" altLang="th-TH" sz="1200" b="1" dirty="0">
                  <a:solidFill>
                    <a:srgbClr val="7030A0"/>
                  </a:solidFill>
                  <a:latin typeface="TH SarabunPSK" panose="020B0500040200020003" pitchFamily="34" charset="-34"/>
                </a:rPr>
                <a:t>เครื่องมือต่างๆ</a:t>
              </a:r>
              <a:endParaRPr lang="th-TH" altLang="th-TH" sz="1200" b="1" dirty="0">
                <a:solidFill>
                  <a:srgbClr val="0000FF"/>
                </a:solidFill>
                <a:latin typeface="TH SarabunPSK" panose="020B0500040200020003" pitchFamily="34" charset="-34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5388130" y="1014697"/>
              <a:ext cx="1786549" cy="1804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1pPr>
              <a:lvl2pPr marL="8001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2pPr>
              <a:lvl3pPr marL="12573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3pPr>
              <a:lvl4pPr marL="17145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4pPr>
              <a:lvl5pPr marL="21717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9pPr>
            </a:lstStyle>
            <a:p>
              <a:pPr marL="0" indent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th-TH" sz="1200" b="1" dirty="0">
                  <a:solidFill>
                    <a:srgbClr val="0000FF"/>
                  </a:solidFill>
                  <a:latin typeface="TH SarabunPSK" panose="020B0500040200020003" pitchFamily="34" charset="-34"/>
                </a:rPr>
                <a:t>Diagnosis</a:t>
              </a:r>
              <a:endParaRPr lang="th-TH" altLang="th-TH" sz="1200" b="1" dirty="0">
                <a:solidFill>
                  <a:srgbClr val="0000FF"/>
                </a:solidFill>
                <a:latin typeface="TH SarabunPSK" panose="020B0500040200020003" pitchFamily="34" charset="-34"/>
              </a:endParaRPr>
            </a:p>
            <a:p>
              <a:pPr marL="0" indent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th-TH" sz="1200" b="1" dirty="0">
                  <a:solidFill>
                    <a:srgbClr val="0000FF"/>
                  </a:solidFill>
                  <a:latin typeface="TH SarabunPSK" panose="020B0500040200020003" pitchFamily="34" charset="-34"/>
                </a:rPr>
                <a:t>Progress note</a:t>
              </a:r>
            </a:p>
            <a:p>
              <a:pPr marL="0" indent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th-TH" sz="1200" b="1" dirty="0">
                  <a:solidFill>
                    <a:srgbClr val="0000FF"/>
                  </a:solidFill>
                  <a:latin typeface="TH SarabunPSK" panose="020B0500040200020003" pitchFamily="34" charset="-34"/>
                </a:rPr>
                <a:t>Rx Plan</a:t>
              </a:r>
            </a:p>
            <a:p>
              <a:pPr marL="0" indent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th-TH" sz="1200" b="1" dirty="0">
                  <a:solidFill>
                    <a:srgbClr val="0000FF"/>
                  </a:solidFill>
                  <a:latin typeface="TH SarabunPSK" panose="020B0500040200020003" pitchFamily="34" charset="-34"/>
                </a:rPr>
                <a:t>Consultation</a:t>
              </a:r>
            </a:p>
            <a:p>
              <a:pPr marL="0" indent="0" fontAlgn="base">
                <a:spcBef>
                  <a:spcPct val="0"/>
                </a:spcBef>
                <a:spcAft>
                  <a:spcPct val="0"/>
                </a:spcAft>
              </a:pPr>
              <a:endParaRPr lang="th-TH" altLang="th-TH" sz="1200" b="1" dirty="0">
                <a:solidFill>
                  <a:srgbClr val="0000FF"/>
                </a:solidFill>
                <a:latin typeface="TH SarabunPSK" panose="020B0500040200020003" pitchFamily="34" charset="-34"/>
              </a:endParaRPr>
            </a:p>
          </p:txBody>
        </p:sp>
        <p:sp>
          <p:nvSpPr>
            <p:cNvPr id="2" name="Right Arrow 1"/>
            <p:cNvSpPr/>
            <p:nvPr/>
          </p:nvSpPr>
          <p:spPr bwMode="auto">
            <a:xfrm>
              <a:off x="4806079" y="1945898"/>
              <a:ext cx="360728" cy="553674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PMingLiU-ExtB" panose="02020500000000000000" pitchFamily="18" charset="-120"/>
                <a:cs typeface="TH SarabunPSK" panose="020B0500040200020003" pitchFamily="34" charset="-34"/>
              </a:endParaRPr>
            </a:p>
          </p:txBody>
        </p:sp>
        <p:sp>
          <p:nvSpPr>
            <p:cNvPr id="3" name="Right Arrow 2"/>
            <p:cNvSpPr/>
            <p:nvPr/>
          </p:nvSpPr>
          <p:spPr bwMode="auto">
            <a:xfrm rot="10800000">
              <a:off x="2900342" y="1994674"/>
              <a:ext cx="394433" cy="504898"/>
            </a:xfrm>
            <a:prstGeom prst="rightArrow">
              <a:avLst>
                <a:gd name="adj1" fmla="val 56646"/>
                <a:gd name="adj2" fmla="val 500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PMingLiU-ExtB" panose="02020500000000000000" pitchFamily="18" charset="-120"/>
                <a:cs typeface="TH SarabunPSK" panose="020B0500040200020003" pitchFamily="34" charset="-34"/>
              </a:endParaRPr>
            </a:p>
          </p:txBody>
        </p:sp>
      </p:grp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329664" y="2975539"/>
            <a:ext cx="112102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1pPr>
            <a:lvl2pPr marL="800100" indent="-34290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2pPr>
            <a:lvl3pPr marL="1257300" indent="-34290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3pPr>
            <a:lvl4pPr marL="1714500" indent="-34290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4pPr>
            <a:lvl5pPr marL="2171700" indent="-34290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9pPr>
          </a:lstStyle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en-US" altLang="th-TH" sz="1800" b="1" dirty="0">
                <a:solidFill>
                  <a:schemeClr val="tx1"/>
                </a:solidFill>
                <a:latin typeface="TH SarabunPSK" panose="020B0500040200020003" pitchFamily="34" charset="-34"/>
                <a:sym typeface="Symbol" panose="05050102010706020507" pitchFamily="18" charset="2"/>
              </a:rPr>
              <a:t>Single Source 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en-US" altLang="th-TH" sz="1800" b="1" dirty="0">
                <a:solidFill>
                  <a:schemeClr val="tx1"/>
                </a:solidFill>
                <a:latin typeface="TH SarabunPSK" panose="020B0500040200020003" pitchFamily="34" charset="-34"/>
                <a:sym typeface="Symbol" panose="05050102010706020507" pitchFamily="18" charset="2"/>
              </a:rPr>
              <a:t>Of Health Information</a:t>
            </a:r>
            <a:endParaRPr lang="th-TH" altLang="th-TH" sz="1800" b="1" dirty="0">
              <a:solidFill>
                <a:schemeClr val="tx1"/>
              </a:solidFill>
              <a:latin typeface="TH SarabunPSK" panose="020B0500040200020003" pitchFamily="34" charset="-34"/>
            </a:endParaRPr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4788568" y="825262"/>
            <a:ext cx="162578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1pPr>
            <a:lvl2pPr marL="800100" indent="-34290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2pPr>
            <a:lvl3pPr marL="1257300" indent="-34290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3pPr>
            <a:lvl4pPr marL="1714500" indent="-34290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4pPr>
            <a:lvl5pPr marL="2171700" indent="-34290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9pPr>
          </a:lstStyle>
          <a:p>
            <a:pPr marL="0" indent="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th-TH" sz="3600" b="1" dirty="0">
                <a:solidFill>
                  <a:srgbClr val="FF0000"/>
                </a:solidFill>
                <a:latin typeface="TH SarabunPSK" panose="020B0500040200020003" pitchFamily="34" charset="-34"/>
                <a:sym typeface="Symbol" panose="05050102010706020507" pitchFamily="18" charset="2"/>
              </a:rPr>
              <a:t>Better HC Services</a:t>
            </a:r>
            <a:endParaRPr lang="th-TH" altLang="th-TH" sz="3600" b="1" dirty="0">
              <a:solidFill>
                <a:srgbClr val="FF0000"/>
              </a:solidFill>
              <a:latin typeface="TH SarabunPSK" panose="020B0500040200020003" pitchFamily="34" charset="-34"/>
            </a:endParaRPr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4993559" y="2923135"/>
            <a:ext cx="193905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1pPr>
            <a:lvl2pPr marL="800100" indent="-34290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2pPr>
            <a:lvl3pPr marL="1257300" indent="-34290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3pPr>
            <a:lvl4pPr marL="1714500" indent="-34290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4pPr>
            <a:lvl5pPr marL="2171700" indent="-34290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9pPr>
          </a:lstStyle>
          <a:p>
            <a:pPr marL="0" indent="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th-TH" sz="3200" b="1" dirty="0">
                <a:solidFill>
                  <a:srgbClr val="990000"/>
                </a:solidFill>
                <a:latin typeface="TH SarabunPSK" panose="020B0500040200020003" pitchFamily="34" charset="-34"/>
                <a:sym typeface="Symbol" panose="05050102010706020507" pitchFamily="18" charset="2"/>
              </a:rPr>
              <a:t>Management Information</a:t>
            </a:r>
            <a:endParaRPr lang="th-TH" altLang="th-TH" sz="3200" b="1" dirty="0">
              <a:solidFill>
                <a:srgbClr val="990000"/>
              </a:solidFill>
              <a:latin typeface="TH SarabunPSK" panose="020B0500040200020003" pitchFamily="34" charset="-34"/>
            </a:endParaRPr>
          </a:p>
        </p:txBody>
      </p:sp>
      <p:sp>
        <p:nvSpPr>
          <p:cNvPr id="26" name="Right Arrow 25"/>
          <p:cNvSpPr/>
          <p:nvPr/>
        </p:nvSpPr>
        <p:spPr bwMode="auto">
          <a:xfrm>
            <a:off x="4767586" y="3187989"/>
            <a:ext cx="211303" cy="31157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PMingLiU-ExtB" panose="02020500000000000000" pitchFamily="18" charset="-120"/>
              <a:cs typeface="TH SarabunPSK" panose="020B0500040200020003" pitchFamily="34" charset="-34"/>
            </a:endParaRPr>
          </a:p>
        </p:txBody>
      </p:sp>
      <p:sp>
        <p:nvSpPr>
          <p:cNvPr id="27" name="Right Arrow 26"/>
          <p:cNvSpPr/>
          <p:nvPr/>
        </p:nvSpPr>
        <p:spPr bwMode="auto">
          <a:xfrm rot="18633176">
            <a:off x="4521102" y="1878080"/>
            <a:ext cx="602329" cy="435539"/>
          </a:xfrm>
          <a:prstGeom prst="rightArrow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PMingLiU-ExtB" panose="02020500000000000000" pitchFamily="18" charset="-120"/>
              <a:cs typeface="TH SarabunPSK" panose="020B0500040200020003" pitchFamily="34" charset="-34"/>
            </a:endParaRPr>
          </a:p>
        </p:txBody>
      </p:sp>
      <p:sp>
        <p:nvSpPr>
          <p:cNvPr id="28" name="Right Arrow 27"/>
          <p:cNvSpPr/>
          <p:nvPr/>
        </p:nvSpPr>
        <p:spPr bwMode="auto">
          <a:xfrm rot="1314105">
            <a:off x="3558880" y="502882"/>
            <a:ext cx="705923" cy="435539"/>
          </a:xfrm>
          <a:prstGeom prst="rightArrow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PMingLiU-ExtB" panose="02020500000000000000" pitchFamily="18" charset="-120"/>
              <a:cs typeface="TH SarabunPSK" panose="020B0500040200020003" pitchFamily="34" charset="-34"/>
            </a:endParaRPr>
          </a:p>
        </p:txBody>
      </p:sp>
      <p:sp>
        <p:nvSpPr>
          <p:cNvPr id="30" name="Right Arrow 29"/>
          <p:cNvSpPr/>
          <p:nvPr/>
        </p:nvSpPr>
        <p:spPr bwMode="auto">
          <a:xfrm rot="16200000">
            <a:off x="5474766" y="2177708"/>
            <a:ext cx="680349" cy="435539"/>
          </a:xfrm>
          <a:prstGeom prst="rightArrow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PMingLiU-ExtB" panose="02020500000000000000" pitchFamily="18" charset="-120"/>
              <a:cs typeface="TH SarabunPSK" panose="020B0500040200020003" pitchFamily="34" charset="-34"/>
            </a:endParaRPr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6902286" y="128246"/>
            <a:ext cx="1965849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1pPr>
            <a:lvl2pPr marL="800100" indent="-34290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2pPr>
            <a:lvl3pPr marL="1257300" indent="-34290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3pPr>
            <a:lvl4pPr marL="1714500" indent="-34290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4pPr>
            <a:lvl5pPr marL="2171700" indent="-34290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9pPr>
          </a:lstStyle>
          <a:p>
            <a:pPr marL="176213" indent="-1762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th-TH" sz="1400" b="1" dirty="0">
                <a:solidFill>
                  <a:srgbClr val="7030A0"/>
                </a:solidFill>
                <a:latin typeface="TH SarabunPSK" panose="020B0500040200020003" pitchFamily="34" charset="-34"/>
                <a:sym typeface="Symbol" panose="05050102010706020507" pitchFamily="18" charset="2"/>
              </a:rPr>
              <a:t> </a:t>
            </a:r>
            <a:r>
              <a:rPr lang="en-US" altLang="th-TH" sz="2000" b="1" dirty="0">
                <a:solidFill>
                  <a:srgbClr val="7030A0"/>
                </a:solidFill>
                <a:latin typeface="TH SarabunPSK" panose="020B0500040200020003" pitchFamily="34" charset="-34"/>
                <a:sym typeface="Symbol" panose="05050102010706020507" pitchFamily="18" charset="2"/>
              </a:rPr>
              <a:t>Pt. </a:t>
            </a:r>
            <a:r>
              <a:rPr lang="en-US" altLang="th-TH" sz="2000" b="1" dirty="0" err="1">
                <a:solidFill>
                  <a:srgbClr val="7030A0"/>
                </a:solidFill>
                <a:latin typeface="TH SarabunPSK" panose="020B0500040200020003" pitchFamily="34" charset="-34"/>
                <a:sym typeface="Symbol" panose="05050102010706020507" pitchFamily="18" charset="2"/>
              </a:rPr>
              <a:t>time+travel</a:t>
            </a:r>
            <a:endParaRPr lang="en-US" altLang="th-TH" sz="2000" b="1" dirty="0">
              <a:solidFill>
                <a:srgbClr val="7030A0"/>
              </a:solidFill>
              <a:latin typeface="TH SarabunPSK" panose="020B0500040200020003" pitchFamily="34" charset="-34"/>
              <a:sym typeface="Symbol" panose="05050102010706020507" pitchFamily="18" charset="2"/>
            </a:endParaRPr>
          </a:p>
          <a:p>
            <a:pPr marL="176213" indent="-1762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th-TH" sz="2000" b="1" dirty="0">
                <a:solidFill>
                  <a:srgbClr val="7030A0"/>
                </a:solidFill>
                <a:latin typeface="TH SarabunPSK" panose="020B0500040200020003" pitchFamily="34" charset="-34"/>
                <a:sym typeface="Symbol" panose="05050102010706020507" pitchFamily="18" charset="2"/>
              </a:rPr>
              <a:t>Monitor Pt. conditions</a:t>
            </a:r>
          </a:p>
          <a:p>
            <a:pPr marL="176213" indent="-1762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th-TH" sz="1400" b="1" dirty="0">
                <a:solidFill>
                  <a:srgbClr val="7030A0"/>
                </a:solidFill>
                <a:latin typeface="TH SarabunPSK" panose="020B0500040200020003" pitchFamily="34" charset="-34"/>
                <a:sym typeface="Symbol" panose="05050102010706020507" pitchFamily="18" charset="2"/>
              </a:rPr>
              <a:t> </a:t>
            </a:r>
            <a:r>
              <a:rPr lang="en-US" altLang="th-TH" sz="2000" b="1" dirty="0">
                <a:solidFill>
                  <a:srgbClr val="7030A0"/>
                </a:solidFill>
                <a:latin typeface="TH SarabunPSK" panose="020B0500040200020003" pitchFamily="34" charset="-34"/>
                <a:sym typeface="Symbol" panose="05050102010706020507" pitchFamily="18" charset="2"/>
              </a:rPr>
              <a:t>Pt. responsibility</a:t>
            </a:r>
          </a:p>
          <a:p>
            <a:pPr marL="176213" indent="-1762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th-TH" sz="1400" b="1" dirty="0">
                <a:solidFill>
                  <a:srgbClr val="7030A0"/>
                </a:solidFill>
                <a:latin typeface="TH SarabunPSK" panose="020B0500040200020003" pitchFamily="34" charset="-34"/>
                <a:sym typeface="Symbol" panose="05050102010706020507" pitchFamily="18" charset="2"/>
              </a:rPr>
              <a:t> </a:t>
            </a:r>
            <a:r>
              <a:rPr lang="en-US" altLang="th-TH" sz="2000" b="1" dirty="0" err="1">
                <a:solidFill>
                  <a:srgbClr val="7030A0"/>
                </a:solidFill>
                <a:latin typeface="TH SarabunPSK" panose="020B0500040200020003" pitchFamily="34" charset="-34"/>
                <a:sym typeface="Symbol" panose="05050102010706020507" pitchFamily="18" charset="2"/>
              </a:rPr>
              <a:t>Cost+Workload</a:t>
            </a:r>
            <a:endParaRPr lang="en-US" altLang="th-TH" sz="2000" b="1" dirty="0">
              <a:solidFill>
                <a:srgbClr val="7030A0"/>
              </a:solidFill>
              <a:latin typeface="TH SarabunPSK" panose="020B0500040200020003" pitchFamily="34" charset="-34"/>
              <a:sym typeface="Symbol" panose="05050102010706020507" pitchFamily="18" charset="2"/>
            </a:endParaRPr>
          </a:p>
          <a:p>
            <a:pPr marL="176213" indent="-1762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th-TH" sz="1400" b="1" dirty="0">
                <a:solidFill>
                  <a:srgbClr val="7030A0"/>
                </a:solidFill>
                <a:latin typeface="TH SarabunPSK" panose="020B0500040200020003" pitchFamily="34" charset="-34"/>
                <a:sym typeface="Symbol" panose="05050102010706020507" pitchFamily="18" charset="2"/>
              </a:rPr>
              <a:t></a:t>
            </a:r>
            <a:r>
              <a:rPr lang="en-US" altLang="th-TH" sz="2000" b="1" dirty="0">
                <a:solidFill>
                  <a:srgbClr val="7030A0"/>
                </a:solidFill>
                <a:latin typeface="TH SarabunPSK" panose="020B0500040200020003" pitchFamily="34" charset="-34"/>
                <a:sym typeface="Symbol" panose="05050102010706020507" pitchFamily="18" charset="2"/>
              </a:rPr>
              <a:t> </a:t>
            </a:r>
            <a:r>
              <a:rPr lang="en-US" altLang="th-TH" sz="2000" b="1" dirty="0" err="1">
                <a:solidFill>
                  <a:srgbClr val="7030A0"/>
                </a:solidFill>
                <a:latin typeface="TH SarabunPSK" panose="020B0500040200020003" pitchFamily="34" charset="-34"/>
                <a:sym typeface="Symbol" panose="05050102010706020507" pitchFamily="18" charset="2"/>
              </a:rPr>
              <a:t>Accessability</a:t>
            </a:r>
            <a:endParaRPr lang="en-US" altLang="th-TH" sz="2000" b="1" dirty="0">
              <a:solidFill>
                <a:srgbClr val="7030A0"/>
              </a:solidFill>
              <a:latin typeface="TH SarabunPSK" panose="020B0500040200020003" pitchFamily="34" charset="-34"/>
              <a:sym typeface="Symbol" panose="05050102010706020507" pitchFamily="18" charset="2"/>
            </a:endParaRPr>
          </a:p>
          <a:p>
            <a:pPr marL="176213" indent="-1762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th-TH" sz="1400" b="1" dirty="0">
                <a:solidFill>
                  <a:srgbClr val="7030A0"/>
                </a:solidFill>
                <a:latin typeface="TH SarabunPSK" panose="020B0500040200020003" pitchFamily="34" charset="-34"/>
                <a:sym typeface="Symbol" panose="05050102010706020507" pitchFamily="18" charset="2"/>
              </a:rPr>
              <a:t> </a:t>
            </a:r>
            <a:r>
              <a:rPr lang="en-US" altLang="th-TH" sz="2000" b="1" dirty="0">
                <a:solidFill>
                  <a:srgbClr val="7030A0"/>
                </a:solidFill>
                <a:latin typeface="TH SarabunPSK" panose="020B0500040200020003" pitchFamily="34" charset="-34"/>
                <a:sym typeface="Symbol" panose="05050102010706020507" pitchFamily="18" charset="2"/>
              </a:rPr>
              <a:t>Coverage</a:t>
            </a:r>
          </a:p>
          <a:p>
            <a:pPr marL="176213" indent="-1762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th-TH" sz="1400" b="1" dirty="0">
                <a:solidFill>
                  <a:srgbClr val="7030A0"/>
                </a:solidFill>
                <a:latin typeface="TH SarabunPSK" panose="020B0500040200020003" pitchFamily="34" charset="-34"/>
                <a:sym typeface="Symbol" panose="05050102010706020507" pitchFamily="18" charset="2"/>
              </a:rPr>
              <a:t> </a:t>
            </a:r>
            <a:r>
              <a:rPr lang="en-US" altLang="th-TH" sz="2000" b="1" dirty="0">
                <a:solidFill>
                  <a:srgbClr val="7030A0"/>
                </a:solidFill>
                <a:latin typeface="TH SarabunPSK" panose="020B0500040200020003" pitchFamily="34" charset="-34"/>
                <a:sym typeface="Symbol" panose="05050102010706020507" pitchFamily="18" charset="2"/>
              </a:rPr>
              <a:t>Effectiveness + Cost-Effectiveness</a:t>
            </a:r>
          </a:p>
          <a:p>
            <a:pPr marL="176213" indent="-1762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th-TH" sz="1400" b="1" dirty="0">
                <a:solidFill>
                  <a:srgbClr val="7030A0"/>
                </a:solidFill>
                <a:latin typeface="TH SarabunPSK" panose="020B0500040200020003" pitchFamily="34" charset="-34"/>
                <a:sym typeface="Symbol" panose="05050102010706020507" pitchFamily="18" charset="2"/>
              </a:rPr>
              <a:t> </a:t>
            </a:r>
            <a:r>
              <a:rPr lang="en-US" altLang="th-TH" sz="2000" b="1" dirty="0">
                <a:solidFill>
                  <a:srgbClr val="7030A0"/>
                </a:solidFill>
                <a:latin typeface="TH SarabunPSK" panose="020B0500040200020003" pitchFamily="34" charset="-34"/>
                <a:sym typeface="Symbol" panose="05050102010706020507" pitchFamily="18" charset="2"/>
              </a:rPr>
              <a:t>Equity</a:t>
            </a:r>
            <a:endParaRPr lang="th-TH" altLang="th-TH" sz="2000" b="1" dirty="0">
              <a:solidFill>
                <a:srgbClr val="7030A0"/>
              </a:solidFill>
              <a:latin typeface="TH SarabunPSK" panose="020B0500040200020003" pitchFamily="34" charset="-34"/>
            </a:endParaRPr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992767" y="1455800"/>
            <a:ext cx="3037570" cy="7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1pPr>
            <a:lvl2pPr marL="800100" indent="-34290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2pPr>
            <a:lvl3pPr marL="1257300" indent="-34290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3pPr>
            <a:lvl4pPr marL="1714500" indent="-34290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4pPr>
            <a:lvl5pPr marL="2171700" indent="-34290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9pPr>
          </a:lstStyle>
          <a:p>
            <a:pPr marL="0" indent="0" fontAlgn="base">
              <a:lnSpc>
                <a:spcPct val="6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th-TH" sz="3200" b="1" dirty="0">
                <a:solidFill>
                  <a:srgbClr val="990000"/>
                </a:solidFill>
                <a:latin typeface="TH SarabunPSK" panose="020B0500040200020003" pitchFamily="34" charset="-34"/>
                <a:sym typeface="Symbol" panose="05050102010706020507" pitchFamily="18" charset="2"/>
              </a:rPr>
              <a:t>Patient Engagement and Communication</a:t>
            </a:r>
            <a:endParaRPr lang="th-TH" altLang="th-TH" sz="3200" b="1" dirty="0">
              <a:solidFill>
                <a:srgbClr val="990000"/>
              </a:solidFill>
              <a:latin typeface="TH SarabunPSK" panose="020B0500040200020003" pitchFamily="34" charset="-34"/>
            </a:endParaRPr>
          </a:p>
        </p:txBody>
      </p:sp>
      <p:sp>
        <p:nvSpPr>
          <p:cNvPr id="35" name="Right Arrow 34"/>
          <p:cNvSpPr/>
          <p:nvPr/>
        </p:nvSpPr>
        <p:spPr bwMode="auto">
          <a:xfrm rot="19593138">
            <a:off x="3892135" y="1333997"/>
            <a:ext cx="602329" cy="435539"/>
          </a:xfrm>
          <a:prstGeom prst="rightArrow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PMingLiU-ExtB" panose="02020500000000000000" pitchFamily="18" charset="-120"/>
              <a:cs typeface="TH SarabunPSK" panose="020B0500040200020003" pitchFamily="34" charset="-34"/>
            </a:endParaRPr>
          </a:p>
        </p:txBody>
      </p:sp>
      <p:sp>
        <p:nvSpPr>
          <p:cNvPr id="36" name="Right Arrow 35"/>
          <p:cNvSpPr/>
          <p:nvPr/>
        </p:nvSpPr>
        <p:spPr bwMode="auto">
          <a:xfrm rot="16200000">
            <a:off x="2438409" y="2183917"/>
            <a:ext cx="366558" cy="31157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PMingLiU-ExtB" panose="02020500000000000000" pitchFamily="18" charset="-120"/>
              <a:cs typeface="TH SarabunPSK" panose="020B0500040200020003" pitchFamily="34" charset="-34"/>
            </a:endParaRPr>
          </a:p>
        </p:txBody>
      </p:sp>
      <p:sp>
        <p:nvSpPr>
          <p:cNvPr id="37" name="Right Arrow 36"/>
          <p:cNvSpPr/>
          <p:nvPr/>
        </p:nvSpPr>
        <p:spPr bwMode="auto">
          <a:xfrm rot="5400000">
            <a:off x="2623537" y="1123747"/>
            <a:ext cx="366558" cy="31157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PMingLiU-ExtB" panose="02020500000000000000" pitchFamily="18" charset="-120"/>
              <a:cs typeface="TH SarabunPSK" panose="020B0500040200020003" pitchFamily="34" charset="-34"/>
            </a:endParaRPr>
          </a:p>
        </p:txBody>
      </p:sp>
      <p:sp>
        <p:nvSpPr>
          <p:cNvPr id="38" name="Rectangle 6"/>
          <p:cNvSpPr>
            <a:spLocks noChangeArrowheads="1"/>
          </p:cNvSpPr>
          <p:nvPr/>
        </p:nvSpPr>
        <p:spPr bwMode="auto">
          <a:xfrm>
            <a:off x="5156277" y="3962920"/>
            <a:ext cx="1939052" cy="1219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1pPr>
            <a:lvl2pPr marL="800100" indent="-34290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2pPr>
            <a:lvl3pPr marL="1257300" indent="-34290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3pPr>
            <a:lvl4pPr marL="1714500" indent="-34290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4pPr>
            <a:lvl5pPr marL="2171700" indent="-34290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9pPr>
          </a:lstStyle>
          <a:p>
            <a:pPr marL="0" indent="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th-TH" sz="3200" b="1" dirty="0">
                <a:solidFill>
                  <a:srgbClr val="990000"/>
                </a:solidFill>
                <a:latin typeface="TH SarabunPSK" panose="020B0500040200020003" pitchFamily="34" charset="-34"/>
                <a:sym typeface="Symbol" panose="05050102010706020507" pitchFamily="18" charset="2"/>
              </a:rPr>
              <a:t>Health Information</a:t>
            </a:r>
          </a:p>
          <a:p>
            <a:pPr marL="0" indent="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th-TH" sz="3200" b="1" dirty="0">
                <a:solidFill>
                  <a:srgbClr val="990000"/>
                </a:solidFill>
                <a:latin typeface="TH SarabunPSK" panose="020B0500040200020003" pitchFamily="34" charset="-34"/>
                <a:sym typeface="Symbol" panose="05050102010706020507" pitchFamily="18" charset="2"/>
              </a:rPr>
              <a:t>Exchange</a:t>
            </a:r>
            <a:endParaRPr lang="th-TH" altLang="th-TH" sz="3200" b="1" dirty="0">
              <a:solidFill>
                <a:srgbClr val="990000"/>
              </a:solidFill>
              <a:latin typeface="TH SarabunPSK" panose="020B0500040200020003" pitchFamily="34" charset="-34"/>
            </a:endParaRPr>
          </a:p>
        </p:txBody>
      </p:sp>
      <p:sp>
        <p:nvSpPr>
          <p:cNvPr id="11" name="Left-Right Arrow 10"/>
          <p:cNvSpPr/>
          <p:nvPr/>
        </p:nvSpPr>
        <p:spPr bwMode="auto">
          <a:xfrm>
            <a:off x="4682328" y="4013220"/>
            <a:ext cx="446489" cy="248663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PMingLiU-ExtB" panose="02020500000000000000" pitchFamily="18" charset="-120"/>
              <a:cs typeface="TH SarabunPSK" panose="020B0500040200020003" pitchFamily="34" charset="-34"/>
            </a:endParaRPr>
          </a:p>
        </p:txBody>
      </p:sp>
      <p:sp>
        <p:nvSpPr>
          <p:cNvPr id="39" name="Left-Right Arrow 38"/>
          <p:cNvSpPr/>
          <p:nvPr/>
        </p:nvSpPr>
        <p:spPr bwMode="auto">
          <a:xfrm rot="5400000">
            <a:off x="5543532" y="3694461"/>
            <a:ext cx="381370" cy="274092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PMingLiU-ExtB" panose="02020500000000000000" pitchFamily="18" charset="-120"/>
              <a:cs typeface="TH SarabunPSK" panose="020B0500040200020003" pitchFamily="34" charset="-34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786637" y="4477119"/>
            <a:ext cx="3980949" cy="2160896"/>
            <a:chOff x="673919" y="3486224"/>
            <a:chExt cx="7544846" cy="3198154"/>
          </a:xfrm>
        </p:grpSpPr>
        <p:sp>
          <p:nvSpPr>
            <p:cNvPr id="52" name="Rectangle 6"/>
            <p:cNvSpPr>
              <a:spLocks noChangeArrowheads="1"/>
            </p:cNvSpPr>
            <p:nvPr/>
          </p:nvSpPr>
          <p:spPr bwMode="auto">
            <a:xfrm>
              <a:off x="3021082" y="4543465"/>
              <a:ext cx="2604430" cy="2140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1pPr>
              <a:lvl2pPr marL="8001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2pPr>
              <a:lvl3pPr marL="12573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3pPr>
              <a:lvl4pPr marL="17145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4pPr>
              <a:lvl5pPr marL="21717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9pPr>
            </a:lstStyle>
            <a:p>
              <a:pPr marL="176213" indent="-17621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altLang="th-TH" sz="1100" b="1" dirty="0">
                  <a:solidFill>
                    <a:srgbClr val="008000"/>
                  </a:solidFill>
                  <a:latin typeface="TH SarabunPSK" panose="020B0500040200020003" pitchFamily="34" charset="-34"/>
                </a:rPr>
                <a:t>Alert, Reminder</a:t>
              </a:r>
            </a:p>
            <a:p>
              <a:pPr marL="176213" indent="-17621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altLang="th-TH" sz="1100" b="1" dirty="0">
                  <a:solidFill>
                    <a:srgbClr val="008000"/>
                  </a:solidFill>
                  <a:latin typeface="TH SarabunPSK" panose="020B0500040200020003" pitchFamily="34" charset="-34"/>
                </a:rPr>
                <a:t>Avoid duplicate and </a:t>
              </a:r>
              <a:r>
                <a:rPr lang="en-US" altLang="th-TH" sz="1100" b="1" dirty="0" err="1">
                  <a:solidFill>
                    <a:srgbClr val="008000"/>
                  </a:solidFill>
                  <a:latin typeface="TH SarabunPSK" panose="020B0500040200020003" pitchFamily="34" charset="-34"/>
                </a:rPr>
                <a:t>unnessessary</a:t>
              </a:r>
              <a:r>
                <a:rPr lang="en-US" altLang="th-TH" sz="1100" b="1" dirty="0">
                  <a:solidFill>
                    <a:srgbClr val="008000"/>
                  </a:solidFill>
                  <a:latin typeface="TH SarabunPSK" panose="020B0500040200020003" pitchFamily="34" charset="-34"/>
                </a:rPr>
                <a:t> tests</a:t>
              </a:r>
            </a:p>
            <a:p>
              <a:pPr marL="176213" indent="-17621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altLang="th-TH" sz="1100" b="1" dirty="0">
                  <a:solidFill>
                    <a:srgbClr val="008000"/>
                  </a:solidFill>
                  <a:latin typeface="TH SarabunPSK" panose="020B0500040200020003" pitchFamily="34" charset="-34"/>
                </a:rPr>
                <a:t>Support </a:t>
              </a:r>
              <a:r>
                <a:rPr lang="en-US" altLang="th-TH" sz="1100" b="1" dirty="0" err="1">
                  <a:solidFill>
                    <a:srgbClr val="008000"/>
                  </a:solidFill>
                  <a:latin typeface="TH SarabunPSK" panose="020B0500040200020003" pitchFamily="34" charset="-34"/>
                </a:rPr>
                <a:t>Dx</a:t>
              </a:r>
              <a:r>
                <a:rPr lang="en-US" altLang="th-TH" sz="1100" b="1" dirty="0">
                  <a:solidFill>
                    <a:srgbClr val="008000"/>
                  </a:solidFill>
                  <a:latin typeface="TH SarabunPSK" panose="020B0500040200020003" pitchFamily="34" charset="-34"/>
                </a:rPr>
                <a:t>, Rx plan, </a:t>
              </a:r>
              <a:br>
                <a:rPr lang="en-US" altLang="th-TH" sz="1100" b="1" dirty="0">
                  <a:solidFill>
                    <a:srgbClr val="008000"/>
                  </a:solidFill>
                  <a:latin typeface="TH SarabunPSK" panose="020B0500040200020003" pitchFamily="34" charset="-34"/>
                </a:rPr>
              </a:br>
              <a:r>
                <a:rPr lang="en-US" altLang="th-TH" sz="900" b="1" dirty="0">
                  <a:solidFill>
                    <a:srgbClr val="008000"/>
                  </a:solidFill>
                  <a:latin typeface="TH SarabunPSK" panose="020B0500040200020003" pitchFamily="34" charset="-34"/>
                  <a:sym typeface="Symbol" panose="05050102010706020507" pitchFamily="18" charset="2"/>
                </a:rPr>
                <a:t> </a:t>
              </a:r>
              <a:r>
                <a:rPr lang="en-US" altLang="th-TH" sz="1100" b="1" dirty="0">
                  <a:solidFill>
                    <a:srgbClr val="008000"/>
                  </a:solidFill>
                  <a:latin typeface="TH SarabunPSK" panose="020B0500040200020003" pitchFamily="34" charset="-34"/>
                  <a:sym typeface="Symbol" panose="05050102010706020507" pitchFamily="18" charset="2"/>
                </a:rPr>
                <a:t>Use of Best Practices</a:t>
              </a:r>
            </a:p>
            <a:p>
              <a:pPr marL="176213" indent="-17621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altLang="th-TH" sz="900" b="1" dirty="0">
                  <a:solidFill>
                    <a:srgbClr val="008000"/>
                  </a:solidFill>
                  <a:latin typeface="TH SarabunPSK" panose="020B0500040200020003" pitchFamily="34" charset="-34"/>
                  <a:sym typeface="Symbol" panose="05050102010706020507" pitchFamily="18" charset="2"/>
                </a:rPr>
                <a:t> </a:t>
              </a:r>
              <a:r>
                <a:rPr lang="en-US" altLang="th-TH" sz="1100" b="1" dirty="0">
                  <a:solidFill>
                    <a:srgbClr val="008000"/>
                  </a:solidFill>
                  <a:latin typeface="TH SarabunPSK" panose="020B0500040200020003" pitchFamily="34" charset="-34"/>
                  <a:sym typeface="Symbol" panose="05050102010706020507" pitchFamily="18" charset="2"/>
                </a:rPr>
                <a:t>ADR + drug interaction</a:t>
              </a:r>
              <a:endParaRPr lang="th-TH" altLang="th-TH" sz="1100" b="1" dirty="0">
                <a:solidFill>
                  <a:srgbClr val="008000"/>
                </a:solidFill>
                <a:latin typeface="TH SarabunPSK" panose="020B0500040200020003" pitchFamily="34" charset="-34"/>
              </a:endParaRPr>
            </a:p>
          </p:txBody>
        </p:sp>
        <p:sp>
          <p:nvSpPr>
            <p:cNvPr id="53" name="Rectangle 6"/>
            <p:cNvSpPr>
              <a:spLocks noChangeArrowheads="1"/>
            </p:cNvSpPr>
            <p:nvPr/>
          </p:nvSpPr>
          <p:spPr bwMode="auto">
            <a:xfrm>
              <a:off x="5818071" y="4554293"/>
              <a:ext cx="2400694" cy="11387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1pPr>
              <a:lvl2pPr marL="8001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2pPr>
              <a:lvl3pPr marL="12573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3pPr>
              <a:lvl4pPr marL="17145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4pPr>
              <a:lvl5pPr marL="21717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9pPr>
            </a:lstStyle>
            <a:p>
              <a:pPr marL="176213" indent="-17621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altLang="th-TH" sz="900" b="1" dirty="0">
                  <a:solidFill>
                    <a:srgbClr val="009900"/>
                  </a:solidFill>
                  <a:latin typeface="TH SarabunPSK" panose="020B0500040200020003" pitchFamily="34" charset="-34"/>
                  <a:sym typeface="Symbol" panose="05050102010706020507" pitchFamily="18" charset="2"/>
                </a:rPr>
                <a:t> </a:t>
              </a:r>
              <a:r>
                <a:rPr lang="en-US" altLang="th-TH" sz="1100" b="1" dirty="0">
                  <a:solidFill>
                    <a:srgbClr val="009900"/>
                  </a:solidFill>
                  <a:latin typeface="TH SarabunPSK" panose="020B0500040200020003" pitchFamily="34" charset="-34"/>
                  <a:sym typeface="Symbol" panose="05050102010706020507" pitchFamily="18" charset="2"/>
                </a:rPr>
                <a:t>Compliance</a:t>
              </a:r>
            </a:p>
            <a:p>
              <a:pPr marL="176213" indent="-17621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altLang="th-TH" sz="900" b="1" dirty="0">
                  <a:solidFill>
                    <a:srgbClr val="009900"/>
                  </a:solidFill>
                  <a:latin typeface="TH SarabunPSK" panose="020B0500040200020003" pitchFamily="34" charset="-34"/>
                  <a:sym typeface="Symbol" panose="05050102010706020507" pitchFamily="18" charset="2"/>
                </a:rPr>
                <a:t> </a:t>
              </a:r>
              <a:r>
                <a:rPr lang="en-US" altLang="th-TH" sz="1100" b="1" dirty="0">
                  <a:solidFill>
                    <a:srgbClr val="009900"/>
                  </a:solidFill>
                  <a:latin typeface="TH SarabunPSK" panose="020B0500040200020003" pitchFamily="34" charset="-34"/>
                  <a:sym typeface="Symbol" panose="05050102010706020507" pitchFamily="18" charset="2"/>
                </a:rPr>
                <a:t>Patient Safety</a:t>
              </a:r>
            </a:p>
            <a:p>
              <a:pPr marL="176213" indent="-17621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altLang="th-TH" sz="1100" b="1" dirty="0">
                  <a:solidFill>
                    <a:srgbClr val="009900"/>
                  </a:solidFill>
                  <a:latin typeface="TH SarabunPSK" panose="020B0500040200020003" pitchFamily="34" charset="-34"/>
                  <a:sym typeface="Symbol" panose="05050102010706020507" pitchFamily="18" charset="2"/>
                </a:rPr>
                <a:t>Effective Rx</a:t>
              </a:r>
            </a:p>
            <a:p>
              <a:pPr marL="176213" indent="-17621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altLang="th-TH" sz="1100" b="1" dirty="0">
                  <a:solidFill>
                    <a:srgbClr val="009900"/>
                  </a:solidFill>
                  <a:latin typeface="TH SarabunPSK" panose="020B0500040200020003" pitchFamily="34" charset="-34"/>
                  <a:sym typeface="Symbol" panose="05050102010706020507" pitchFamily="18" charset="2"/>
                </a:rPr>
                <a:t>Cost-Effective Rx</a:t>
              </a:r>
              <a:endParaRPr lang="th-TH" altLang="th-TH" sz="1100" b="1" dirty="0">
                <a:solidFill>
                  <a:srgbClr val="009900"/>
                </a:solidFill>
                <a:latin typeface="TH SarabunPSK" panose="020B0500040200020003" pitchFamily="34" charset="-34"/>
              </a:endParaRPr>
            </a:p>
          </p:txBody>
        </p:sp>
        <p:sp>
          <p:nvSpPr>
            <p:cNvPr id="54" name="Rectangle 6"/>
            <p:cNvSpPr>
              <a:spLocks noChangeArrowheads="1"/>
            </p:cNvSpPr>
            <p:nvPr/>
          </p:nvSpPr>
          <p:spPr bwMode="auto">
            <a:xfrm>
              <a:off x="3252985" y="3717574"/>
              <a:ext cx="1497405" cy="4555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1pPr>
              <a:lvl2pPr marL="8001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2pPr>
              <a:lvl3pPr marL="12573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3pPr>
              <a:lvl4pPr marL="17145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4pPr>
              <a:lvl5pPr marL="21717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9pPr>
            </a:lstStyle>
            <a:p>
              <a:pPr marL="0" indent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th-TH" sz="1400" b="1" dirty="0">
                  <a:solidFill>
                    <a:srgbClr val="FF0000"/>
                  </a:solidFill>
                  <a:latin typeface="TH SarabunPSK" panose="020B0500040200020003" pitchFamily="34" charset="-34"/>
                  <a:sym typeface="Symbol" panose="05050102010706020507" pitchFamily="18" charset="2"/>
                </a:rPr>
                <a:t>Better Info</a:t>
              </a:r>
              <a:endParaRPr lang="th-TH" altLang="th-TH" sz="1400" b="1" dirty="0">
                <a:solidFill>
                  <a:srgbClr val="FF0000"/>
                </a:solidFill>
                <a:latin typeface="TH SarabunPSK" panose="020B0500040200020003" pitchFamily="34" charset="-34"/>
              </a:endParaRPr>
            </a:p>
          </p:txBody>
        </p:sp>
        <p:sp>
          <p:nvSpPr>
            <p:cNvPr id="55" name="Right Arrow 54"/>
            <p:cNvSpPr/>
            <p:nvPr/>
          </p:nvSpPr>
          <p:spPr bwMode="auto">
            <a:xfrm>
              <a:off x="5524057" y="5047004"/>
              <a:ext cx="320538" cy="433231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PMingLiU-ExtB" panose="02020500000000000000" pitchFamily="18" charset="-120"/>
                <a:cs typeface="TH SarabunPSK" panose="020B0500040200020003" pitchFamily="34" charset="-34"/>
              </a:endParaRPr>
            </a:p>
          </p:txBody>
        </p:sp>
        <p:sp>
          <p:nvSpPr>
            <p:cNvPr id="56" name="Rectangle 6"/>
            <p:cNvSpPr>
              <a:spLocks noChangeArrowheads="1"/>
            </p:cNvSpPr>
            <p:nvPr/>
          </p:nvSpPr>
          <p:spPr bwMode="auto">
            <a:xfrm>
              <a:off x="4995318" y="3702560"/>
              <a:ext cx="3156309" cy="4555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1pPr>
              <a:lvl2pPr marL="8001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2pPr>
              <a:lvl3pPr marL="12573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3pPr>
              <a:lvl4pPr marL="17145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4pPr>
              <a:lvl5pPr marL="21717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9pPr>
            </a:lstStyle>
            <a:p>
              <a:pPr marL="0" indent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th-TH" sz="1400" b="1" dirty="0">
                  <a:solidFill>
                    <a:srgbClr val="FF0000"/>
                  </a:solidFill>
                  <a:latin typeface="TH SarabunPSK" panose="020B0500040200020003" pitchFamily="34" charset="-34"/>
                  <a:sym typeface="Symbol" panose="05050102010706020507" pitchFamily="18" charset="2"/>
                </a:rPr>
                <a:t>Better Care Co-ordination</a:t>
              </a:r>
              <a:endParaRPr lang="th-TH" altLang="th-TH" sz="1400" b="1" dirty="0">
                <a:solidFill>
                  <a:srgbClr val="FF0000"/>
                </a:solidFill>
                <a:latin typeface="TH SarabunPSK" panose="020B0500040200020003" pitchFamily="34" charset="-34"/>
              </a:endParaRPr>
            </a:p>
          </p:txBody>
        </p:sp>
        <p:sp>
          <p:nvSpPr>
            <p:cNvPr id="57" name="Right Arrow 56"/>
            <p:cNvSpPr/>
            <p:nvPr/>
          </p:nvSpPr>
          <p:spPr bwMode="auto">
            <a:xfrm rot="7802470">
              <a:off x="4005693" y="3528609"/>
              <a:ext cx="394433" cy="309664"/>
            </a:xfrm>
            <a:prstGeom prst="rightArrow">
              <a:avLst>
                <a:gd name="adj1" fmla="val 56646"/>
                <a:gd name="adj2" fmla="val 500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PMingLiU-ExtB" panose="02020500000000000000" pitchFamily="18" charset="-120"/>
                <a:cs typeface="TH SarabunPSK" panose="020B0500040200020003" pitchFamily="34" charset="-34"/>
              </a:endParaRPr>
            </a:p>
          </p:txBody>
        </p:sp>
        <p:sp>
          <p:nvSpPr>
            <p:cNvPr id="58" name="Right Arrow 57"/>
            <p:cNvSpPr/>
            <p:nvPr/>
          </p:nvSpPr>
          <p:spPr bwMode="auto">
            <a:xfrm rot="2702595">
              <a:off x="6143410" y="3540612"/>
              <a:ext cx="394433" cy="309664"/>
            </a:xfrm>
            <a:prstGeom prst="rightArrow">
              <a:avLst>
                <a:gd name="adj1" fmla="val 56646"/>
                <a:gd name="adj2" fmla="val 500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PMingLiU-ExtB" panose="02020500000000000000" pitchFamily="18" charset="-120"/>
                <a:cs typeface="TH SarabunPSK" panose="020B0500040200020003" pitchFamily="34" charset="-34"/>
              </a:endParaRPr>
            </a:p>
          </p:txBody>
        </p:sp>
        <p:sp>
          <p:nvSpPr>
            <p:cNvPr id="59" name="Right Arrow 58"/>
            <p:cNvSpPr/>
            <p:nvPr/>
          </p:nvSpPr>
          <p:spPr bwMode="auto">
            <a:xfrm rot="5400000">
              <a:off x="4807039" y="4132014"/>
              <a:ext cx="360728" cy="553674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PMingLiU-ExtB" panose="02020500000000000000" pitchFamily="18" charset="-120"/>
                <a:cs typeface="TH SarabunPSK" panose="020B0500040200020003" pitchFamily="34" charset="-34"/>
              </a:endParaRPr>
            </a:p>
          </p:txBody>
        </p:sp>
        <p:sp>
          <p:nvSpPr>
            <p:cNvPr id="60" name="Rectangle 6"/>
            <p:cNvSpPr>
              <a:spLocks noChangeArrowheads="1"/>
            </p:cNvSpPr>
            <p:nvPr/>
          </p:nvSpPr>
          <p:spPr bwMode="auto">
            <a:xfrm>
              <a:off x="673919" y="3827570"/>
              <a:ext cx="2441605" cy="4646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1pPr>
              <a:lvl2pPr marL="8001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2pPr>
              <a:lvl3pPr marL="12573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3pPr>
              <a:lvl4pPr marL="17145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4pPr>
              <a:lvl5pPr marL="21717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9pPr>
            </a:lstStyle>
            <a:p>
              <a:pPr marL="0" indent="0" algn="ctr" fontAlgn="base">
                <a:lnSpc>
                  <a:spcPct val="6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th-TH" sz="1200" b="1" dirty="0">
                  <a:solidFill>
                    <a:srgbClr val="FF0000"/>
                  </a:solidFill>
                  <a:latin typeface="TH SarabunPSK" panose="020B0500040200020003" pitchFamily="34" charset="-34"/>
                  <a:sym typeface="Symbol" panose="05050102010706020507" pitchFamily="18" charset="2"/>
                </a:rPr>
                <a:t>IT as HC Service Enabler</a:t>
              </a:r>
              <a:endParaRPr lang="th-TH" altLang="th-TH" sz="1200" b="1" dirty="0">
                <a:solidFill>
                  <a:srgbClr val="FF0000"/>
                </a:solidFill>
                <a:latin typeface="TH SarabunPSK" panose="020B0500040200020003" pitchFamily="34" charset="-34"/>
              </a:endParaRPr>
            </a:p>
          </p:txBody>
        </p:sp>
        <p:sp>
          <p:nvSpPr>
            <p:cNvPr id="61" name="Rectangle 6"/>
            <p:cNvSpPr>
              <a:spLocks noChangeArrowheads="1"/>
            </p:cNvSpPr>
            <p:nvPr/>
          </p:nvSpPr>
          <p:spPr bwMode="auto">
            <a:xfrm>
              <a:off x="956389" y="4431116"/>
              <a:ext cx="1551847" cy="16398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1pPr>
              <a:lvl2pPr marL="8001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2pPr>
              <a:lvl3pPr marL="12573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3pPr>
              <a:lvl4pPr marL="17145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4pPr>
              <a:lvl5pPr marL="21717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9pPr>
            </a:lstStyle>
            <a:p>
              <a:pPr marL="176213" indent="-17621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altLang="th-TH" sz="1100" b="1" dirty="0">
                  <a:solidFill>
                    <a:srgbClr val="0000FF"/>
                  </a:solidFill>
                  <a:latin typeface="TH SarabunPSK" panose="020B0500040200020003" pitchFamily="34" charset="-34"/>
                  <a:sym typeface="Symbol" panose="05050102010706020507" pitchFamily="18" charset="2"/>
                </a:rPr>
                <a:t>CPOE</a:t>
              </a:r>
            </a:p>
            <a:p>
              <a:pPr marL="176213" indent="-17621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altLang="th-TH" sz="1100" b="1" dirty="0">
                  <a:solidFill>
                    <a:srgbClr val="0000FF"/>
                  </a:solidFill>
                  <a:latin typeface="TH SarabunPSK" panose="020B0500040200020003" pitchFamily="34" charset="-34"/>
                  <a:sym typeface="Symbol" panose="05050102010706020507" pitchFamily="18" charset="2"/>
                </a:rPr>
                <a:t>CDSS</a:t>
              </a:r>
            </a:p>
            <a:p>
              <a:pPr marL="176213" indent="-17621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altLang="th-TH" sz="1100" b="1" dirty="0">
                  <a:solidFill>
                    <a:srgbClr val="0000FF"/>
                  </a:solidFill>
                  <a:latin typeface="TH SarabunPSK" panose="020B0500040200020003" pitchFamily="34" charset="-34"/>
                  <a:sym typeface="Symbol" panose="05050102010706020507" pitchFamily="18" charset="2"/>
                </a:rPr>
                <a:t>e-MAR</a:t>
              </a:r>
            </a:p>
            <a:p>
              <a:pPr marL="176213" indent="-17621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altLang="th-TH" sz="1100" b="1" dirty="0" err="1">
                  <a:solidFill>
                    <a:srgbClr val="0000FF"/>
                  </a:solidFill>
                  <a:latin typeface="TH SarabunPSK" panose="020B0500040200020003" pitchFamily="34" charset="-34"/>
                  <a:sym typeface="Symbol" panose="05050102010706020507" pitchFamily="18" charset="2"/>
                </a:rPr>
                <a:t>Px</a:t>
              </a:r>
              <a:r>
                <a:rPr lang="en-US" altLang="th-TH" sz="1100" b="1" dirty="0">
                  <a:solidFill>
                    <a:srgbClr val="0000FF"/>
                  </a:solidFill>
                  <a:latin typeface="TH SarabunPSK" panose="020B0500040200020003" pitchFamily="34" charset="-34"/>
                  <a:sym typeface="Symbol" panose="05050102010706020507" pitchFamily="18" charset="2"/>
                </a:rPr>
                <a:t> Robots</a:t>
              </a:r>
            </a:p>
            <a:p>
              <a:pPr marL="176213" indent="-17621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altLang="th-TH" sz="1100" b="1" dirty="0">
                  <a:solidFill>
                    <a:srgbClr val="0000FF"/>
                  </a:solidFill>
                  <a:latin typeface="TH SarabunPSK" panose="020B0500040200020003" pitchFamily="34" charset="-34"/>
                  <a:sym typeface="Symbol" panose="05050102010706020507" pitchFamily="18" charset="2"/>
                </a:rPr>
                <a:t>IV devices</a:t>
              </a:r>
            </a:p>
            <a:p>
              <a:pPr marL="0" indent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th-TH" sz="1100" b="1" dirty="0">
                  <a:solidFill>
                    <a:srgbClr val="0000FF"/>
                  </a:solidFill>
                  <a:latin typeface="TH SarabunPSK" panose="020B0500040200020003" pitchFamily="34" charset="-34"/>
                  <a:sym typeface="Symbol" panose="05050102010706020507" pitchFamily="18" charset="2"/>
                </a:rPr>
                <a:t>Etc.</a:t>
              </a:r>
              <a:endParaRPr lang="th-TH" altLang="th-TH" sz="1600" b="1" dirty="0">
                <a:solidFill>
                  <a:srgbClr val="0000FF"/>
                </a:solidFill>
                <a:latin typeface="TH SarabunPSK" panose="020B0500040200020003" pitchFamily="34" charset="-34"/>
              </a:endParaRPr>
            </a:p>
          </p:txBody>
        </p:sp>
        <p:sp>
          <p:nvSpPr>
            <p:cNvPr id="62" name="Right Arrow 61"/>
            <p:cNvSpPr/>
            <p:nvPr/>
          </p:nvSpPr>
          <p:spPr bwMode="auto">
            <a:xfrm>
              <a:off x="2662842" y="5047006"/>
              <a:ext cx="320538" cy="433231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PMingLiU-ExtB" panose="02020500000000000000" pitchFamily="18" charset="-120"/>
                <a:cs typeface="TH SarabunPSK" panose="020B0500040200020003" pitchFamily="34" charset="-34"/>
              </a:endParaRPr>
            </a:p>
          </p:txBody>
        </p:sp>
      </p:grpSp>
      <p:sp>
        <p:nvSpPr>
          <p:cNvPr id="43" name="Rectangle 6"/>
          <p:cNvSpPr>
            <a:spLocks noChangeArrowheads="1"/>
          </p:cNvSpPr>
          <p:nvPr/>
        </p:nvSpPr>
        <p:spPr bwMode="auto">
          <a:xfrm>
            <a:off x="2300491" y="274781"/>
            <a:ext cx="1121028" cy="901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1pPr>
            <a:lvl2pPr marL="800100" indent="-34290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2pPr>
            <a:lvl3pPr marL="1257300" indent="-34290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3pPr>
            <a:lvl4pPr marL="1714500" indent="-34290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4pPr>
            <a:lvl5pPr marL="2171700" indent="-34290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9pPr>
          </a:lstStyle>
          <a:p>
            <a:pPr marL="0" indent="0" fontAlgn="base">
              <a:lnSpc>
                <a:spcPct val="6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th-TH" sz="2800" b="1" dirty="0">
                <a:solidFill>
                  <a:schemeClr val="tx1"/>
                </a:solidFill>
                <a:latin typeface="TH SarabunPSK" panose="020B0500040200020003" pitchFamily="34" charset="-34"/>
                <a:sym typeface="Symbol" panose="05050102010706020507" pitchFamily="18" charset="2"/>
              </a:rPr>
              <a:t>IT as HC Service Enabler</a:t>
            </a:r>
            <a:endParaRPr lang="th-TH" altLang="th-TH" sz="2800" b="1" dirty="0">
              <a:solidFill>
                <a:schemeClr val="tx1"/>
              </a:solidFill>
              <a:latin typeface="TH SarabunPSK" panose="020B0500040200020003" pitchFamily="34" charset="-3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832287" y="4022192"/>
            <a:ext cx="4037527" cy="2362205"/>
            <a:chOff x="4832287" y="4022192"/>
            <a:chExt cx="4037527" cy="2362205"/>
          </a:xfrm>
        </p:grpSpPr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5220953" y="5554646"/>
              <a:ext cx="864459" cy="424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1pPr>
              <a:lvl2pPr marL="8001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2pPr>
              <a:lvl3pPr marL="12573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3pPr>
              <a:lvl4pPr marL="17145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4pPr>
              <a:lvl5pPr marL="21717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9pPr>
            </a:lstStyle>
            <a:p>
              <a:pPr marL="0" indent="0" fontAlgn="base">
                <a:lnSpc>
                  <a:spcPct val="6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th-TH" sz="3600" b="1" dirty="0">
                  <a:solidFill>
                    <a:schemeClr val="tx1"/>
                  </a:solidFill>
                  <a:latin typeface="TH SarabunPSK" panose="020B0500040200020003" pitchFamily="34" charset="-34"/>
                  <a:sym typeface="Symbol" panose="05050102010706020507" pitchFamily="18" charset="2"/>
                </a:rPr>
                <a:t>R&amp;D</a:t>
              </a:r>
              <a:endParaRPr lang="th-TH" altLang="th-TH" sz="3600" b="1" dirty="0">
                <a:solidFill>
                  <a:schemeClr val="tx1"/>
                </a:solidFill>
                <a:latin typeface="TH SarabunPSK" panose="020B0500040200020003" pitchFamily="34" charset="-34"/>
              </a:endParaRPr>
            </a:p>
          </p:txBody>
        </p:sp>
        <p:sp>
          <p:nvSpPr>
            <p:cNvPr id="63" name="Rectangle 6"/>
            <p:cNvSpPr>
              <a:spLocks noChangeArrowheads="1"/>
            </p:cNvSpPr>
            <p:nvPr/>
          </p:nvSpPr>
          <p:spPr bwMode="auto">
            <a:xfrm>
              <a:off x="7244026" y="4022192"/>
              <a:ext cx="1625788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1pPr>
              <a:lvl2pPr marL="8001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2pPr>
              <a:lvl3pPr marL="12573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3pPr>
              <a:lvl4pPr marL="17145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4pPr>
              <a:lvl5pPr marL="21717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9pPr>
            </a:lstStyle>
            <a:p>
              <a:pPr marL="0" indent="0" fontAlgn="base">
                <a:lnSpc>
                  <a:spcPct val="7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th-TH" sz="3600" b="1" dirty="0">
                  <a:solidFill>
                    <a:srgbClr val="FF0000"/>
                  </a:solidFill>
                  <a:latin typeface="TH SarabunPSK" panose="020B0500040200020003" pitchFamily="34" charset="-34"/>
                  <a:sym typeface="Symbol" panose="05050102010706020507" pitchFamily="18" charset="2"/>
                </a:rPr>
                <a:t>Health Policy</a:t>
              </a:r>
              <a:endParaRPr lang="th-TH" altLang="th-TH" sz="3600" b="1" dirty="0">
                <a:solidFill>
                  <a:srgbClr val="FF0000"/>
                </a:solidFill>
                <a:latin typeface="TH SarabunPSK" panose="020B0500040200020003" pitchFamily="34" charset="-34"/>
              </a:endParaRPr>
            </a:p>
          </p:txBody>
        </p:sp>
        <p:sp>
          <p:nvSpPr>
            <p:cNvPr id="64" name="Right Arrow 63"/>
            <p:cNvSpPr/>
            <p:nvPr/>
          </p:nvSpPr>
          <p:spPr bwMode="auto">
            <a:xfrm>
              <a:off x="6852067" y="4315895"/>
              <a:ext cx="315721" cy="369321"/>
            </a:xfrm>
            <a:prstGeom prst="rightArrow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PMingLiU-ExtB" panose="02020500000000000000" pitchFamily="18" charset="-120"/>
                <a:cs typeface="TH SarabunPSK" panose="020B0500040200020003" pitchFamily="34" charset="-34"/>
              </a:endParaRPr>
            </a:p>
          </p:txBody>
        </p:sp>
        <p:sp>
          <p:nvSpPr>
            <p:cNvPr id="42" name="Right Arrow 41"/>
            <p:cNvSpPr/>
            <p:nvPr/>
          </p:nvSpPr>
          <p:spPr bwMode="auto">
            <a:xfrm rot="5400000">
              <a:off x="5536797" y="5096238"/>
              <a:ext cx="315721" cy="369321"/>
            </a:xfrm>
            <a:prstGeom prst="rightArrow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PMingLiU-ExtB" panose="02020500000000000000" pitchFamily="18" charset="-120"/>
                <a:cs typeface="TH SarabunPSK" panose="020B0500040200020003" pitchFamily="34" charset="-34"/>
              </a:endParaRPr>
            </a:p>
          </p:txBody>
        </p:sp>
        <p:sp>
          <p:nvSpPr>
            <p:cNvPr id="44" name="Right Arrow 43"/>
            <p:cNvSpPr/>
            <p:nvPr/>
          </p:nvSpPr>
          <p:spPr bwMode="auto">
            <a:xfrm>
              <a:off x="6308520" y="5545419"/>
              <a:ext cx="624091" cy="369321"/>
            </a:xfrm>
            <a:prstGeom prst="rightArrow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PMingLiU-ExtB" panose="02020500000000000000" pitchFamily="18" charset="-120"/>
                <a:cs typeface="TH SarabunPSK" panose="020B0500040200020003" pitchFamily="34" charset="-34"/>
              </a:endParaRPr>
            </a:p>
          </p:txBody>
        </p:sp>
        <p:sp>
          <p:nvSpPr>
            <p:cNvPr id="45" name="Rectangle 6"/>
            <p:cNvSpPr>
              <a:spLocks noChangeArrowheads="1"/>
            </p:cNvSpPr>
            <p:nvPr/>
          </p:nvSpPr>
          <p:spPr bwMode="auto">
            <a:xfrm>
              <a:off x="7155719" y="5322568"/>
              <a:ext cx="1625788" cy="10618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1pPr>
              <a:lvl2pPr marL="8001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2pPr>
              <a:lvl3pPr marL="12573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3pPr>
              <a:lvl4pPr marL="17145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4pPr>
              <a:lvl5pPr marL="2171700" indent="-342900"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2"/>
                  </a:solidFill>
                  <a:latin typeface="PMingLiU-ExtB" panose="02020500000000000000" pitchFamily="18" charset="-120"/>
                  <a:cs typeface="TH SarabunPSK" panose="020B0500040200020003" pitchFamily="34" charset="-34"/>
                </a:defRPr>
              </a:lvl9pPr>
            </a:lstStyle>
            <a:p>
              <a:pPr marL="0" indent="0" fontAlgn="base">
                <a:lnSpc>
                  <a:spcPct val="7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th-TH" sz="2800" b="1" dirty="0">
                  <a:solidFill>
                    <a:srgbClr val="FF0000"/>
                  </a:solidFill>
                  <a:latin typeface="TH SarabunPSK" panose="020B0500040200020003" pitchFamily="34" charset="-34"/>
                  <a:sym typeface="Symbol" panose="05050102010706020507" pitchFamily="18" charset="2"/>
                </a:rPr>
                <a:t>Evidence Based Medicine</a:t>
              </a:r>
              <a:endParaRPr lang="th-TH" altLang="th-TH" sz="2800" b="1" dirty="0">
                <a:solidFill>
                  <a:srgbClr val="FF0000"/>
                </a:solidFill>
                <a:latin typeface="TH SarabunPSK" panose="020B0500040200020003" pitchFamily="34" charset="-34"/>
              </a:endParaRPr>
            </a:p>
          </p:txBody>
        </p:sp>
        <p:sp>
          <p:nvSpPr>
            <p:cNvPr id="46" name="Right Arrow 45"/>
            <p:cNvSpPr/>
            <p:nvPr/>
          </p:nvSpPr>
          <p:spPr bwMode="auto">
            <a:xfrm rot="16200000">
              <a:off x="7573707" y="4927877"/>
              <a:ext cx="315721" cy="369321"/>
            </a:xfrm>
            <a:prstGeom prst="rightArrow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PMingLiU-ExtB" panose="02020500000000000000" pitchFamily="18" charset="-120"/>
                <a:cs typeface="TH SarabunPSK" panose="020B0500040200020003" pitchFamily="34" charset="-34"/>
              </a:endParaRPr>
            </a:p>
          </p:txBody>
        </p:sp>
        <p:sp>
          <p:nvSpPr>
            <p:cNvPr id="47" name="Right Arrow 46"/>
            <p:cNvSpPr/>
            <p:nvPr/>
          </p:nvSpPr>
          <p:spPr bwMode="auto">
            <a:xfrm rot="3291541">
              <a:off x="4530549" y="4915860"/>
              <a:ext cx="902189" cy="298714"/>
            </a:xfrm>
            <a:prstGeom prst="rightArrow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PMingLiU-ExtB" panose="02020500000000000000" pitchFamily="18" charset="-120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2468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18164" y="188640"/>
            <a:ext cx="8363753" cy="6480720"/>
            <a:chOff x="105143" y="-31100"/>
            <a:chExt cx="5838457" cy="2799020"/>
          </a:xfrm>
        </p:grpSpPr>
        <p:sp>
          <p:nvSpPr>
            <p:cNvPr id="3" name="Text Box 2"/>
            <p:cNvSpPr txBox="1">
              <a:spLocks noChangeArrowheads="1"/>
            </p:cNvSpPr>
            <p:nvPr/>
          </p:nvSpPr>
          <p:spPr bwMode="auto">
            <a:xfrm>
              <a:off x="105143" y="322892"/>
              <a:ext cx="2910840" cy="244502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342900" lvl="0" indent="-3429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ngsana New" panose="02020603050405020304" pitchFamily="18" charset="-34"/>
                <a:buChar char="•"/>
              </a:pPr>
              <a:r>
                <a:rPr lang="en-US" sz="3200" b="1" dirty="0">
                  <a:ln>
                    <a:noFill/>
                  </a:ln>
                  <a:solidFill>
                    <a:srgbClr val="0000FF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imes New Roman" panose="02020603050405020304" pitchFamily="18" charset="0"/>
                </a:rPr>
                <a:t>Alert, Reminder</a:t>
              </a:r>
              <a:endParaRPr lang="en-US" sz="32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ngsana New" panose="02020603050405020304" pitchFamily="18" charset="-34"/>
                <a:buChar char="•"/>
              </a:pPr>
              <a:r>
                <a:rPr lang="en-US" sz="3200" b="1" dirty="0">
                  <a:ln>
                    <a:noFill/>
                  </a:ln>
                  <a:solidFill>
                    <a:srgbClr val="0000FF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imes New Roman" panose="02020603050405020304" pitchFamily="18" charset="0"/>
                </a:rPr>
                <a:t>Avoid duplicate and unnecessary tests</a:t>
              </a:r>
              <a:endParaRPr lang="en-US" sz="32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ngsana New" panose="02020603050405020304" pitchFamily="18" charset="-34"/>
                <a:buChar char="•"/>
              </a:pPr>
              <a:r>
                <a:rPr lang="en-US" sz="3200" b="1" dirty="0">
                  <a:ln>
                    <a:noFill/>
                  </a:ln>
                  <a:solidFill>
                    <a:srgbClr val="0000FF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imes New Roman" panose="02020603050405020304" pitchFamily="18" charset="0"/>
                </a:rPr>
                <a:t>Support </a:t>
              </a:r>
              <a:r>
                <a:rPr lang="en-US" sz="3200" b="1" dirty="0" err="1">
                  <a:ln>
                    <a:noFill/>
                  </a:ln>
                  <a:solidFill>
                    <a:srgbClr val="0000FF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imes New Roman" panose="02020603050405020304" pitchFamily="18" charset="0"/>
                </a:rPr>
                <a:t>Dx</a:t>
              </a:r>
              <a:r>
                <a:rPr lang="en-US" sz="3200" b="1" dirty="0">
                  <a:ln>
                    <a:noFill/>
                  </a:ln>
                  <a:solidFill>
                    <a:srgbClr val="0000FF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imes New Roman" panose="02020603050405020304" pitchFamily="18" charset="0"/>
                </a:rPr>
                <a:t>, Rx plan</a:t>
              </a:r>
              <a:endParaRPr lang="en-US" sz="32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ngsana New" panose="02020603050405020304" pitchFamily="18" charset="-34"/>
                <a:buChar char="•"/>
              </a:pPr>
              <a:r>
                <a:rPr lang="en-US" sz="3200" b="1" dirty="0">
                  <a:ln>
                    <a:noFill/>
                  </a:ln>
                  <a:solidFill>
                    <a:srgbClr val="0000FF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</a:t>
              </a:r>
              <a:r>
                <a:rPr lang="en-US" sz="3200" b="1" dirty="0">
                  <a:ln>
                    <a:noFill/>
                  </a:ln>
                  <a:solidFill>
                    <a:srgbClr val="0000FF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imes New Roman" panose="02020603050405020304" pitchFamily="18" charset="0"/>
                </a:rPr>
                <a:t> Use of Best Practices</a:t>
              </a:r>
              <a:endParaRPr lang="en-US" sz="32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ngsana New" panose="02020603050405020304" pitchFamily="18" charset="-34"/>
                <a:buChar char="•"/>
              </a:pPr>
              <a:r>
                <a:rPr lang="en-US" sz="3200" b="1" dirty="0">
                  <a:ln>
                    <a:noFill/>
                  </a:ln>
                  <a:solidFill>
                    <a:srgbClr val="0000FF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</a:t>
              </a:r>
              <a:r>
                <a:rPr lang="en-US" sz="3200" b="1" dirty="0">
                  <a:ln>
                    <a:noFill/>
                  </a:ln>
                  <a:solidFill>
                    <a:srgbClr val="0000FF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imes New Roman" panose="02020603050405020304" pitchFamily="18" charset="0"/>
                </a:rPr>
                <a:t> ADR + drug interaction</a:t>
              </a:r>
              <a:endParaRPr lang="en-US" sz="32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ngsana New" panose="02020603050405020304" pitchFamily="18" charset="-34"/>
                <a:buChar char="•"/>
              </a:pPr>
              <a:r>
                <a:rPr lang="en-US" sz="3200" b="1" dirty="0">
                  <a:ln>
                    <a:noFill/>
                  </a:ln>
                  <a:solidFill>
                    <a:srgbClr val="0000FF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imes New Roman" panose="02020603050405020304" pitchFamily="18" charset="0"/>
                </a:rPr>
                <a:t>Better Care Co-ordination</a:t>
              </a:r>
              <a:endParaRPr lang="en-US" sz="32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ngsana New" panose="02020603050405020304" pitchFamily="18" charset="-34"/>
                <a:buChar char="•"/>
              </a:pPr>
              <a:r>
                <a:rPr lang="en-US" sz="3200" b="1" dirty="0">
                  <a:ln>
                    <a:noFill/>
                  </a:ln>
                  <a:solidFill>
                    <a:srgbClr val="0000FF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</a:t>
              </a:r>
              <a:r>
                <a:rPr lang="en-US" sz="3200" b="1" dirty="0">
                  <a:ln>
                    <a:noFill/>
                  </a:ln>
                  <a:solidFill>
                    <a:srgbClr val="0000FF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imes New Roman" panose="02020603050405020304" pitchFamily="18" charset="0"/>
                </a:rPr>
                <a:t> Compliance</a:t>
              </a:r>
              <a:endParaRPr lang="en-US" sz="32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ngsana New" panose="02020603050405020304" pitchFamily="18" charset="-34"/>
                <a:buChar char="•"/>
              </a:pPr>
              <a:r>
                <a:rPr lang="en-US" sz="3200" b="1" dirty="0">
                  <a:ln>
                    <a:noFill/>
                  </a:ln>
                  <a:solidFill>
                    <a:srgbClr val="0000FF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</a:t>
              </a:r>
              <a:r>
                <a:rPr lang="en-US" sz="3200" b="1" dirty="0">
                  <a:ln>
                    <a:noFill/>
                  </a:ln>
                  <a:solidFill>
                    <a:srgbClr val="0000FF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imes New Roman" panose="02020603050405020304" pitchFamily="18" charset="0"/>
                </a:rPr>
                <a:t> Patient Safety</a:t>
              </a:r>
              <a:endParaRPr lang="en-US" sz="32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ngsana New" panose="02020603050405020304" pitchFamily="18" charset="-34"/>
                <a:buChar char="•"/>
              </a:pPr>
              <a:r>
                <a:rPr lang="en-US" sz="3200" b="1" dirty="0">
                  <a:ln>
                    <a:noFill/>
                  </a:ln>
                  <a:solidFill>
                    <a:srgbClr val="0000FF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imes New Roman" panose="02020603050405020304" pitchFamily="18" charset="0"/>
                </a:rPr>
                <a:t>Effective Rx</a:t>
              </a:r>
              <a:endParaRPr lang="en-US" sz="32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ngsana New" panose="02020603050405020304" pitchFamily="18" charset="-34"/>
                <a:buChar char="•"/>
              </a:pPr>
              <a:r>
                <a:rPr lang="en-US" sz="3200" b="1" dirty="0">
                  <a:ln>
                    <a:noFill/>
                  </a:ln>
                  <a:solidFill>
                    <a:srgbClr val="0000FF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imes New Roman" panose="02020603050405020304" pitchFamily="18" charset="0"/>
                </a:rPr>
                <a:t>Cost-Effective Rx</a:t>
              </a:r>
              <a:endParaRPr lang="en-US" sz="32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955061" y="-31100"/>
              <a:ext cx="4737207" cy="32750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th-TH" sz="4400" b="1" dirty="0">
                  <a:ln>
                    <a:noFill/>
                  </a:ln>
                  <a:solidFill>
                    <a:srgbClr val="FFFFFF"/>
                  </a:solidFill>
                  <a:effectLst/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ประโยชน์ของ </a:t>
              </a:r>
              <a:r>
                <a:rPr lang="en-US" sz="4400" b="1" dirty="0">
                  <a:ln>
                    <a:noFill/>
                  </a:ln>
                  <a:solidFill>
                    <a:srgbClr val="FFFFFF"/>
                  </a:solidFill>
                  <a:effectLst/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Health IT</a:t>
              </a:r>
              <a:endParaRPr lang="en-US" sz="4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endParaRPr>
            </a:p>
          </p:txBody>
        </p:sp>
        <p:sp>
          <p:nvSpPr>
            <p:cNvPr id="5" name="Text Box 200"/>
            <p:cNvSpPr txBox="1"/>
            <p:nvPr/>
          </p:nvSpPr>
          <p:spPr>
            <a:xfrm>
              <a:off x="3040380" y="320421"/>
              <a:ext cx="2903220" cy="1980996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91440" rIns="9144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90170" indent="-9017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US" sz="3200" dirty="0">
                  <a:ln>
                    <a:noFill/>
                  </a:ln>
                  <a:solidFill>
                    <a:srgbClr val="0000FF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  <a:sym typeface="Symbol" panose="05050102010706020507" pitchFamily="18" charset="2"/>
                </a:rPr>
                <a:t></a:t>
              </a:r>
              <a:r>
                <a:rPr lang="en-US" sz="3200" b="1" dirty="0">
                  <a:ln>
                    <a:noFill/>
                  </a:ln>
                  <a:solidFill>
                    <a:srgbClr val="0000FF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 Pt. time + travel</a:t>
              </a:r>
              <a:endParaRPr lang="en-US" sz="32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endParaRPr>
            </a:p>
            <a:p>
              <a:pPr marL="90170" indent="-9017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3200" b="1" dirty="0">
                  <a:ln>
                    <a:noFill/>
                  </a:ln>
                  <a:solidFill>
                    <a:srgbClr val="0000FF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Monitor Pt. conditions</a:t>
              </a:r>
              <a:endParaRPr lang="en-US" sz="32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endParaRPr>
            </a:p>
            <a:p>
              <a:pPr marL="90170" indent="-9017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3200" dirty="0">
                  <a:ln>
                    <a:noFill/>
                  </a:ln>
                  <a:solidFill>
                    <a:srgbClr val="0000FF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  <a:sym typeface="Symbol" panose="05050102010706020507" pitchFamily="18" charset="2"/>
                </a:rPr>
                <a:t></a:t>
              </a:r>
              <a:r>
                <a:rPr lang="en-US" sz="3200" b="1" dirty="0">
                  <a:ln>
                    <a:noFill/>
                  </a:ln>
                  <a:solidFill>
                    <a:srgbClr val="0000FF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 Patient Engagement</a:t>
              </a:r>
              <a:endParaRPr lang="en-US" sz="32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endParaRPr>
            </a:p>
            <a:p>
              <a:pPr marL="90170" indent="-9017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3200" dirty="0">
                  <a:ln>
                    <a:noFill/>
                  </a:ln>
                  <a:solidFill>
                    <a:srgbClr val="0000FF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  <a:sym typeface="Symbol" panose="05050102010706020507" pitchFamily="18" charset="2"/>
                </a:rPr>
                <a:t></a:t>
              </a:r>
              <a:r>
                <a:rPr lang="en-US" sz="3200" b="1" dirty="0">
                  <a:ln>
                    <a:noFill/>
                  </a:ln>
                  <a:solidFill>
                    <a:srgbClr val="0000FF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 Pt. responsibility</a:t>
              </a:r>
              <a:endParaRPr lang="en-US" sz="32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endParaRPr>
            </a:p>
            <a:p>
              <a:pPr marL="90170" indent="-9017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3200" dirty="0">
                  <a:ln>
                    <a:noFill/>
                  </a:ln>
                  <a:solidFill>
                    <a:srgbClr val="0000FF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  <a:sym typeface="Symbol" panose="05050102010706020507" pitchFamily="18" charset="2"/>
                </a:rPr>
                <a:t></a:t>
              </a:r>
              <a:r>
                <a:rPr lang="en-US" sz="3200" b="1" dirty="0">
                  <a:ln>
                    <a:noFill/>
                  </a:ln>
                  <a:solidFill>
                    <a:srgbClr val="0000FF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 Cost + Workload</a:t>
              </a:r>
              <a:endParaRPr lang="en-US" sz="32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endParaRPr>
            </a:p>
            <a:p>
              <a:pPr marL="90170" indent="-9017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3200" dirty="0">
                  <a:ln>
                    <a:noFill/>
                  </a:ln>
                  <a:solidFill>
                    <a:srgbClr val="0000FF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  <a:sym typeface="Symbol" panose="05050102010706020507" pitchFamily="18" charset="2"/>
                </a:rPr>
                <a:t></a:t>
              </a:r>
              <a:r>
                <a:rPr lang="en-US" sz="3200" b="1" dirty="0">
                  <a:ln>
                    <a:noFill/>
                  </a:ln>
                  <a:solidFill>
                    <a:srgbClr val="0000FF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 Accessibility</a:t>
              </a:r>
              <a:endParaRPr lang="en-US" sz="32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endParaRPr>
            </a:p>
            <a:p>
              <a:pPr marL="90170" indent="-9017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3200" dirty="0">
                  <a:ln>
                    <a:noFill/>
                  </a:ln>
                  <a:solidFill>
                    <a:srgbClr val="0000FF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  <a:sym typeface="Symbol" panose="05050102010706020507" pitchFamily="18" charset="2"/>
                </a:rPr>
                <a:t></a:t>
              </a:r>
              <a:r>
                <a:rPr lang="en-US" sz="3200" b="1" dirty="0">
                  <a:ln>
                    <a:noFill/>
                  </a:ln>
                  <a:solidFill>
                    <a:srgbClr val="0000FF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 Coverage</a:t>
              </a:r>
              <a:endParaRPr lang="en-US" sz="32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endParaRPr>
            </a:p>
            <a:p>
              <a:pPr marL="90170" indent="-9017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3200" dirty="0">
                  <a:ln>
                    <a:noFill/>
                  </a:ln>
                  <a:solidFill>
                    <a:srgbClr val="0000FF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  <a:sym typeface="Symbol" panose="05050102010706020507" pitchFamily="18" charset="2"/>
                </a:rPr>
                <a:t></a:t>
              </a:r>
              <a:r>
                <a:rPr lang="en-US" sz="3200" b="1" dirty="0">
                  <a:ln>
                    <a:noFill/>
                  </a:ln>
                  <a:solidFill>
                    <a:srgbClr val="0000FF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 Equity</a:t>
              </a:r>
              <a:endParaRPr lang="en-US" sz="32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endParaRPr>
            </a:p>
            <a:p>
              <a:pPr marL="90170" indent="-9017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US" sz="2400" cap="all" dirty="0">
                  <a:ln>
                    <a:noFill/>
                  </a:ln>
                  <a:solidFill>
                    <a:srgbClr val="0000FF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 </a:t>
              </a:r>
              <a:endParaRPr lang="en-US" sz="32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endParaRPr>
            </a:p>
          </p:txBody>
        </p:sp>
      </p:grp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865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1008112" cy="136815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504056" y="1916832"/>
            <a:ext cx="8317432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4000" b="1" dirty="0">
                <a:solidFill>
                  <a:schemeClr val="tx1"/>
                </a:solidFill>
                <a:latin typeface="TH SarabunPSK" panose="020B0500040200020003" pitchFamily="34" charset="-34"/>
              </a:rPr>
              <a:t>เพื่อเป็นแนวทางในการใช้เทคโนโลยีสารสนเทศเพื่อให้องค์การ (โรงพยาบาล) สามารถบรรลุจุดมุ่งหมาย วิสัยทัศน์ พันธกิจ และเป้าประสงค์ที่สำคัญ นำ </a:t>
            </a:r>
            <a:r>
              <a:rPr lang="en-US" sz="4000" b="1" dirty="0">
                <a:solidFill>
                  <a:schemeClr val="tx1"/>
                </a:solidFill>
                <a:latin typeface="TH SarabunPSK" panose="020B0500040200020003" pitchFamily="34" charset="-34"/>
              </a:rPr>
              <a:t>IT </a:t>
            </a:r>
            <a:r>
              <a:rPr lang="th-TH" sz="4000" b="1" dirty="0">
                <a:solidFill>
                  <a:schemeClr val="tx1"/>
                </a:solidFill>
                <a:latin typeface="TH SarabunPSK" panose="020B0500040200020003" pitchFamily="34" charset="-34"/>
              </a:rPr>
              <a:t>ไปใช้เพื่อเกิดประโยชน์สูงสุดต่อผู้ป่วย (และ </a:t>
            </a:r>
            <a:r>
              <a:rPr lang="en-US" sz="4000" b="1" dirty="0">
                <a:solidFill>
                  <a:schemeClr val="tx1"/>
                </a:solidFill>
                <a:latin typeface="TH SarabunPSK" panose="020B0500040200020003" pitchFamily="34" charset="-34"/>
              </a:rPr>
              <a:t>stakeholder </a:t>
            </a:r>
            <a:r>
              <a:rPr lang="th-TH" sz="4000" b="1" dirty="0">
                <a:solidFill>
                  <a:schemeClr val="tx1"/>
                </a:solidFill>
                <a:latin typeface="TH SarabunPSK" panose="020B0500040200020003" pitchFamily="34" charset="-34"/>
              </a:rPr>
              <a:t>อื่นๆ) อย่างเหมาะสม โดยคำนึงถึงความเป็นไปได้ ความคุ้มค่า และความเสียหายที่จะเกิดขึ้น (ความเสี่ยง)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H SarabunPSK" panose="020B0500040200020003" pitchFamily="34" charset="-34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616672" y="440805"/>
            <a:ext cx="6923112" cy="719807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h-TH" altLang="th-TH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เราทำแผนแม่บท </a:t>
            </a:r>
            <a:r>
              <a:rPr lang="en-US" altLang="th-TH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IT </a:t>
            </a:r>
            <a:r>
              <a:rPr lang="th-TH" altLang="th-TH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ไปทำไม</a:t>
            </a:r>
          </a:p>
        </p:txBody>
      </p:sp>
    </p:spTree>
    <p:extLst>
      <p:ext uri="{BB962C8B-B14F-4D97-AF65-F5344CB8AC3E}">
        <p14:creationId xmlns:p14="http://schemas.microsoft.com/office/powerpoint/2010/main" val="2185363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23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7"/>
          <p:cNvSpPr>
            <a:spLocks noChangeArrowheads="1"/>
          </p:cNvSpPr>
          <p:nvPr/>
        </p:nvSpPr>
        <p:spPr bwMode="auto">
          <a:xfrm>
            <a:off x="1957388" y="711200"/>
            <a:ext cx="6497637" cy="304641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lvl1pPr marL="180975" indent="-1809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15963" indent="-2587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th-TH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3 Areas of Quality</a:t>
            </a:r>
          </a:p>
          <a:p>
            <a:pPr marL="1262063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th-TH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 Clinical Quality</a:t>
            </a:r>
            <a:endParaRPr lang="en-US" altLang="th-TH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262063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th-TH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 Service Quality</a:t>
            </a:r>
          </a:p>
          <a:p>
            <a:pPr marL="1262063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th-TH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 Management Quality</a:t>
            </a:r>
          </a:p>
        </p:txBody>
      </p:sp>
      <p:sp>
        <p:nvSpPr>
          <p:cNvPr id="79925" name="Rectangle 3"/>
          <p:cNvSpPr txBox="1">
            <a:spLocks/>
          </p:cNvSpPr>
          <p:nvPr/>
        </p:nvSpPr>
        <p:spPr bwMode="auto">
          <a:xfrm>
            <a:off x="1476375" y="217488"/>
            <a:ext cx="648017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1pPr>
            <a:lvl2pPr marL="742950" indent="-28575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2pPr>
            <a:lvl3pPr marL="11430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3pPr>
            <a:lvl4pPr marL="16002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4pPr>
            <a:lvl5pPr marL="20574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9pPr>
          </a:lstStyle>
          <a:p>
            <a:pPr algn="ctr" eaLnBrk="1" hangingPunct="1"/>
            <a:r>
              <a:rPr lang="th-TH" altLang="th-TH" sz="3600" b="1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การพัฒนาคุณภาพสารสนเทศโรงพยาบาล</a:t>
            </a:r>
          </a:p>
        </p:txBody>
      </p:sp>
      <p:graphicFrame>
        <p:nvGraphicFramePr>
          <p:cNvPr id="79922" name="Object 50"/>
          <p:cNvGraphicFramePr>
            <a:graphicFrameLocks noChangeAspect="1"/>
          </p:cNvGraphicFramePr>
          <p:nvPr/>
        </p:nvGraphicFramePr>
        <p:xfrm>
          <a:off x="273050" y="1255713"/>
          <a:ext cx="2265363" cy="158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72" name="PhotoImpact" r:id="rId5" imgW="8485533" imgH="5258998" progId="PI3.Image">
                  <p:embed/>
                </p:oleObj>
              </mc:Choice>
              <mc:Fallback>
                <p:oleObj name="PhotoImpact" r:id="rId5" imgW="8485533" imgH="5258998" progId="PI3.Image">
                  <p:embed/>
                  <p:pic>
                    <p:nvPicPr>
                      <p:cNvPr id="79922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050" y="1255713"/>
                        <a:ext cx="2265363" cy="158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926" name="Rectangle 1"/>
          <p:cNvSpPr>
            <a:spLocks noChangeArrowheads="1"/>
          </p:cNvSpPr>
          <p:nvPr/>
        </p:nvSpPr>
        <p:spPr bwMode="auto">
          <a:xfrm>
            <a:off x="971550" y="3933825"/>
            <a:ext cx="7178675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1pPr>
            <a:lvl2pPr marL="742950" indent="-28575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2pPr>
            <a:lvl3pPr marL="11430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3pPr>
            <a:lvl4pPr marL="16002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4pPr>
            <a:lvl5pPr marL="20574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9pPr>
          </a:lstStyle>
          <a:p>
            <a:pPr eaLnBrk="1" hangingPunct="1"/>
            <a:r>
              <a:rPr lang="th-TH" altLang="th-TH" sz="3200" b="1" dirty="0">
                <a:solidFill>
                  <a:srgbClr val="000000"/>
                </a:solidFill>
                <a:latin typeface="TH SarabunPSK" panose="020B0500040200020003" pitchFamily="34" charset="-34"/>
              </a:rPr>
              <a:t>โรงพยาบาลส่วนใหญ่ในประเทศไทย (โดยเฉพาะของกระทรวงสาธารณสุข) ยังคงใช้ </a:t>
            </a:r>
            <a:r>
              <a:rPr lang="en-US" altLang="th-TH" sz="3200" b="1" dirty="0">
                <a:solidFill>
                  <a:srgbClr val="000000"/>
                </a:solidFill>
                <a:latin typeface="TH SarabunPSK" panose="020B0500040200020003" pitchFamily="34" charset="-34"/>
              </a:rPr>
              <a:t>IT </a:t>
            </a:r>
            <a:r>
              <a:rPr lang="th-TH" altLang="th-TH" sz="3200" b="1" dirty="0">
                <a:solidFill>
                  <a:srgbClr val="000000"/>
                </a:solidFill>
                <a:latin typeface="TH SarabunPSK" panose="020B0500040200020003" pitchFamily="34" charset="-34"/>
              </a:rPr>
              <a:t>ในโรงพยาบาลเพื่อการบริหาร การเงิน การลงทะเบียนผู้ป่วย เป็นหลัก หากไม่พัฒนาคุณภาพ </a:t>
            </a:r>
            <a:r>
              <a:rPr lang="en-US" altLang="th-TH" sz="3200" b="1" dirty="0">
                <a:solidFill>
                  <a:srgbClr val="000000"/>
                </a:solidFill>
                <a:latin typeface="TH SarabunPSK" panose="020B0500040200020003" pitchFamily="34" charset="-34"/>
              </a:rPr>
              <a:t>IT </a:t>
            </a:r>
            <a:r>
              <a:rPr lang="th-TH" altLang="th-TH" sz="3200" b="1" dirty="0">
                <a:solidFill>
                  <a:srgbClr val="000000"/>
                </a:solidFill>
                <a:latin typeface="TH SarabunPSK" panose="020B0500040200020003" pitchFamily="34" charset="-34"/>
              </a:rPr>
              <a:t>อย่างเหมาะสม จะเป็นการยากที่จะใช้ </a:t>
            </a:r>
            <a:r>
              <a:rPr lang="en-US" altLang="th-TH" sz="3200" b="1" dirty="0">
                <a:solidFill>
                  <a:srgbClr val="000000"/>
                </a:solidFill>
                <a:latin typeface="TH SarabunPSK" panose="020B0500040200020003" pitchFamily="34" charset="-34"/>
              </a:rPr>
              <a:t>IT </a:t>
            </a:r>
            <a:r>
              <a:rPr lang="th-TH" altLang="th-TH" sz="3200" b="1" dirty="0">
                <a:solidFill>
                  <a:srgbClr val="000000"/>
                </a:solidFill>
                <a:latin typeface="TH SarabunPSK" panose="020B0500040200020003" pitchFamily="34" charset="-34"/>
              </a:rPr>
              <a:t>ให้เกิดประสิทธิภาพสูงสุด </a:t>
            </a:r>
          </a:p>
          <a:p>
            <a:pPr eaLnBrk="1" hangingPunct="1"/>
            <a:r>
              <a:rPr lang="th-TH" altLang="th-TH" sz="3200" b="1" dirty="0">
                <a:solidFill>
                  <a:srgbClr val="000000"/>
                </a:solidFill>
                <a:latin typeface="TH SarabunPSK" panose="020B0500040200020003" pitchFamily="34" charset="-34"/>
              </a:rPr>
              <a:t>และความเสี่ยงจะมากขึ้นเรื่อยๆ เมื่อใช้ </a:t>
            </a:r>
            <a:r>
              <a:rPr lang="en-US" altLang="th-TH" sz="3200" b="1" dirty="0">
                <a:solidFill>
                  <a:srgbClr val="000000"/>
                </a:solidFill>
                <a:latin typeface="TH SarabunPSK" panose="020B0500040200020003" pitchFamily="34" charset="-34"/>
              </a:rPr>
              <a:t>IT </a:t>
            </a:r>
            <a:r>
              <a:rPr lang="th-TH" altLang="th-TH" sz="3200" b="1" dirty="0">
                <a:solidFill>
                  <a:srgbClr val="000000"/>
                </a:solidFill>
                <a:latin typeface="TH SarabunPSK" panose="020B0500040200020003" pitchFamily="34" charset="-34"/>
              </a:rPr>
              <a:t>มากขึ้น</a:t>
            </a:r>
            <a:endParaRPr lang="en-US" altLang="th-TH" sz="3200" b="1" dirty="0">
              <a:solidFill>
                <a:srgbClr val="0000FF"/>
              </a:solidFill>
              <a:latin typeface="TH SarabunPSK" panose="020B0500040200020003" pitchFamily="34" charset="-34"/>
              <a:sym typeface="Symbol" panose="05050102010706020507" pitchFamily="18" charset="2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6767513" y="1704975"/>
            <a:ext cx="1368425" cy="50482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Needs</a:t>
            </a:r>
            <a:endParaRPr lang="th-TH" sz="20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79928" name="Straight Arrow Connector 6"/>
          <p:cNvCxnSpPr>
            <a:cxnSpLocks noChangeShapeType="1"/>
            <a:stCxn id="3" idx="2"/>
          </p:cNvCxnSpPr>
          <p:nvPr/>
        </p:nvCxnSpPr>
        <p:spPr bwMode="auto">
          <a:xfrm flipH="1">
            <a:off x="5768975" y="1957388"/>
            <a:ext cx="998538" cy="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14" name="Oval 13"/>
          <p:cNvSpPr/>
          <p:nvPr/>
        </p:nvSpPr>
        <p:spPr bwMode="auto">
          <a:xfrm>
            <a:off x="6156325" y="2382838"/>
            <a:ext cx="2592388" cy="50482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2000" dirty="0" err="1">
                <a:solidFill>
                  <a:srgbClr val="FF0000"/>
                </a:solidFill>
                <a:latin typeface="+mn-lt"/>
              </a:rPr>
              <a:t>Needs+Wants</a:t>
            </a:r>
            <a:endParaRPr lang="th-TH" sz="20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79930" name="Straight Arrow Connector 14"/>
          <p:cNvCxnSpPr>
            <a:cxnSpLocks noChangeShapeType="1"/>
            <a:stCxn id="14" idx="2"/>
          </p:cNvCxnSpPr>
          <p:nvPr/>
        </p:nvCxnSpPr>
        <p:spPr bwMode="auto">
          <a:xfrm flipH="1">
            <a:off x="5724525" y="2635250"/>
            <a:ext cx="431800" cy="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9" name="Bent-Up Arrow 8"/>
          <p:cNvSpPr/>
          <p:nvPr/>
        </p:nvSpPr>
        <p:spPr bwMode="auto">
          <a:xfrm>
            <a:off x="6507163" y="3089275"/>
            <a:ext cx="1017587" cy="369888"/>
          </a:xfrm>
          <a:prstGeom prst="bentUpArrow">
            <a:avLst>
              <a:gd name="adj1" fmla="val 18045"/>
              <a:gd name="adj2" fmla="val 25000"/>
              <a:gd name="adj3" fmla="val 25000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48477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68313" y="1268413"/>
            <a:ext cx="8207375" cy="4892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3888" indent="-623888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th-TH" sz="2800" b="1" dirty="0">
                <a:solidFill>
                  <a:schemeClr val="bg1">
                    <a:lumMod val="65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กำหนดเป้าหมาย และแนวทางการพัฒนาและใช้งานเทคโนโลยีสารสนเทศไว้อย่างชัดเจน</a:t>
            </a:r>
            <a:endParaRPr lang="en-US" sz="2800" dirty="0">
              <a:solidFill>
                <a:schemeClr val="bg1">
                  <a:lumMod val="65000"/>
                </a:schemeClr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609600" indent="-609600" eaLnBrk="1" hangingPunct="1">
              <a:spcBef>
                <a:spcPct val="0"/>
              </a:spcBef>
              <a:buFontTx/>
              <a:buAutoNum type="arabicPeriod"/>
            </a:pPr>
            <a:r>
              <a:rPr lang="th-TH" altLang="th-TH" sz="2800" b="1" dirty="0">
                <a:solidFill>
                  <a:schemeClr val="bg1">
                    <a:lumMod val="6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แผนแม่บทมีความสอดคล้องกับวิสัยทัศน์ พันธกิจยุทธศาสตร์ และเข็มมุ่งของโรงพยาบาล</a:t>
            </a:r>
          </a:p>
          <a:p>
            <a:pPr marL="609600" indent="-609600" eaLnBrk="1" hangingPunct="1">
              <a:spcBef>
                <a:spcPct val="0"/>
              </a:spcBef>
              <a:buFontTx/>
              <a:buAutoNum type="arabicPeriod"/>
            </a:pPr>
            <a:r>
              <a:rPr lang="th-TH" altLang="th-TH" sz="28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ตอบสนองต่อความต้องการของผู้ปฏิบัติงานในการดูแลผู้ป่วย/บริการสุขภาพให้มีคุณภาพยิ่งขึ้น</a:t>
            </a:r>
            <a:endParaRPr lang="en-US" altLang="th-TH" sz="2800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609600" indent="-609600" eaLnBrk="1" hangingPunct="1">
              <a:spcBef>
                <a:spcPct val="0"/>
              </a:spcBef>
              <a:buFontTx/>
              <a:buAutoNum type="arabicPeriod"/>
            </a:pPr>
            <a:r>
              <a:rPr lang="th-TH" altLang="th-TH" sz="2800" b="1" dirty="0">
                <a:solidFill>
                  <a:schemeClr val="bg1">
                    <a:lumMod val="6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การจัดทำแผนฯ จัดทำโดยการมีส่วนร่วมของบุคลากรที่เกี่ยวข้องทั้ง ผู้บริหารและผู้ปฎิบัติซึ่งเป็นผู้ใช้งานระบบ เทคโนโลยีสารสนเทศในด้านต่างๆ</a:t>
            </a:r>
            <a:endParaRPr lang="en-US" altLang="th-TH" sz="2800" b="1" dirty="0">
              <a:solidFill>
                <a:schemeClr val="bg1">
                  <a:lumMod val="6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609600" indent="-609600" eaLnBrk="1" hangingPunct="1">
              <a:spcBef>
                <a:spcPct val="0"/>
              </a:spcBef>
              <a:buFontTx/>
              <a:buAutoNum type="arabicPeriod"/>
            </a:pPr>
            <a:r>
              <a:rPr lang="th-TH" altLang="th-TH" sz="2800" b="1" dirty="0">
                <a:solidFill>
                  <a:schemeClr val="bg1">
                    <a:lumMod val="6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มีการสื่อสารแผนแม่บทให้ผู้เกี่ยวข้องรับทราบ และดำเนินการในแนวเดียวกัน</a:t>
            </a:r>
          </a:p>
          <a:p>
            <a:pPr marL="609600" indent="-609600" eaLnBrk="1" hangingPunct="1">
              <a:spcBef>
                <a:spcPct val="0"/>
              </a:spcBef>
              <a:buFontTx/>
              <a:buAutoNum type="arabicPeriod"/>
            </a:pPr>
            <a:r>
              <a:rPr lang="th-TH" altLang="th-TH" sz="2800" b="1" dirty="0">
                <a:solidFill>
                  <a:schemeClr val="bg1">
                    <a:lumMod val="6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มีการติดตามประเมินผลการดำเนินการตามแผน และนำผลการประเมินมาปรับแผนให้ดีขึ้น</a:t>
            </a:r>
          </a:p>
        </p:txBody>
      </p:sp>
      <p:pic>
        <p:nvPicPr>
          <p:cNvPr id="144387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91680" y="314588"/>
            <a:ext cx="6786182" cy="7582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th-TH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ประเด็นคุณภาพของแผนแม่บท </a:t>
            </a:r>
            <a:r>
              <a:rPr lang="en-US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IT</a:t>
            </a:r>
            <a:endParaRPr lang="en-US" sz="4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15893" y="3317232"/>
            <a:ext cx="2488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>
                <a:solidFill>
                  <a:srgbClr val="FF0000"/>
                </a:solidFill>
                <a:latin typeface="TH SarabunPSK" panose="020B0500040200020003" pitchFamily="34" charset="-34"/>
              </a:rPr>
              <a:t>การใช้ </a:t>
            </a:r>
            <a:r>
              <a:rPr lang="en-US" sz="4000" b="1" dirty="0">
                <a:solidFill>
                  <a:srgbClr val="FF0000"/>
                </a:solidFill>
                <a:latin typeface="TH SarabunPSK" panose="020B0500040200020003" pitchFamily="34" charset="-34"/>
              </a:rPr>
              <a:t>IT </a:t>
            </a:r>
            <a:r>
              <a:rPr lang="th-TH" sz="4000" b="1" dirty="0">
                <a:solidFill>
                  <a:srgbClr val="FF0000"/>
                </a:solidFill>
                <a:latin typeface="TH SarabunPSK" panose="020B0500040200020003" pitchFamily="34" charset="-34"/>
              </a:rPr>
              <a:t>เชิงรับ</a:t>
            </a:r>
          </a:p>
        </p:txBody>
      </p:sp>
    </p:spTree>
    <p:extLst>
      <p:ext uri="{BB962C8B-B14F-4D97-AF65-F5344CB8AC3E}">
        <p14:creationId xmlns:p14="http://schemas.microsoft.com/office/powerpoint/2010/main" val="4253920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7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91680" y="314588"/>
            <a:ext cx="6786182" cy="7582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th-TH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ประเด็นคุณภาพของแผนแม่บท </a:t>
            </a:r>
            <a:r>
              <a:rPr lang="en-US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IT</a:t>
            </a:r>
            <a:endParaRPr lang="en-US" sz="4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68313" y="1268413"/>
            <a:ext cx="8207375" cy="4892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3888" indent="-623888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th-TH" sz="2800" b="1" dirty="0">
                <a:solidFill>
                  <a:schemeClr val="bg1">
                    <a:lumMod val="65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กำหนดเป้าหมาย และแนวทางการพัฒนาและใช้งานเทคโนโลยีสารสนเทศไว้อย่างชัดเจน</a:t>
            </a:r>
            <a:endParaRPr lang="en-US" sz="2800" dirty="0">
              <a:solidFill>
                <a:schemeClr val="bg1">
                  <a:lumMod val="65000"/>
                </a:schemeClr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609600" indent="-609600" eaLnBrk="1" hangingPunct="1">
              <a:spcBef>
                <a:spcPct val="0"/>
              </a:spcBef>
              <a:buFontTx/>
              <a:buAutoNum type="arabicPeriod"/>
            </a:pPr>
            <a:r>
              <a:rPr lang="th-TH" altLang="th-TH" sz="2800" b="1" dirty="0">
                <a:solidFill>
                  <a:schemeClr val="bg1">
                    <a:lumMod val="6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แผนแม่บทมีความสอดคล้องกับวิสัยทัศน์ พันธกิจยุทธศาสตร์ และเข็มมุ่งของโรงพยาบาล</a:t>
            </a:r>
          </a:p>
          <a:p>
            <a:pPr marL="609600" indent="-609600" eaLnBrk="1" hangingPunct="1">
              <a:spcBef>
                <a:spcPct val="0"/>
              </a:spcBef>
              <a:buFontTx/>
              <a:buAutoNum type="arabicPeriod"/>
            </a:pPr>
            <a:r>
              <a:rPr lang="th-TH" altLang="th-TH" sz="2800" b="1" dirty="0">
                <a:solidFill>
                  <a:schemeClr val="bg1">
                    <a:lumMod val="6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ตอบสนองต่อความต้องการของผู้ปฏิบัติงานในการดูแลผู้ป่วย/บริการสุขภาพให้มีคุณภาพยิ่งขึ้น</a:t>
            </a:r>
            <a:endParaRPr lang="en-US" altLang="th-TH" sz="2800" b="1" dirty="0">
              <a:solidFill>
                <a:schemeClr val="bg1">
                  <a:lumMod val="6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609600" indent="-609600" eaLnBrk="1" hangingPunct="1">
              <a:spcBef>
                <a:spcPct val="0"/>
              </a:spcBef>
              <a:buFontTx/>
              <a:buAutoNum type="arabicPeriod"/>
            </a:pPr>
            <a:r>
              <a:rPr lang="th-TH" altLang="th-TH" sz="28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การจัดทำแผนฯ จัดทำโดยการมีส่วนร่วมของบุคลากรที่เกี่ยวข้องทั้ง ผู้บริหารและผู้ปฎิบัติซึ่งเป็นผู้ใช้งานระบบ เทคโนโลยีสารสนเทศในด้านต่างๆ</a:t>
            </a:r>
            <a:endParaRPr lang="en-US" altLang="th-TH" sz="2800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609600" indent="-609600" eaLnBrk="1" hangingPunct="1">
              <a:spcBef>
                <a:spcPct val="0"/>
              </a:spcBef>
              <a:buFontTx/>
              <a:buAutoNum type="arabicPeriod"/>
            </a:pPr>
            <a:r>
              <a:rPr lang="th-TH" altLang="th-TH" sz="2800" b="1" dirty="0">
                <a:solidFill>
                  <a:schemeClr val="bg1">
                    <a:lumMod val="6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มีการสื่อสารแผนแม่บทให้ผู้เกี่ยวข้องรับทราบ และดำเนินการในแนวเดียวกัน</a:t>
            </a:r>
          </a:p>
          <a:p>
            <a:pPr marL="609600" indent="-609600" eaLnBrk="1" hangingPunct="1">
              <a:spcBef>
                <a:spcPct val="0"/>
              </a:spcBef>
              <a:buFontTx/>
              <a:buAutoNum type="arabicPeriod"/>
            </a:pPr>
            <a:r>
              <a:rPr lang="th-TH" altLang="th-TH" sz="2800" b="1" dirty="0">
                <a:solidFill>
                  <a:schemeClr val="bg1">
                    <a:lumMod val="6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มีการติดตามประเมินผลการดำเนินการตามแผน และนำผลการประเมินมาปรับแผนให้ดีขึ้น</a:t>
            </a:r>
          </a:p>
        </p:txBody>
      </p:sp>
    </p:spTree>
    <p:extLst>
      <p:ext uri="{BB962C8B-B14F-4D97-AF65-F5344CB8AC3E}">
        <p14:creationId xmlns:p14="http://schemas.microsoft.com/office/powerpoint/2010/main" val="5493259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61" name="Picture 12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62" name="Rectangle 1"/>
          <p:cNvSpPr>
            <a:spLocks noChangeArrowheads="1"/>
          </p:cNvSpPr>
          <p:nvPr/>
        </p:nvSpPr>
        <p:spPr bwMode="auto">
          <a:xfrm>
            <a:off x="1709738" y="160338"/>
            <a:ext cx="63912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1pPr>
            <a:lvl2pPr marL="742950" indent="-28575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2pPr>
            <a:lvl3pPr marL="11430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3pPr>
            <a:lvl4pPr marL="16002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4pPr>
            <a:lvl5pPr marL="20574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9pPr>
          </a:lstStyle>
          <a:p>
            <a:r>
              <a:rPr lang="th-TH" altLang="th-TH" sz="4400" b="1">
                <a:solidFill>
                  <a:schemeClr val="tx1"/>
                </a:solidFill>
                <a:latin typeface="TH SarabunPSK" panose="020B0500040200020003" pitchFamily="34" charset="-34"/>
              </a:rPr>
              <a:t>การมีส่วนร่วมของบุคลากรที่เกี่ยวข้อง</a:t>
            </a:r>
            <a:endParaRPr lang="th-TH" altLang="th-TH" sz="440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388" y="918659"/>
            <a:ext cx="8820472" cy="5965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thaiDi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tabLst>
                <a:tab pos="866140" algn="l"/>
              </a:tabLst>
            </a:pPr>
            <a:r>
              <a:rPr lang="th-TH" sz="3200" b="1" dirty="0">
                <a:solidFill>
                  <a:srgbClr val="FF0000"/>
                </a:solidFill>
                <a:latin typeface="TH SarabunPSK" panose="020B0500040200020003" pitchFamily="34" charset="-34"/>
                <a:ea typeface="Calibri" panose="020F0502020204030204" pitchFamily="34" charset="0"/>
              </a:rPr>
              <a:t>การวางแผนแม่บท </a:t>
            </a:r>
            <a:r>
              <a:rPr lang="en-US" sz="3200" b="1" dirty="0">
                <a:solidFill>
                  <a:srgbClr val="FF0000"/>
                </a:solidFill>
                <a:latin typeface="TH SarabunPSK" panose="020B0500040200020003" pitchFamily="34" charset="-34"/>
                <a:ea typeface="Calibri" panose="020F0502020204030204" pitchFamily="34" charset="0"/>
              </a:rPr>
              <a:t>IT </a:t>
            </a:r>
            <a:r>
              <a:rPr lang="th-TH" sz="3200" b="1" dirty="0">
                <a:solidFill>
                  <a:srgbClr val="FF0000"/>
                </a:solidFill>
                <a:latin typeface="TH SarabunPSK" panose="020B0500040200020003" pitchFamily="34" charset="-34"/>
                <a:ea typeface="Calibri" panose="020F0502020204030204" pitchFamily="34" charset="0"/>
              </a:rPr>
              <a:t>จากผู้บริหาร ผู้ใช้งาน และฝ่าย</a:t>
            </a:r>
            <a:r>
              <a:rPr lang="en-US" sz="3200" b="1" dirty="0">
                <a:solidFill>
                  <a:srgbClr val="FF0000"/>
                </a:solidFill>
                <a:latin typeface="TH SarabunPSK" panose="020B0500040200020003" pitchFamily="34" charset="-34"/>
                <a:ea typeface="Calibri" panose="020F0502020204030204" pitchFamily="34" charset="0"/>
              </a:rPr>
              <a:t> IT </a:t>
            </a: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66140" algn="l"/>
              </a:tabLst>
            </a:pPr>
            <a:r>
              <a:rPr lang="th-TH" sz="3200" b="1" u="sng" dirty="0">
                <a:solidFill>
                  <a:schemeClr val="tx1"/>
                </a:solidFill>
                <a:latin typeface="TH SarabunPSK" panose="020B0500040200020003" pitchFamily="34" charset="-34"/>
                <a:ea typeface="Calibri" panose="020F0502020204030204" pitchFamily="34" charset="0"/>
              </a:rPr>
              <a:t>แผนกำหนดจากฝ่าย </a:t>
            </a:r>
            <a:r>
              <a:rPr lang="en-US" sz="3200" b="1" u="sng" dirty="0">
                <a:solidFill>
                  <a:schemeClr val="tx1"/>
                </a:solidFill>
                <a:latin typeface="TH SarabunPSK" panose="020B0500040200020003" pitchFamily="34" charset="-34"/>
                <a:ea typeface="Calibri" panose="020F0502020204030204" pitchFamily="34" charset="0"/>
              </a:rPr>
              <a:t>IT</a:t>
            </a:r>
            <a:r>
              <a:rPr lang="en-US" sz="3200" b="1" dirty="0">
                <a:solidFill>
                  <a:schemeClr val="tx1"/>
                </a:solidFill>
                <a:latin typeface="TH SarabunPSK" panose="020B0500040200020003" pitchFamily="34" charset="-34"/>
                <a:ea typeface="Calibri" panose="020F0502020204030204" pitchFamily="34" charset="0"/>
              </a:rPr>
              <a:t> </a:t>
            </a:r>
            <a:r>
              <a:rPr lang="th-TH" sz="3200" dirty="0">
                <a:latin typeface="TH SarabunPSK" panose="020B0500040200020003" pitchFamily="34" charset="-34"/>
                <a:ea typeface="Calibri" panose="020F0502020204030204" pitchFamily="34" charset="0"/>
              </a:rPr>
              <a:t>แผนจะกำหนดแต่การพัฒนา </a:t>
            </a:r>
            <a:r>
              <a:rPr lang="en-US" sz="3200" dirty="0">
                <a:latin typeface="TH SarabunPSK" panose="020B0500040200020003" pitchFamily="34" charset="-34"/>
                <a:ea typeface="Calibri" panose="020F0502020204030204" pitchFamily="34" charset="0"/>
              </a:rPr>
              <a:t>software, hardware, network </a:t>
            </a:r>
            <a:r>
              <a:rPr lang="th-TH" sz="3200" dirty="0">
                <a:latin typeface="TH SarabunPSK" panose="020B0500040200020003" pitchFamily="34" charset="-34"/>
                <a:ea typeface="Calibri" panose="020F0502020204030204" pitchFamily="34" charset="0"/>
              </a:rPr>
              <a:t>และบุคลากรเป็นหลัก เนื่องจากฝ่าย </a:t>
            </a:r>
            <a:r>
              <a:rPr lang="en-US" sz="3200" dirty="0">
                <a:latin typeface="TH SarabunPSK" panose="020B0500040200020003" pitchFamily="34" charset="-34"/>
                <a:ea typeface="Calibri" panose="020F0502020204030204" pitchFamily="34" charset="0"/>
              </a:rPr>
              <a:t>IT </a:t>
            </a:r>
            <a:r>
              <a:rPr lang="th-TH" sz="3200" dirty="0">
                <a:latin typeface="TH SarabunPSK" panose="020B0500040200020003" pitchFamily="34" charset="-34"/>
                <a:ea typeface="Calibri" panose="020F0502020204030204" pitchFamily="34" charset="0"/>
              </a:rPr>
              <a:t>ไม่เข้าใจลึกซึ้งถึง </a:t>
            </a:r>
            <a:r>
              <a:rPr lang="en-US" sz="3200" dirty="0">
                <a:latin typeface="TH SarabunPSK" panose="020B0500040200020003" pitchFamily="34" charset="-34"/>
                <a:ea typeface="Calibri" panose="020F0502020204030204" pitchFamily="34" charset="0"/>
              </a:rPr>
              <a:t>business process </a:t>
            </a:r>
            <a:r>
              <a:rPr lang="th-TH" sz="3200" dirty="0">
                <a:latin typeface="TH SarabunPSK" panose="020B0500040200020003" pitchFamily="34" charset="-34"/>
                <a:ea typeface="Calibri" panose="020F0502020204030204" pitchFamily="34" charset="0"/>
              </a:rPr>
              <a:t>ยุทธศาสตร์ และเป้าหมายที่แท้จริงของโรงพยาบาล</a:t>
            </a:r>
            <a:endParaRPr lang="en-US" sz="3200" dirty="0">
              <a:latin typeface="TH SarabunPSK" panose="020B0500040200020003" pitchFamily="34" charset="-34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66140" algn="l"/>
              </a:tabLst>
            </a:pPr>
            <a:r>
              <a:rPr lang="th-TH" sz="3200" b="1" u="sng" dirty="0">
                <a:solidFill>
                  <a:schemeClr val="tx1"/>
                </a:solidFill>
                <a:latin typeface="TH SarabunPSK" panose="020B0500040200020003" pitchFamily="34" charset="-34"/>
                <a:ea typeface="Calibri" panose="020F0502020204030204" pitchFamily="34" charset="0"/>
              </a:rPr>
              <a:t>แผนกำหนดจากผู้บริหาร</a:t>
            </a: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ea typeface="Calibri" panose="020F0502020204030204" pitchFamily="34" charset="0"/>
              </a:rPr>
              <a:t> </a:t>
            </a:r>
            <a:r>
              <a:rPr lang="th-TH" sz="3200" dirty="0">
                <a:latin typeface="TH SarabunPSK" panose="020B0500040200020003" pitchFamily="34" charset="-34"/>
                <a:ea typeface="Calibri" panose="020F0502020204030204" pitchFamily="34" charset="0"/>
              </a:rPr>
              <a:t>แผนจะกำหนดด้านข้อมูล หรือคุณภาพการบริหารจัดการเป็นหลัก ผู้บริหารอาจไม่เข้าใจกระบวนงานอย่างถ่องแท้ จนบางครั้งอาจสร้างระบบ </a:t>
            </a:r>
            <a:r>
              <a:rPr lang="en-US" sz="3200" dirty="0">
                <a:latin typeface="TH SarabunPSK" panose="020B0500040200020003" pitchFamily="34" charset="-34"/>
                <a:ea typeface="Calibri" panose="020F0502020204030204" pitchFamily="34" charset="0"/>
              </a:rPr>
              <a:t>IT </a:t>
            </a:r>
            <a:r>
              <a:rPr lang="th-TH" sz="3200" dirty="0">
                <a:latin typeface="TH SarabunPSK" panose="020B0500040200020003" pitchFamily="34" charset="-34"/>
                <a:ea typeface="Calibri" panose="020F0502020204030204" pitchFamily="34" charset="0"/>
              </a:rPr>
              <a:t>ที่เกิดปัญหากับผู้ใช้งานได้ รวมทั้งอาจไม่เข้าใจคุณค่าของ </a:t>
            </a:r>
            <a:r>
              <a:rPr lang="en-US" sz="3200" dirty="0">
                <a:latin typeface="TH SarabunPSK" panose="020B0500040200020003" pitchFamily="34" charset="-34"/>
                <a:ea typeface="Calibri" panose="020F0502020204030204" pitchFamily="34" charset="0"/>
              </a:rPr>
              <a:t>IT </a:t>
            </a:r>
            <a:r>
              <a:rPr lang="th-TH" sz="3200" dirty="0">
                <a:latin typeface="TH SarabunPSK" panose="020B0500040200020003" pitchFamily="34" charset="-34"/>
                <a:ea typeface="Calibri" panose="020F0502020204030204" pitchFamily="34" charset="0"/>
              </a:rPr>
              <a:t>เพียงพอ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66140" algn="l"/>
              </a:tabLst>
            </a:pPr>
            <a:r>
              <a:rPr lang="th-TH" sz="3200" b="1" u="sng" dirty="0">
                <a:solidFill>
                  <a:schemeClr val="tx1"/>
                </a:solidFill>
                <a:ea typeface="Calibri" panose="020F0502020204030204" pitchFamily="34" charset="0"/>
              </a:rPr>
              <a:t>แผน</a:t>
            </a:r>
            <a:r>
              <a:rPr lang="th-TH" sz="3200" b="1" u="sng" dirty="0">
                <a:solidFill>
                  <a:schemeClr val="tx1"/>
                </a:solidFill>
                <a:latin typeface="TH SarabunPSK" panose="020B0500040200020003" pitchFamily="34" charset="-34"/>
                <a:ea typeface="Calibri" panose="020F0502020204030204" pitchFamily="34" charset="0"/>
              </a:rPr>
              <a:t>กำหนดโดยผู้ใช้งาน</a:t>
            </a: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ea typeface="Calibri" panose="020F0502020204030204" pitchFamily="34" charset="0"/>
              </a:rPr>
              <a:t> </a:t>
            </a:r>
            <a:r>
              <a:rPr lang="th-TH" sz="3200" dirty="0">
                <a:latin typeface="TH SarabunPSK" panose="020B0500040200020003" pitchFamily="34" charset="-34"/>
                <a:ea typeface="Calibri" panose="020F0502020204030204" pitchFamily="34" charset="0"/>
              </a:rPr>
              <a:t>แผนจะกำหนดการแก้ปัญหาหน้างานเป็นหลัก อาจไม่ตอบสนอง หรือไม่เรียงลำดับความสำคัญตามวิสัยทัศน์ พันธกิจ และยุทธศาสตร์ของโรงพยาบาล</a:t>
            </a:r>
            <a:endParaRPr lang="th-TH" sz="32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4"/>
          <p:cNvSpPr>
            <a:spLocks noChangeArrowheads="1"/>
          </p:cNvSpPr>
          <p:nvPr/>
        </p:nvSpPr>
        <p:spPr bwMode="auto">
          <a:xfrm>
            <a:off x="971600" y="764704"/>
            <a:ext cx="8280920" cy="4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1pPr>
            <a:lvl2pPr marL="742950" indent="-28575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2pPr>
            <a:lvl3pPr marL="11430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3pPr>
            <a:lvl4pPr marL="16002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4pPr>
            <a:lvl5pPr marL="20574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th-TH" altLang="th-TH" sz="3200" b="1" dirty="0">
                <a:solidFill>
                  <a:srgbClr val="FF0000"/>
                </a:solidFill>
                <a:latin typeface="TH SarabunPSK" panose="020B0500040200020003" pitchFamily="34" charset="-34"/>
              </a:rPr>
              <a:t>Increasing organizational maturity with respect to IS planning</a:t>
            </a:r>
          </a:p>
        </p:txBody>
      </p:sp>
      <p:graphicFrame>
        <p:nvGraphicFramePr>
          <p:cNvPr id="46200" name="Group 120"/>
          <p:cNvGraphicFramePr>
            <a:graphicFrameLocks noGrp="1"/>
          </p:cNvGraphicFramePr>
          <p:nvPr/>
        </p:nvGraphicFramePr>
        <p:xfrm>
          <a:off x="71884" y="1158642"/>
          <a:ext cx="8964612" cy="5737030"/>
        </p:xfrm>
        <a:graphic>
          <a:graphicData uri="http://schemas.openxmlformats.org/drawingml/2006/table">
            <a:tbl>
              <a:tblPr/>
              <a:tblGrid>
                <a:gridCol w="1185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26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42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9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79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41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17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Stage 1</a:t>
                      </a:r>
                      <a:endParaRPr kumimoji="0" lang="th-TH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Stage 2</a:t>
                      </a:r>
                      <a:endParaRPr kumimoji="0" lang="th-TH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Stage 3</a:t>
                      </a:r>
                      <a:endParaRPr kumimoji="0" lang="th-TH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Stage 4 </a:t>
                      </a:r>
                      <a:endParaRPr kumimoji="0" lang="th-TH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Stage 5</a:t>
                      </a:r>
                      <a:endParaRPr kumimoji="0" lang="th-TH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951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Main task</a:t>
                      </a:r>
                      <a:endParaRPr kumimoji="0" lang="th-TH" altLang="th-TH" sz="2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IT application mapping</a:t>
                      </a:r>
                      <a:endParaRPr kumimoji="0" lang="th-TH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Defining business needs</a:t>
                      </a:r>
                      <a:endParaRPr kumimoji="0" lang="th-TH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Detailed IS planning</a:t>
                      </a:r>
                      <a:endParaRPr kumimoji="0" lang="th-TH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Strategic/com</a:t>
                      </a:r>
                      <a:br>
                        <a:rPr kumimoji="0" lang="en-US" altLang="th-TH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kumimoji="0" lang="en-US" altLang="th-TH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petitive advantage</a:t>
                      </a:r>
                      <a:endParaRPr kumimoji="0" lang="th-TH" altLang="th-TH" sz="2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Linkage to business strategy</a:t>
                      </a:r>
                      <a:endParaRPr kumimoji="0" lang="th-TH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55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Key objective</a:t>
                      </a:r>
                      <a:endParaRPr kumimoji="0" lang="th-TH" altLang="th-TH" sz="2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Management understanding</a:t>
                      </a:r>
                      <a:endParaRPr kumimoji="0" lang="th-TH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Agreeing priorities portfolio</a:t>
                      </a:r>
                      <a:endParaRPr kumimoji="0" lang="th-TH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Balancing </a:t>
                      </a:r>
                      <a:endParaRPr kumimoji="0" lang="th-TH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Pursuing opportunities</a:t>
                      </a:r>
                      <a:endParaRPr kumimoji="0" lang="th-TH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Integrating IS and business strategy</a:t>
                      </a:r>
                      <a:endParaRPr kumimoji="0" lang="th-TH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55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Direction from</a:t>
                      </a:r>
                      <a:endParaRPr kumimoji="0" lang="th-TH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IT led</a:t>
                      </a:r>
                      <a:endParaRPr kumimoji="0" lang="th-TH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Senior management initiative</a:t>
                      </a:r>
                      <a:endParaRPr kumimoji="0" lang="th-TH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User and IT together</a:t>
                      </a:r>
                      <a:endParaRPr kumimoji="0" lang="th-TH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Senior   management and users</a:t>
                      </a:r>
                      <a:endParaRPr kumimoji="0" lang="th-TH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Coalition of users/management and IT</a:t>
                      </a:r>
                      <a:endParaRPr kumimoji="0" lang="th-TH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34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Main approach</a:t>
                      </a:r>
                      <a:endParaRPr kumimoji="0" lang="th-TH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Bottom-up development</a:t>
                      </a:r>
                      <a:endParaRPr kumimoji="0" lang="th-TH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Top-down analysis</a:t>
                      </a:r>
                      <a:endParaRPr kumimoji="0" lang="th-TH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Balanced top-down and bottom-up</a:t>
                      </a:r>
                      <a:endParaRPr kumimoji="0" lang="th-TH" altLang="th-TH" sz="2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Entrepreneurial (user innovation)</a:t>
                      </a:r>
                      <a:endParaRPr kumimoji="0" lang="th-TH" altLang="th-TH" sz="2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Multiple methods at the same time</a:t>
                      </a:r>
                      <a:endParaRPr kumimoji="0" lang="th-TH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88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Summary</a:t>
                      </a:r>
                      <a:r>
                        <a:rPr kumimoji="0" lang="th-TH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</a:p>
                  </a:txBody>
                  <a:tcPr marL="91435" marR="91435"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Technology led</a:t>
                      </a:r>
                      <a:endParaRPr kumimoji="0" lang="th-TH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Method driven</a:t>
                      </a:r>
                      <a:endParaRPr kumimoji="0" lang="th-TH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Administrative</a:t>
                      </a:r>
                      <a:endParaRPr kumimoji="0" lang="th-TH" altLang="th-TH" sz="2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Business led</a:t>
                      </a:r>
                      <a:endParaRPr kumimoji="0" lang="th-TH" altLang="th-TH" sz="2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Organization led</a:t>
                      </a:r>
                      <a:endParaRPr kumimoji="0" lang="th-TH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45461" name="Picture 12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62" name="Rectangle 1"/>
          <p:cNvSpPr>
            <a:spLocks noChangeArrowheads="1"/>
          </p:cNvSpPr>
          <p:nvPr/>
        </p:nvSpPr>
        <p:spPr bwMode="auto">
          <a:xfrm>
            <a:off x="1709738" y="160338"/>
            <a:ext cx="63912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1pPr>
            <a:lvl2pPr marL="742950" indent="-28575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2pPr>
            <a:lvl3pPr marL="11430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3pPr>
            <a:lvl4pPr marL="16002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4pPr>
            <a:lvl5pPr marL="20574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9pPr>
          </a:lstStyle>
          <a:p>
            <a:r>
              <a:rPr lang="th-TH" altLang="th-TH" sz="4400" b="1">
                <a:solidFill>
                  <a:schemeClr val="tx1"/>
                </a:solidFill>
                <a:latin typeface="TH SarabunPSK" panose="020B0500040200020003" pitchFamily="34" charset="-34"/>
              </a:rPr>
              <a:t>การมีส่วนร่วมของบุคลากรที่เกี่ยวข้อง</a:t>
            </a:r>
            <a:endParaRPr lang="th-TH" altLang="th-TH" sz="4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1862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7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91680" y="314588"/>
            <a:ext cx="6786182" cy="7582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th-TH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ประเด็นคุณภาพของแผนแม่บท </a:t>
            </a:r>
            <a:r>
              <a:rPr lang="en-US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IT</a:t>
            </a:r>
            <a:endParaRPr lang="en-US" sz="4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68313" y="1268413"/>
            <a:ext cx="8207375" cy="4892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3888" indent="-623888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th-TH" sz="2800" b="1" dirty="0">
                <a:solidFill>
                  <a:schemeClr val="bg1">
                    <a:lumMod val="65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กำหนดเป้าหมาย และแนวทางการพัฒนาและใช้งานเทคโนโลยีสารสนเทศไว้อย่างชัดเจน</a:t>
            </a:r>
            <a:endParaRPr lang="en-US" sz="2800" dirty="0">
              <a:solidFill>
                <a:schemeClr val="bg1">
                  <a:lumMod val="65000"/>
                </a:schemeClr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609600" indent="-609600" eaLnBrk="1" hangingPunct="1">
              <a:spcBef>
                <a:spcPct val="0"/>
              </a:spcBef>
              <a:buFontTx/>
              <a:buAutoNum type="arabicPeriod"/>
            </a:pPr>
            <a:r>
              <a:rPr lang="th-TH" altLang="th-TH" sz="2800" b="1" dirty="0">
                <a:solidFill>
                  <a:schemeClr val="bg1">
                    <a:lumMod val="6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แผนแม่บทมีความสอดคล้องกับวิสัยทัศน์ พันธกิจยุทธศาสตร์ และเข็มมุ่งของโรงพยาบาล</a:t>
            </a:r>
          </a:p>
          <a:p>
            <a:pPr marL="609600" indent="-609600" eaLnBrk="1" hangingPunct="1">
              <a:spcBef>
                <a:spcPct val="0"/>
              </a:spcBef>
              <a:buFontTx/>
              <a:buAutoNum type="arabicPeriod"/>
            </a:pPr>
            <a:r>
              <a:rPr lang="th-TH" altLang="th-TH" sz="2800" b="1" dirty="0">
                <a:solidFill>
                  <a:schemeClr val="bg1">
                    <a:lumMod val="6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ตอบสนองต่อความต้องการของผู้ปฏิบัติงานในการดูแลผู้ป่วย/บริการสุขภาพให้มีคุณภาพยิ่งขึ้น</a:t>
            </a:r>
            <a:endParaRPr lang="en-US" altLang="th-TH" sz="2800" b="1" dirty="0">
              <a:solidFill>
                <a:schemeClr val="bg1">
                  <a:lumMod val="6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609600" indent="-609600" eaLnBrk="1" hangingPunct="1">
              <a:spcBef>
                <a:spcPct val="0"/>
              </a:spcBef>
              <a:buFontTx/>
              <a:buAutoNum type="arabicPeriod"/>
            </a:pPr>
            <a:r>
              <a:rPr lang="th-TH" altLang="th-TH" sz="2800" b="1" dirty="0">
                <a:solidFill>
                  <a:schemeClr val="bg1">
                    <a:lumMod val="6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การจัดทำแผนฯ จัดทำโดยการมีส่วนร่วมของบุคลากรที่เกี่ยวข้องทั้ง ผู้บริหารและผู้ปฎิบัติซึ่งเป็นผู้ใช้งานระบบ เทคโนโลยีสารสนเทศในด้านต่างๆ</a:t>
            </a:r>
            <a:endParaRPr lang="en-US" altLang="th-TH" sz="2800" b="1" dirty="0">
              <a:solidFill>
                <a:schemeClr val="bg1">
                  <a:lumMod val="6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609600" indent="-609600" eaLnBrk="1" hangingPunct="1">
              <a:spcBef>
                <a:spcPct val="0"/>
              </a:spcBef>
              <a:buFontTx/>
              <a:buAutoNum type="arabicPeriod"/>
            </a:pPr>
            <a:r>
              <a:rPr lang="th-TH" altLang="th-TH" sz="28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มีการสื่อสารแผนแม่บทให้ผู้เกี่ยวข้องรับทราบ และดำเนินการในแนวเดียวกัน</a:t>
            </a:r>
          </a:p>
          <a:p>
            <a:pPr marL="609600" indent="-609600" eaLnBrk="1" hangingPunct="1">
              <a:spcBef>
                <a:spcPct val="0"/>
              </a:spcBef>
              <a:buFontTx/>
              <a:buAutoNum type="arabicPeriod"/>
            </a:pPr>
            <a:r>
              <a:rPr lang="th-TH" altLang="th-TH" sz="2800" b="1" dirty="0">
                <a:solidFill>
                  <a:schemeClr val="bg1">
                    <a:lumMod val="6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มีการติดตามประเมินผลการดำเนินการตามแผน และนำผลการประเมินมาปรับแผนให้ดีขึ้น</a:t>
            </a:r>
          </a:p>
        </p:txBody>
      </p:sp>
    </p:spTree>
    <p:extLst>
      <p:ext uri="{BB962C8B-B14F-4D97-AF65-F5344CB8AC3E}">
        <p14:creationId xmlns:p14="http://schemas.microsoft.com/office/powerpoint/2010/main" val="8481500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7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91680" y="314588"/>
            <a:ext cx="6786182" cy="7582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th-TH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ประเด็นคุณภาพของแผนแม่บท </a:t>
            </a:r>
            <a:r>
              <a:rPr lang="en-US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IT</a:t>
            </a:r>
            <a:endParaRPr lang="en-US" sz="4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68313" y="1268413"/>
            <a:ext cx="8207375" cy="4892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3888" indent="-623888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th-TH" sz="2800" b="1" dirty="0">
                <a:solidFill>
                  <a:schemeClr val="bg1">
                    <a:lumMod val="65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กำหนดเป้าหมาย และแนวทางการพัฒนาและใช้งานเทคโนโลยีสารสนเทศไว้อย่างชัดเจน</a:t>
            </a:r>
            <a:endParaRPr lang="en-US" sz="2800" dirty="0">
              <a:solidFill>
                <a:schemeClr val="bg1">
                  <a:lumMod val="65000"/>
                </a:schemeClr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609600" indent="-609600" eaLnBrk="1" hangingPunct="1">
              <a:spcBef>
                <a:spcPct val="0"/>
              </a:spcBef>
              <a:buFontTx/>
              <a:buAutoNum type="arabicPeriod"/>
            </a:pPr>
            <a:r>
              <a:rPr lang="th-TH" altLang="th-TH" sz="2800" b="1" dirty="0">
                <a:solidFill>
                  <a:schemeClr val="bg1">
                    <a:lumMod val="6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แผนแม่บทมีความสอดคล้องกับวิสัยทัศน์ พันธกิจยุทธศาสตร์ และเข็มมุ่งของโรงพยาบาล</a:t>
            </a:r>
          </a:p>
          <a:p>
            <a:pPr marL="609600" indent="-609600" eaLnBrk="1" hangingPunct="1">
              <a:spcBef>
                <a:spcPct val="0"/>
              </a:spcBef>
              <a:buFontTx/>
              <a:buAutoNum type="arabicPeriod"/>
            </a:pPr>
            <a:r>
              <a:rPr lang="th-TH" altLang="th-TH" sz="2800" b="1" dirty="0">
                <a:solidFill>
                  <a:schemeClr val="bg1">
                    <a:lumMod val="6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ตอบสนองต่อความต้องการของผู้ปฏิบัติงานในการดูแลผู้ป่วย/บริการสุขภาพให้มีคุณภาพยิ่งขึ้น</a:t>
            </a:r>
            <a:endParaRPr lang="en-US" altLang="th-TH" sz="2800" b="1" dirty="0">
              <a:solidFill>
                <a:schemeClr val="bg1">
                  <a:lumMod val="6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609600" indent="-609600" eaLnBrk="1" hangingPunct="1">
              <a:spcBef>
                <a:spcPct val="0"/>
              </a:spcBef>
              <a:buFontTx/>
              <a:buAutoNum type="arabicPeriod"/>
            </a:pPr>
            <a:r>
              <a:rPr lang="th-TH" altLang="th-TH" sz="2800" b="1" dirty="0">
                <a:solidFill>
                  <a:schemeClr val="bg1">
                    <a:lumMod val="6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การจัดทำแผนฯ จัดทำโดยการมีส่วนร่วมของบุคลากรที่เกี่ยวข้องทั้ง ผู้บริหารและผู้ปฎิบัติซึ่งเป็นผู้ใช้งานระบบ เทคโนโลยีสารสนเทศในด้านต่างๆ</a:t>
            </a:r>
            <a:endParaRPr lang="en-US" altLang="th-TH" sz="2800" b="1" dirty="0">
              <a:solidFill>
                <a:schemeClr val="bg1">
                  <a:lumMod val="6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609600" indent="-609600" eaLnBrk="1" hangingPunct="1">
              <a:spcBef>
                <a:spcPct val="0"/>
              </a:spcBef>
              <a:buFontTx/>
              <a:buAutoNum type="arabicPeriod"/>
            </a:pPr>
            <a:r>
              <a:rPr lang="th-TH" altLang="th-TH" sz="2800" b="1" dirty="0">
                <a:solidFill>
                  <a:schemeClr val="bg1">
                    <a:lumMod val="6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มีการสื่อสารแผนแม่บทให้ผู้เกี่ยวข้องรับทราบ และดำเนินการในแนวเดียวกัน</a:t>
            </a:r>
          </a:p>
          <a:p>
            <a:pPr marL="609600" indent="-609600" eaLnBrk="1" hangingPunct="1">
              <a:spcBef>
                <a:spcPct val="0"/>
              </a:spcBef>
              <a:buFontTx/>
              <a:buAutoNum type="arabicPeriod"/>
            </a:pPr>
            <a:r>
              <a:rPr lang="th-TH" altLang="th-TH" sz="28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มีการติดตามประเมินผลการดำเนินการตามแผน และนำผลการประเมินมาปรับแผนให้ดีขึ้น</a:t>
            </a:r>
          </a:p>
        </p:txBody>
      </p:sp>
    </p:spTree>
    <p:extLst>
      <p:ext uri="{BB962C8B-B14F-4D97-AF65-F5344CB8AC3E}">
        <p14:creationId xmlns:p14="http://schemas.microsoft.com/office/powerpoint/2010/main" val="2897856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879475" y="274638"/>
            <a:ext cx="8229600" cy="1143000"/>
          </a:xfrm>
        </p:spPr>
        <p:txBody>
          <a:bodyPr/>
          <a:lstStyle/>
          <a:p>
            <a:pPr eaLnBrk="1" hangingPunct="1"/>
            <a:r>
              <a:rPr lang="th-TH" altLang="th-TH" sz="4000" b="1">
                <a:solidFill>
                  <a:srgbClr val="663300"/>
                </a:solidFill>
                <a:cs typeface="Angsana New" panose="02020603050405020304" pitchFamily="18" charset="-34"/>
              </a:rPr>
              <a:t>แบบฟอร์มประเมินตนเองตามกรอบการพัฒนาคุณภาพระบบสารสนเทศโรงพยาบาล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12875"/>
            <a:ext cx="8507412" cy="5240338"/>
          </a:xfrm>
          <a:noFill/>
        </p:spPr>
        <p:txBody>
          <a:bodyPr>
            <a:spAutoFit/>
          </a:bodyPr>
          <a:lstStyle/>
          <a:p>
            <a:pPr marL="804863" indent="-804863" eaLnBrk="1" hangingPunct="1">
              <a:lnSpc>
                <a:spcPct val="90000"/>
              </a:lnSpc>
              <a:buFontTx/>
              <a:buNone/>
            </a:pPr>
            <a:r>
              <a:rPr lang="en-US" alt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1.2 </a:t>
            </a:r>
            <a:r>
              <a:rPr lang="th-TH" alt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แผนแม่บทเทคโนโลยีสารสนเทศของโรงพยาบาล</a:t>
            </a:r>
          </a:p>
          <a:p>
            <a:pPr marL="804863" indent="-804863" eaLnBrk="1" hangingPunct="1">
              <a:lnSpc>
                <a:spcPct val="90000"/>
              </a:lnSpc>
              <a:buFontTx/>
              <a:buNone/>
            </a:pPr>
            <a:r>
              <a:rPr lang="th-TH" alt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 </a:t>
            </a:r>
            <a:r>
              <a:rPr lang="en-US" alt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2800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ยังไม่มีแผนแม่บท</a:t>
            </a:r>
          </a:p>
          <a:p>
            <a:pPr marL="804863" indent="-804863" eaLnBrk="1" hangingPunct="1">
              <a:lnSpc>
                <a:spcPct val="90000"/>
              </a:lnSpc>
              <a:buFontTx/>
              <a:buNone/>
            </a:pPr>
            <a:r>
              <a:rPr lang="th-TH" alt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 </a:t>
            </a:r>
            <a:r>
              <a:rPr lang="en-US" alt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en-US" alt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2800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มีแผนแม่บท แต่ไม่สอดคล้องกับวิสัยทัศน์ พันธกิจ ยุทธศาสตร์ ของโรงพยาบาล</a:t>
            </a:r>
          </a:p>
          <a:p>
            <a:pPr marL="804863" indent="-804863" eaLnBrk="1" hangingPunct="1">
              <a:lnSpc>
                <a:spcPct val="90000"/>
              </a:lnSpc>
              <a:buFontTx/>
              <a:buNone/>
            </a:pPr>
            <a:r>
              <a:rPr lang="th-TH" alt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 </a:t>
            </a:r>
            <a:r>
              <a:rPr lang="en-US" alt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alt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2800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มีแผนแม่บท ที่สอดคล้องกับวิสัยทัศน์ พันธกิจ ยุทธศาสตร์ ของโรงพยาบาล แต่ไม่มีการสื่อสารแผนแม่บทให้ผู้เกี่ยวข้องรับทราบ และดำเนินการแนวเดียวกัน</a:t>
            </a:r>
          </a:p>
          <a:p>
            <a:pPr marL="804863" indent="-804863" eaLnBrk="1" hangingPunct="1">
              <a:lnSpc>
                <a:spcPct val="90000"/>
              </a:lnSpc>
              <a:buFontTx/>
              <a:buNone/>
            </a:pPr>
            <a:r>
              <a:rPr lang="th-TH" alt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 </a:t>
            </a:r>
            <a:r>
              <a:rPr lang="en-US" alt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en-US" alt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2800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มีแผนแม่บท ที่สอดคล้องกับวิสัยทัศน์ พันธกิจ ยุทธศาสตร์ ของโรงพยาบาล มีการสื่อสารแผนแม่บทให้ผู้เกี่ยวข้องรับทราบ และดำเนินการแนวเดียวกัน แต่ยังไม่มีการประเมินผลการดำเนินการตามแผน หรือมีการประเมินผลการดำเนินการตามแผนแล้ว แต่ยังไม่ได้นำผลการประเมินมาปรับแผนให้ดีขึ้น</a:t>
            </a:r>
          </a:p>
          <a:p>
            <a:pPr marL="804863" indent="-804863" eaLnBrk="1" hangingPunct="1">
              <a:lnSpc>
                <a:spcPct val="90000"/>
              </a:lnSpc>
              <a:buFontTx/>
              <a:buNone/>
            </a:pPr>
            <a:r>
              <a:rPr lang="th-TH" alt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 </a:t>
            </a:r>
            <a:r>
              <a:rPr lang="en-US" alt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alt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2800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มีแผนแม่บท ที่สอดคล้องกับวิสัยทัศน์ พันธกิจ ยุทธศาสตร์ ของโรงพยาบาล มีการสื่อสารแผนแม่บทให้ผู้เกี่ยวข้องรับทราบ และดำเนินการแนวเดียวกัน มีการประเมินผลการดำเนินการตามแผน และนำผลการประเมินมาปรับแผนให้ดีขึ้น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10393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271" name="Group 95"/>
          <p:cNvGraphicFramePr>
            <a:graphicFrameLocks noGrp="1"/>
          </p:cNvGraphicFramePr>
          <p:nvPr/>
        </p:nvGraphicFramePr>
        <p:xfrm>
          <a:off x="468313" y="1412875"/>
          <a:ext cx="8353425" cy="1188652"/>
        </p:xfrm>
        <a:graphic>
          <a:graphicData uri="http://schemas.openxmlformats.org/drawingml/2006/table">
            <a:tbl>
              <a:tblPr/>
              <a:tblGrid>
                <a:gridCol w="3076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0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11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65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8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65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65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656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81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016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794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4204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ด้านที่ </a:t>
                      </a:r>
                      <a:r>
                        <a:rPr kumimoji="0" lang="en-US" altLang="th-TH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kumimoji="0" lang="th-TH" altLang="th-TH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โครงสร้าง และ บทบาท</a:t>
                      </a:r>
                      <a:endParaRPr kumimoji="0" lang="en-US" altLang="th-TH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T="45703" marB="4570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kumimoji="0" lang="en-US" altLang="th-TH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kumimoji="0" lang="en-US" altLang="th-TH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kumimoji="0" lang="en-US" altLang="th-TH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kumimoji="0" lang="en-US" altLang="th-TH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kumimoji="0" lang="en-US" altLang="th-TH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endParaRPr kumimoji="0" lang="en-US" altLang="th-TH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endParaRPr kumimoji="0" lang="en-US" altLang="th-TH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endParaRPr kumimoji="0" lang="en-US" altLang="th-TH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  <a:endParaRPr kumimoji="0" lang="en-US" altLang="th-TH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endParaRPr kumimoji="0" lang="en-US" altLang="th-TH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Mode</a:t>
                      </a: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5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 </a:t>
                      </a:r>
                      <a:r>
                        <a:rPr kumimoji="0" lang="th-TH" altLang="th-TH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แผนแม่บทเทคโนโลยีสารสนเทศของโรงพยาบาล</a:t>
                      </a:r>
                      <a:endParaRPr kumimoji="0" lang="en-US" altLang="th-TH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283" name="Rectangle 96"/>
          <p:cNvSpPr>
            <a:spLocks noChangeArrowheads="1"/>
          </p:cNvSpPr>
          <p:nvPr/>
        </p:nvSpPr>
        <p:spPr bwMode="auto">
          <a:xfrm>
            <a:off x="539750" y="3068638"/>
            <a:ext cx="8229600" cy="305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82775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0763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69875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106738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56393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402113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47833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93553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th-TH" altLang="th-TH" sz="3600" b="1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จากการเยี่ยมสำรวจ โรงพยาบาล 10 แห่งในกระบวนการนำร่อง</a:t>
            </a:r>
          </a:p>
          <a:p>
            <a:pPr lvl="1" eaLnBrk="1" hangingPunct="1">
              <a:buFontTx/>
              <a:buChar char="•"/>
            </a:pPr>
            <a:r>
              <a:rPr lang="th-TH" altLang="th-TH" sz="4400" b="1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 แห่ง 	ได้คะแนน	0</a:t>
            </a:r>
          </a:p>
          <a:p>
            <a:pPr lvl="1" eaLnBrk="1" hangingPunct="1">
              <a:buFontTx/>
              <a:buChar char="•"/>
            </a:pPr>
            <a:r>
              <a:rPr lang="th-TH" altLang="th-TH" sz="4400" b="1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 แห่ง 	ได้คะแนน	1</a:t>
            </a:r>
          </a:p>
          <a:p>
            <a:pPr lvl="1" eaLnBrk="1" hangingPunct="1">
              <a:buFontTx/>
              <a:buChar char="•"/>
            </a:pPr>
            <a:r>
              <a:rPr lang="th-TH" altLang="th-TH" sz="4400" b="1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 แห่ง 	ได้คะแนน	2</a:t>
            </a:r>
          </a:p>
        </p:txBody>
      </p:sp>
      <p:sp>
        <p:nvSpPr>
          <p:cNvPr id="10284" name="Rectangle 97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1pPr>
            <a:lvl2pPr marL="742950" indent="-28575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2pPr>
            <a:lvl3pPr marL="1143000" indent="-22860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3pPr>
            <a:lvl4pPr marL="1600200" indent="-22860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4pPr>
            <a:lvl5pPr marL="2057400" indent="-22860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9pPr>
          </a:lstStyle>
          <a:p>
            <a:pPr algn="ctr" eaLnBrk="1" hangingPunct="1"/>
            <a:r>
              <a:rPr lang="th-TH" altLang="th-TH" b="1"/>
              <a:t>ผลการเยี่ยมสำรวจ</a:t>
            </a:r>
          </a:p>
        </p:txBody>
      </p:sp>
      <p:pic>
        <p:nvPicPr>
          <p:cNvPr id="10285" name="Picture 9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04829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7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11560" y="1484784"/>
            <a:ext cx="8316416" cy="491134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630238" indent="-630238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1.	</a:t>
            </a:r>
            <a:r>
              <a:rPr lang="th-TH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โรงพยาบาลไม่มีแผนยุทธศาสตร์ที่ชัดเจน</a:t>
            </a:r>
            <a:endParaRPr lang="en-US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169988" lvl="0" indent="-630238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ไม่จัดทำแผน</a:t>
            </a:r>
            <a:endParaRPr lang="en-US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169988" lvl="0" indent="-630238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มีแต่ยุทธศาสตร์กว้างๆ ไม่มีกลยุทธ เข็มมุ่ง</a:t>
            </a:r>
            <a:endParaRPr lang="en-US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169988" lvl="0" indent="-630238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ขาดความเชื่อมโยงแผน (</a:t>
            </a:r>
            <a:r>
              <a:rPr lang="en-US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strategic map) </a:t>
            </a:r>
            <a:r>
              <a:rPr lang="th-TH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ที่ชัดเจน</a:t>
            </a:r>
            <a:endParaRPr lang="en-US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169988" lvl="0" indent="-630238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ขาดการ </a:t>
            </a:r>
            <a:r>
              <a:rPr lang="en-US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implement </a:t>
            </a:r>
            <a:r>
              <a:rPr lang="th-TH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แผน</a:t>
            </a:r>
            <a:endParaRPr lang="en-US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75656" y="314588"/>
            <a:ext cx="7452320" cy="7582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th-TH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ปัญหาของแผน </a:t>
            </a:r>
            <a:r>
              <a:rPr lang="en-US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IT </a:t>
            </a:r>
            <a:r>
              <a:rPr lang="th-TH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ที่พบจากการเยี่ยมสำรวจ</a:t>
            </a:r>
            <a:endParaRPr lang="en-US" sz="4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92312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Rectangle 3"/>
          <p:cNvSpPr>
            <a:spLocks noGrp="1"/>
          </p:cNvSpPr>
          <p:nvPr>
            <p:ph type="title"/>
          </p:nvPr>
        </p:nvSpPr>
        <p:spPr>
          <a:xfrm>
            <a:off x="900113" y="73025"/>
            <a:ext cx="6480175" cy="908050"/>
          </a:xfrm>
        </p:spPr>
        <p:txBody>
          <a:bodyPr/>
          <a:lstStyle/>
          <a:p>
            <a:pPr eaLnBrk="1" hangingPunct="1"/>
            <a:r>
              <a:rPr lang="en-US" altLang="th-TH" sz="6000" b="1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IT Governance</a:t>
            </a:r>
            <a:endParaRPr lang="th-TH" altLang="th-TH" sz="6000" b="1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73731" name="Rectangle 4"/>
          <p:cNvSpPr>
            <a:spLocks noChangeArrowheads="1"/>
          </p:cNvSpPr>
          <p:nvPr/>
        </p:nvSpPr>
        <p:spPr bwMode="auto">
          <a:xfrm>
            <a:off x="4479925" y="2955925"/>
            <a:ext cx="184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1pPr>
            <a:lvl2pPr marL="742950" indent="-28575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2pPr>
            <a:lvl3pPr marL="11430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3pPr>
            <a:lvl4pPr marL="16002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4pPr>
            <a:lvl5pPr marL="20574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9pPr>
          </a:lstStyle>
          <a:p>
            <a:pPr eaLnBrk="1" hangingPunct="1"/>
            <a:endParaRPr lang="en-US" altLang="th-TH" sz="2800">
              <a:solidFill>
                <a:schemeClr val="tx1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  <a:p>
            <a:endParaRPr lang="en-US" altLang="th-TH" sz="2800">
              <a:solidFill>
                <a:schemeClr val="tx1"/>
              </a:solidFill>
              <a:latin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73732" name="Rectangle 5"/>
          <p:cNvSpPr>
            <a:spLocks noChangeArrowheads="1"/>
          </p:cNvSpPr>
          <p:nvPr/>
        </p:nvSpPr>
        <p:spPr bwMode="auto">
          <a:xfrm>
            <a:off x="0" y="0"/>
            <a:ext cx="184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1pPr>
            <a:lvl2pPr marL="742950" indent="-28575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2pPr>
            <a:lvl3pPr marL="11430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3pPr>
            <a:lvl4pPr marL="16002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4pPr>
            <a:lvl5pPr marL="20574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9pPr>
          </a:lstStyle>
          <a:p>
            <a:pPr eaLnBrk="1" hangingPunct="1"/>
            <a:endParaRPr lang="en-US" altLang="th-TH" sz="2800">
              <a:solidFill>
                <a:schemeClr val="tx1"/>
              </a:solidFill>
              <a:latin typeface="Calibri" panose="020F0502020204030204" pitchFamily="34" charset="0"/>
              <a:cs typeface="Cordia New" panose="020B0304020202020204" pitchFamily="34" charset="-34"/>
            </a:endParaRPr>
          </a:p>
          <a:p>
            <a:endParaRPr lang="en-US" altLang="th-TH" sz="2800">
              <a:solidFill>
                <a:schemeClr val="tx1"/>
              </a:solidFill>
              <a:latin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73733" name="Text Box 10"/>
          <p:cNvSpPr txBox="1">
            <a:spLocks noChangeArrowheads="1"/>
          </p:cNvSpPr>
          <p:nvPr/>
        </p:nvSpPr>
        <p:spPr bwMode="auto">
          <a:xfrm>
            <a:off x="611188" y="1711325"/>
            <a:ext cx="8229600" cy="419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1pPr>
            <a:lvl2pPr marL="742950" indent="-28575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2pPr>
            <a:lvl3pPr marL="11430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3pPr>
            <a:lvl4pPr marL="16002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4pPr>
            <a:lvl5pPr marL="20574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9pPr>
          </a:lstStyle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th-TH" b="1">
                <a:solidFill>
                  <a:schemeClr val="tx1"/>
                </a:solidFill>
                <a:latin typeface="TH SarabunPSK" panose="020B0500040200020003" pitchFamily="34" charset="-34"/>
              </a:rPr>
              <a:t>[Governance is] the set of </a:t>
            </a:r>
            <a:r>
              <a:rPr lang="en-US" altLang="th-TH" b="1">
                <a:solidFill>
                  <a:srgbClr val="FF0000"/>
                </a:solidFill>
                <a:latin typeface="TH SarabunPSK" panose="020B0500040200020003" pitchFamily="34" charset="-34"/>
              </a:rPr>
              <a:t>organizational regulations</a:t>
            </a:r>
            <a:r>
              <a:rPr lang="en-US" altLang="th-TH" b="1">
                <a:solidFill>
                  <a:schemeClr val="tx1"/>
                </a:solidFill>
                <a:latin typeface="TH SarabunPSK" panose="020B0500040200020003" pitchFamily="34" charset="-34"/>
              </a:rPr>
              <a:t> and standards exercised by </a:t>
            </a:r>
            <a:r>
              <a:rPr lang="en-US" altLang="th-TH" b="1">
                <a:solidFill>
                  <a:srgbClr val="FF0000"/>
                </a:solidFill>
                <a:latin typeface="TH SarabunPSK" panose="020B0500040200020003" pitchFamily="34" charset="-34"/>
              </a:rPr>
              <a:t>management</a:t>
            </a:r>
            <a:r>
              <a:rPr lang="en-US" altLang="th-TH" b="1">
                <a:solidFill>
                  <a:schemeClr val="tx1"/>
                </a:solidFill>
                <a:latin typeface="TH SarabunPSK" panose="020B0500040200020003" pitchFamily="34" charset="-34"/>
              </a:rPr>
              <a:t> to provide </a:t>
            </a:r>
            <a:r>
              <a:rPr lang="en-US" altLang="th-TH" b="1">
                <a:solidFill>
                  <a:srgbClr val="FF0000"/>
                </a:solidFill>
                <a:latin typeface="TH SarabunPSK" panose="020B0500040200020003" pitchFamily="34" charset="-34"/>
              </a:rPr>
              <a:t>strategic</a:t>
            </a:r>
            <a:r>
              <a:rPr lang="en-US" altLang="th-TH" b="1">
                <a:solidFill>
                  <a:schemeClr val="tx1"/>
                </a:solidFill>
                <a:latin typeface="TH SarabunPSK" panose="020B0500040200020003" pitchFamily="34" charset="-34"/>
              </a:rPr>
              <a:t> direction and ensure that </a:t>
            </a:r>
            <a:r>
              <a:rPr lang="en-US" altLang="th-TH" b="1">
                <a:solidFill>
                  <a:srgbClr val="FF0000"/>
                </a:solidFill>
                <a:latin typeface="TH SarabunPSK" panose="020B0500040200020003" pitchFamily="34" charset="-34"/>
              </a:rPr>
              <a:t>objectives </a:t>
            </a:r>
            <a:r>
              <a:rPr lang="en-US" altLang="th-TH" b="1">
                <a:solidFill>
                  <a:schemeClr val="tx1"/>
                </a:solidFill>
                <a:latin typeface="TH SarabunPSK" panose="020B0500040200020003" pitchFamily="34" charset="-34"/>
              </a:rPr>
              <a:t>are achieved, </a:t>
            </a:r>
            <a:r>
              <a:rPr lang="en-US" altLang="th-TH" b="1">
                <a:solidFill>
                  <a:srgbClr val="FF0000"/>
                </a:solidFill>
                <a:latin typeface="TH SarabunPSK" panose="020B0500040200020003" pitchFamily="34" charset="-34"/>
              </a:rPr>
              <a:t>risks</a:t>
            </a:r>
            <a:r>
              <a:rPr lang="en-US" altLang="th-TH" b="1">
                <a:solidFill>
                  <a:schemeClr val="tx1"/>
                </a:solidFill>
                <a:latin typeface="TH SarabunPSK" panose="020B0500040200020003" pitchFamily="34" charset="-34"/>
              </a:rPr>
              <a:t> are managed appropriately, and </a:t>
            </a:r>
            <a:r>
              <a:rPr lang="en-US" altLang="th-TH" b="1">
                <a:solidFill>
                  <a:srgbClr val="FF0000"/>
                </a:solidFill>
                <a:latin typeface="TH SarabunPSK" panose="020B0500040200020003" pitchFamily="34" charset="-34"/>
              </a:rPr>
              <a:t>resources</a:t>
            </a:r>
            <a:r>
              <a:rPr lang="en-US" altLang="th-TH" b="1">
                <a:solidFill>
                  <a:schemeClr val="tx1"/>
                </a:solidFill>
                <a:latin typeface="TH SarabunPSK" panose="020B0500040200020003" pitchFamily="34" charset="-34"/>
              </a:rPr>
              <a:t> are used responsibly</a:t>
            </a:r>
            <a:endParaRPr lang="th-TH" altLang="th-TH" b="1">
              <a:solidFill>
                <a:schemeClr val="tx1"/>
              </a:solidFill>
              <a:latin typeface="TH SarabunPSK" panose="020B0500040200020003" pitchFamily="34" charset="-34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7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953766" y="1484784"/>
            <a:ext cx="8190234" cy="424520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630238" indent="-630238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2.	</a:t>
            </a:r>
            <a:r>
              <a:rPr lang="th-TH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โรงพยาบาลไม่มีแผนแม่บท </a:t>
            </a:r>
            <a:r>
              <a:rPr lang="en-US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</a:t>
            </a:r>
            <a:endParaRPr lang="en-US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955675" indent="-506413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1169988" algn="l"/>
              </a:tabLst>
            </a:pPr>
            <a:r>
              <a:rPr lang="th-TH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ไม่จัดทำแผน</a:t>
            </a:r>
          </a:p>
          <a:p>
            <a:pPr marL="955675" indent="-506413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1169988" algn="l"/>
              </a:tabLst>
            </a:pPr>
            <a:r>
              <a:rPr lang="th-TH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มีแผนอยู่ในใจ ไม่มีเอกสาร</a:t>
            </a:r>
          </a:p>
          <a:p>
            <a:pPr marL="955675" indent="-506413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1169988" algn="l"/>
              </a:tabLst>
            </a:pPr>
            <a:r>
              <a:rPr lang="th-TH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ระบุการพัฒนา </a:t>
            </a:r>
            <a:r>
              <a:rPr lang="en-US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</a:t>
            </a:r>
            <a:r>
              <a:rPr lang="th-TH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ในแผนยุทธศาสตร์โรงพยาบาล แต่ไม่มีแผน </a:t>
            </a:r>
            <a:r>
              <a:rPr lang="en-US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</a:t>
            </a:r>
            <a:r>
              <a:rPr lang="th-TH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ที่ชัดเจน</a:t>
            </a:r>
            <a:endParaRPr lang="en-US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75656" y="314588"/>
            <a:ext cx="7452320" cy="7582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th-TH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ปัญหาของแผน </a:t>
            </a:r>
            <a:r>
              <a:rPr lang="en-US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IT </a:t>
            </a:r>
            <a:r>
              <a:rPr lang="th-TH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ที่พบจากการเยี่ยมสำรวจ</a:t>
            </a:r>
            <a:endParaRPr lang="en-US" sz="4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474229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7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67544" y="1196752"/>
            <a:ext cx="8460432" cy="576064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809625" indent="-53975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3.	แผน </a:t>
            </a:r>
            <a:r>
              <a:rPr lang="en-US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</a:t>
            </a: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ไม่สอดคล้องกับแผนยุทธศาสตร์ของโรงพยาบาล</a:t>
            </a:r>
            <a:endParaRPr lang="en-US" sz="44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349375" indent="-5715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พัฒนา </a:t>
            </a:r>
            <a:r>
              <a:rPr lang="en-US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</a:t>
            </a: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แยกส่วนจากแผนงานอื่นๆ ของโรงพยาบาล โดยไม่ได้คำนึงถึงเป้าหมายของโรงพยาบาล</a:t>
            </a:r>
            <a:endParaRPr lang="en-US" sz="44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349375" indent="-5715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แผนโรงพยาบาล และแผน </a:t>
            </a:r>
            <a:r>
              <a:rPr lang="en-US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</a:t>
            </a: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ต่างคนต่างทำ แล้วมาจับโยงกันภายหลัง</a:t>
            </a:r>
            <a:endParaRPr lang="en-US" sz="44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349375" indent="-5715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พัฒนาตามผู้บริหารและผู้ใช้ขอมาเป็นหลัก</a:t>
            </a:r>
            <a:endParaRPr lang="en-US" sz="44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75656" y="314588"/>
            <a:ext cx="7452320" cy="7582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th-TH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ปัญหาของแผน </a:t>
            </a:r>
            <a:r>
              <a:rPr lang="en-US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IT </a:t>
            </a:r>
            <a:r>
              <a:rPr lang="th-TH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ที่พบจากการเยี่ยมสำรวจ</a:t>
            </a:r>
            <a:endParaRPr lang="en-US" sz="4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942952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altLang="th-TH" sz="4800" b="1"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ตัวอย่างแผนแม่บท </a:t>
            </a:r>
            <a:r>
              <a:rPr lang="en-US" altLang="th-TH" sz="4800" b="1">
                <a:latin typeface="TH SarabunPSK" panose="020B0500040200020003" pitchFamily="34" charset="-34"/>
                <a:cs typeface="TH SarabunPSK" panose="020B0500040200020003" pitchFamily="34" charset="-34"/>
              </a:rPr>
              <a:t>IT </a:t>
            </a:r>
            <a:r>
              <a:rPr lang="th-TH" altLang="th-TH" sz="4800" b="1">
                <a:latin typeface="TH SarabunPSK" panose="020B0500040200020003" pitchFamily="34" charset="-34"/>
                <a:cs typeface="TH SarabunPSK" panose="020B0500040200020003" pitchFamily="34" charset="-34"/>
              </a:rPr>
              <a:t>ที่พบ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229600" cy="5410712"/>
          </a:xfrm>
          <a:noFill/>
        </p:spPr>
        <p:txBody>
          <a:bodyPr>
            <a:spAutoFit/>
          </a:bodyPr>
          <a:lstStyle/>
          <a:p>
            <a:pPr marL="609600" indent="-609600" eaLnBrk="1" hangingPunct="1">
              <a:buFontTx/>
              <a:buAutoNum type="arabicPeriod"/>
            </a:pPr>
            <a:r>
              <a:rPr lang="th-TH" altLang="th-TH" b="1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มีระบบเครือข่าย ที่เสถียร มั่นคงปลอดภัยและครอบคลุมการใช้งาน</a:t>
            </a:r>
            <a:endParaRPr lang="en-US" altLang="th-TH" b="1" dirty="0">
              <a:solidFill>
                <a:schemeClr val="accent2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609600" indent="-609600" eaLnBrk="1" hangingPunct="1">
              <a:buFontTx/>
              <a:buAutoNum type="arabicPeriod"/>
            </a:pPr>
            <a:r>
              <a:rPr lang="th-TH" altLang="th-TH" b="1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มีอุปกรณ์ ฮาร์ดแวร์ ที่มีประสิทธิภาพ ใช้งานได้อย่างเพียงพอ</a:t>
            </a:r>
            <a:endParaRPr lang="en-US" altLang="th-TH" b="1" dirty="0">
              <a:solidFill>
                <a:schemeClr val="accent2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609600" indent="-609600" eaLnBrk="1" hangingPunct="1">
              <a:buFontTx/>
              <a:buAutoNum type="arabicPeriod"/>
            </a:pPr>
            <a:r>
              <a:rPr lang="th-TH" altLang="th-TH" b="1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มีซอฟต์แวร์และระบบปฏิบัติการที่มีประสิทธิภาพ ถูกต้องตามกฎหมาย ปลอดภัย ตอบสนองต่อการใช้งาน</a:t>
            </a:r>
            <a:endParaRPr lang="en-US" altLang="th-TH" b="1" dirty="0">
              <a:solidFill>
                <a:schemeClr val="accent2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609600" indent="-609600" eaLnBrk="1" hangingPunct="1">
              <a:buFontTx/>
              <a:buAutoNum type="arabicPeriod"/>
            </a:pPr>
            <a:r>
              <a:rPr lang="th-TH" altLang="th-TH" b="1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บุคลากรด้านเทคโนโลยีสารสนเทศและบุคลากรในโรงพยาบาลมีความรู้ ความชำนาญ และสมรรถนะ สามารถประยุกต์ใช้ระบบ </a:t>
            </a:r>
            <a:r>
              <a:rPr lang="en-US" altLang="th-TH" b="1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IT </a:t>
            </a:r>
            <a:r>
              <a:rPr lang="th-TH" altLang="th-TH" b="1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ให้เกิดประโยชน์สูงสุด </a:t>
            </a:r>
            <a:endParaRPr lang="en-US" altLang="th-TH" b="1" dirty="0">
              <a:solidFill>
                <a:schemeClr val="accent2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609600" indent="-609600" eaLnBrk="1" hangingPunct="1">
              <a:buFontTx/>
              <a:buAutoNum type="arabicPeriod"/>
            </a:pPr>
            <a:r>
              <a:rPr lang="th-TH" altLang="th-TH" b="1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บริหารจัดการทรัพยากร ได้แก่ข้อมูล สารสนเทศ ข้อมูลในเวชระเบียน และข้อมูลการดำเนินงานด้านต่างๆที่สำคัญของโรงพยาบาล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 bwMode="auto">
          <a:xfrm rot="19670149">
            <a:off x="-569460" y="327453"/>
            <a:ext cx="3734041" cy="670689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40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19955616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altLang="th-TH" sz="4800" b="1"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ตัวอย่างแผนแม่บท </a:t>
            </a:r>
            <a:r>
              <a:rPr lang="en-US" altLang="th-TH" sz="4800" b="1">
                <a:latin typeface="TH SarabunPSK" panose="020B0500040200020003" pitchFamily="34" charset="-34"/>
                <a:cs typeface="TH SarabunPSK" panose="020B0500040200020003" pitchFamily="34" charset="-34"/>
              </a:rPr>
              <a:t>IT </a:t>
            </a:r>
            <a:r>
              <a:rPr lang="th-TH" altLang="th-TH" sz="4800" b="1">
                <a:latin typeface="TH SarabunPSK" panose="020B0500040200020003" pitchFamily="34" charset="-34"/>
                <a:cs typeface="TH SarabunPSK" panose="020B0500040200020003" pitchFamily="34" charset="-34"/>
              </a:rPr>
              <a:t>ที่พบ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62188" y="1441450"/>
            <a:ext cx="4619625" cy="3975100"/>
          </a:xfrm>
          <a:noFill/>
        </p:spPr>
        <p:txBody>
          <a:bodyPr>
            <a:spAutoFit/>
          </a:bodyPr>
          <a:lstStyle/>
          <a:p>
            <a:pPr marL="609600" indent="-609600" eaLnBrk="1" hangingPunct="1">
              <a:buFontTx/>
              <a:buAutoNum type="arabicPeriod"/>
            </a:pPr>
            <a:r>
              <a:rPr lang="th-TH" altLang="th-TH" sz="4400" b="1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 </a:t>
            </a:r>
            <a:r>
              <a:rPr lang="en-US" altLang="th-TH" sz="4400" b="1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Network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th-TH" altLang="th-TH" sz="4400" b="1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 </a:t>
            </a:r>
            <a:r>
              <a:rPr lang="en-US" altLang="th-TH" sz="4400" b="1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Hardware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th-TH" altLang="th-TH" sz="4400" b="1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 </a:t>
            </a:r>
            <a:r>
              <a:rPr lang="en-US" altLang="th-TH" sz="4400" b="1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Software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th-TH" altLang="th-TH" sz="4400" b="1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 </a:t>
            </a:r>
            <a:r>
              <a:rPr lang="en-US" altLang="th-TH" sz="4400" b="1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Peopleware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th-TH" altLang="th-TH" sz="4400" b="1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 </a:t>
            </a:r>
            <a:r>
              <a:rPr lang="en-US" altLang="th-TH" sz="4400" b="1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Dataware</a:t>
            </a:r>
            <a:endParaRPr lang="th-TH" altLang="th-TH" sz="4400" b="1">
              <a:solidFill>
                <a:schemeClr val="accent2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 bwMode="auto">
          <a:xfrm rot="19670149">
            <a:off x="-569460" y="327453"/>
            <a:ext cx="3734041" cy="670689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40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36587724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altLang="th-TH" sz="4800" b="1"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ตัวอย่างแผนแม่บท </a:t>
            </a:r>
            <a:r>
              <a:rPr lang="en-US" altLang="th-TH" sz="4800" b="1">
                <a:latin typeface="TH SarabunPSK" panose="020B0500040200020003" pitchFamily="34" charset="-34"/>
                <a:cs typeface="TH SarabunPSK" panose="020B0500040200020003" pitchFamily="34" charset="-34"/>
              </a:rPr>
              <a:t>IT </a:t>
            </a:r>
            <a:r>
              <a:rPr lang="th-TH" altLang="th-TH" sz="4800" b="1">
                <a:latin typeface="TH SarabunPSK" panose="020B0500040200020003" pitchFamily="34" charset="-34"/>
                <a:cs typeface="TH SarabunPSK" panose="020B0500040200020003" pitchFamily="34" charset="-34"/>
              </a:rPr>
              <a:t>ที่พบ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62188" y="1441450"/>
            <a:ext cx="4619625" cy="3975100"/>
          </a:xfrm>
          <a:noFill/>
        </p:spPr>
        <p:txBody>
          <a:bodyPr>
            <a:spAutoFit/>
          </a:bodyPr>
          <a:lstStyle/>
          <a:p>
            <a:pPr marL="609600" indent="-609600" eaLnBrk="1" hangingPunct="1">
              <a:buFontTx/>
              <a:buAutoNum type="arabicPeriod"/>
            </a:pPr>
            <a:r>
              <a:rPr lang="th-TH" altLang="th-TH" sz="4400" b="1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 </a:t>
            </a:r>
            <a:r>
              <a:rPr lang="en-US" altLang="th-TH" sz="4400" b="1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Network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th-TH" altLang="th-TH" sz="4400" b="1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 </a:t>
            </a:r>
            <a:r>
              <a:rPr lang="en-US" altLang="th-TH" sz="4400" b="1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Hardware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th-TH" altLang="th-TH" sz="4400" b="1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 </a:t>
            </a:r>
            <a:r>
              <a:rPr lang="en-US" altLang="th-TH" sz="4400" b="1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Software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th-TH" altLang="th-TH" sz="4400" b="1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 </a:t>
            </a:r>
            <a:r>
              <a:rPr lang="en-US" altLang="th-TH" sz="4400" b="1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Peopleware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th-TH" altLang="th-TH" sz="4400" b="1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 </a:t>
            </a:r>
            <a:r>
              <a:rPr lang="en-US" altLang="th-TH" sz="4400" b="1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Dataware</a:t>
            </a:r>
            <a:endParaRPr lang="th-TH" altLang="th-TH" sz="4400" b="1">
              <a:solidFill>
                <a:schemeClr val="accent2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 rot="-1895073">
            <a:off x="1260475" y="2262188"/>
            <a:ext cx="6465888" cy="2286000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1pPr>
            <a:lvl2pPr marL="742950" indent="-28575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2pPr>
            <a:lvl3pPr marL="1143000" indent="-22860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3pPr>
            <a:lvl4pPr marL="1600200" indent="-22860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4pPr>
            <a:lvl5pPr marL="2057400" indent="-22860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th-TH" sz="7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MingLiU-ExtB" panose="02020500000000000000" pitchFamily="18" charset="-120"/>
                <a:ea typeface="+mn-ea"/>
                <a:cs typeface="TH SarabunPSK" panose="020B0500040200020003" pitchFamily="34" charset="-34"/>
              </a:rPr>
              <a:t>? Alignment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7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MingLiU-ExtB" panose="02020500000000000000" pitchFamily="18" charset="-120"/>
                <a:ea typeface="+mn-ea"/>
                <a:cs typeface="TH SarabunPSK" panose="020B0500040200020003" pitchFamily="34" charset="-34"/>
              </a:rPr>
              <a:t>กับยุทธศาสตร์โรงพยาบาล</a:t>
            </a: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 rot="19670149">
            <a:off x="-569460" y="327453"/>
            <a:ext cx="3734041" cy="670689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40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24090622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Title 1"/>
          <p:cNvSpPr>
            <a:spLocks noGrp="1"/>
          </p:cNvSpPr>
          <p:nvPr>
            <p:ph type="title" idx="4294967295"/>
          </p:nvPr>
        </p:nvSpPr>
        <p:spPr>
          <a:xfrm>
            <a:off x="258763" y="1193800"/>
            <a:ext cx="4354512" cy="838200"/>
          </a:xfrm>
        </p:spPr>
        <p:txBody>
          <a:bodyPr/>
          <a:lstStyle/>
          <a:p>
            <a:r>
              <a:rPr lang="th-TH" altLang="th-TH" sz="2400" b="1"/>
              <a:t>แผนยุทธศาสตร์โรงพยาบาล</a:t>
            </a:r>
            <a:endParaRPr lang="en-US" altLang="th-TH" sz="2400" b="1"/>
          </a:p>
        </p:txBody>
      </p:sp>
      <p:sp>
        <p:nvSpPr>
          <p:cNvPr id="3" name="TextBox 2"/>
          <p:cNvSpPr txBox="1"/>
          <p:nvPr/>
        </p:nvSpPr>
        <p:spPr>
          <a:xfrm>
            <a:off x="454025" y="2000250"/>
            <a:ext cx="4138613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36575" indent="-536575" eaLnBrk="0" hangingPunct="0">
              <a:buFont typeface="+mj-lt"/>
              <a:buAutoNum type="arabicPeriod"/>
              <a:defRPr/>
            </a:pPr>
            <a:r>
              <a:rPr lang="th-TH" sz="3200" b="1" dirty="0">
                <a:solidFill>
                  <a:srgbClr val="0000FF"/>
                </a:solidFill>
                <a:latin typeface="TH SarabunPSK" panose="020B0500040200020003" pitchFamily="34" charset="-34"/>
              </a:rPr>
              <a:t>พัฒนาสุขภาพตามกลุ่มวัย</a:t>
            </a:r>
          </a:p>
          <a:p>
            <a:pPr marL="536575" indent="-536575" eaLnBrk="0" hangingPunct="0">
              <a:buFont typeface="+mj-lt"/>
              <a:buAutoNum type="arabicPeriod"/>
              <a:defRPr/>
            </a:pPr>
            <a:r>
              <a:rPr lang="th-TH" sz="3200" b="1" dirty="0">
                <a:solidFill>
                  <a:srgbClr val="0000FF"/>
                </a:solidFill>
                <a:latin typeface="TH SarabunPSK" panose="020B0500040200020003" pitchFamily="34" charset="-34"/>
              </a:rPr>
              <a:t>พัฒนาและจัดระบบบริการที่มีคุณภาพและมาตรฐาน ครอบคลุมประชาชนสามารถเข้าถึงบริการได้</a:t>
            </a:r>
            <a:endParaRPr lang="en-US" sz="3200" b="1" dirty="0">
              <a:solidFill>
                <a:srgbClr val="0000FF"/>
              </a:solidFill>
              <a:latin typeface="TH SarabunPSK" panose="020B0500040200020003" pitchFamily="34" charset="-34"/>
            </a:endParaRPr>
          </a:p>
          <a:p>
            <a:pPr marL="536575" indent="-536575" eaLnBrk="0" hangingPunct="0">
              <a:buFont typeface="+mj-lt"/>
              <a:buAutoNum type="arabicPeriod"/>
              <a:defRPr/>
            </a:pPr>
            <a:r>
              <a:rPr lang="th-TH" sz="3200" b="1" dirty="0">
                <a:solidFill>
                  <a:srgbClr val="0000FF"/>
                </a:solidFill>
                <a:latin typeface="TH SarabunPSK" panose="020B0500040200020003" pitchFamily="34" charset="-34"/>
              </a:rPr>
              <a:t>พัฒนาระบบบริหารจัดการเพื่อสนับสนุนการจัดบริการ</a:t>
            </a:r>
            <a:endParaRPr lang="en-US" sz="3200" b="1" dirty="0">
              <a:solidFill>
                <a:srgbClr val="0000FF"/>
              </a:solidFill>
              <a:latin typeface="TH SarabunPSK" panose="020B0500040200020003" pitchFamily="34" charset="-34"/>
            </a:endParaRPr>
          </a:p>
          <a:p>
            <a:pPr marL="914400" indent="-914400" eaLnBrk="0" hangingPunct="0">
              <a:buFont typeface="+mj-lt"/>
              <a:buAutoNum type="arabicPeriod"/>
              <a:defRPr/>
            </a:pPr>
            <a:endParaRPr lang="en-US" sz="3200" b="1" dirty="0">
              <a:solidFill>
                <a:srgbClr val="0000FF"/>
              </a:solidFill>
              <a:latin typeface="TH SarabunPSK" panose="020B0500040200020003" pitchFamily="34" charset="-34"/>
            </a:endParaRPr>
          </a:p>
          <a:p>
            <a:pPr eaLnBrk="0" hangingPunct="0">
              <a:defRPr/>
            </a:pPr>
            <a:endParaRPr lang="th-TH" sz="3200" b="1" dirty="0">
              <a:solidFill>
                <a:srgbClr val="0000FF"/>
              </a:solidFill>
              <a:latin typeface="TH SarabunPSK" panose="020B0500040200020003" pitchFamily="34" charset="-34"/>
            </a:endParaRPr>
          </a:p>
        </p:txBody>
      </p:sp>
      <p:sp>
        <p:nvSpPr>
          <p:cNvPr id="140291" name="TextBox 4"/>
          <p:cNvSpPr txBox="1">
            <a:spLocks noChangeArrowheads="1"/>
          </p:cNvSpPr>
          <p:nvPr/>
        </p:nvSpPr>
        <p:spPr bwMode="auto">
          <a:xfrm>
            <a:off x="4932363" y="2000250"/>
            <a:ext cx="42957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1pPr>
            <a:lvl2pPr marL="742950" indent="-28575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2pPr>
            <a:lvl3pPr marL="11430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3pPr>
            <a:lvl4pPr marL="16002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4pPr>
            <a:lvl5pPr marL="20574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9pPr>
          </a:lstStyle>
          <a:p>
            <a:pPr>
              <a:buFont typeface="Calibri" panose="020F0502020204030204" pitchFamily="34" charset="0"/>
              <a:buAutoNum type="arabicPeriod"/>
            </a:pPr>
            <a:r>
              <a:rPr lang="th-TH" altLang="th-TH" sz="2400" b="1">
                <a:solidFill>
                  <a:srgbClr val="0000FF"/>
                </a:solidFill>
                <a:latin typeface="TH SarabunPSK" panose="020B0500040200020003" pitchFamily="34" charset="-34"/>
              </a:rPr>
              <a:t>พัฒนาคุณภาพระบบสารสนเทศตามมาตรฐาน</a:t>
            </a:r>
          </a:p>
          <a:p>
            <a:pPr>
              <a:buFont typeface="Calibri" panose="020F0502020204030204" pitchFamily="34" charset="0"/>
              <a:buAutoNum type="arabicPeriod"/>
            </a:pPr>
            <a:r>
              <a:rPr lang="th-TH" altLang="th-TH" sz="2400" b="1">
                <a:solidFill>
                  <a:srgbClr val="0000FF"/>
                </a:solidFill>
                <a:latin typeface="TH SarabunPSK" panose="020B0500040200020003" pitchFamily="34" charset="-34"/>
              </a:rPr>
              <a:t>นำเทคโนโลยีมาใช้ในการตรวจสอบความผิดพลาด</a:t>
            </a:r>
          </a:p>
          <a:p>
            <a:pPr>
              <a:buFont typeface="Calibri" panose="020F0502020204030204" pitchFamily="34" charset="0"/>
              <a:buAutoNum type="arabicPeriod"/>
            </a:pPr>
            <a:r>
              <a:rPr lang="th-TH" altLang="th-TH" sz="2400" b="1">
                <a:solidFill>
                  <a:srgbClr val="0000FF"/>
                </a:solidFill>
                <a:latin typeface="TH SarabunPSK" panose="020B0500040200020003" pitchFamily="34" charset="-34"/>
              </a:rPr>
              <a:t>ส่งเสริมหน่วยงานตรวจอบคุณภาพข้อมูลอย่างสม่ำเสมอ</a:t>
            </a:r>
          </a:p>
          <a:p>
            <a:pPr>
              <a:buFont typeface="Calibri" panose="020F0502020204030204" pitchFamily="34" charset="0"/>
              <a:buAutoNum type="arabicPeriod"/>
            </a:pPr>
            <a:r>
              <a:rPr lang="th-TH" altLang="th-TH" sz="2400" b="1">
                <a:solidFill>
                  <a:srgbClr val="0000FF"/>
                </a:solidFill>
                <a:latin typeface="TH SarabunPSK" panose="020B0500040200020003" pitchFamily="34" charset="-34"/>
              </a:rPr>
              <a:t>สะท้อนข้อมูลการตรวจสอบ</a:t>
            </a:r>
            <a:r>
              <a:rPr lang="en-US" altLang="th-TH" sz="2400" b="1">
                <a:solidFill>
                  <a:srgbClr val="0000FF"/>
                </a:solidFill>
                <a:latin typeface="TH SarabunPSK" panose="020B0500040200020003" pitchFamily="34" charset="-34"/>
              </a:rPr>
              <a:t>/</a:t>
            </a:r>
            <a:r>
              <a:rPr lang="th-TH" altLang="th-TH" sz="2400" b="1">
                <a:solidFill>
                  <a:srgbClr val="0000FF"/>
                </a:solidFill>
                <a:latin typeface="TH SarabunPSK" panose="020B0500040200020003" pitchFamily="34" charset="-34"/>
              </a:rPr>
              <a:t>ผลการตรวจสอบให้แก่หน่วยงาน</a:t>
            </a:r>
            <a:r>
              <a:rPr lang="en-US" altLang="th-TH" sz="2400" b="1">
                <a:solidFill>
                  <a:srgbClr val="0000FF"/>
                </a:solidFill>
                <a:latin typeface="TH SarabunPSK" panose="020B0500040200020003" pitchFamily="34" charset="-34"/>
              </a:rPr>
              <a:t>/</a:t>
            </a:r>
            <a:r>
              <a:rPr lang="th-TH" altLang="th-TH" sz="2400" b="1">
                <a:solidFill>
                  <a:srgbClr val="0000FF"/>
                </a:solidFill>
                <a:latin typeface="TH SarabunPSK" panose="020B0500040200020003" pitchFamily="34" charset="-34"/>
              </a:rPr>
              <a:t>ผู้บริหาร</a:t>
            </a:r>
          </a:p>
          <a:p>
            <a:pPr>
              <a:buFont typeface="Calibri" panose="020F0502020204030204" pitchFamily="34" charset="0"/>
              <a:buAutoNum type="arabicPeriod"/>
            </a:pPr>
            <a:r>
              <a:rPr lang="th-TH" altLang="th-TH" sz="2400" b="1">
                <a:solidFill>
                  <a:srgbClr val="0000FF"/>
                </a:solidFill>
                <a:latin typeface="TH SarabunPSK" panose="020B0500040200020003" pitchFamily="34" charset="-34"/>
              </a:rPr>
              <a:t>ใช้กระบวนการจัดการความเสี่ยงในการส่งเสริมให้หน่วยงานเกิดความตระหนัก</a:t>
            </a:r>
          </a:p>
          <a:p>
            <a:pPr>
              <a:buFont typeface="Calibri" panose="020F0502020204030204" pitchFamily="34" charset="0"/>
              <a:buAutoNum type="arabicPeriod"/>
            </a:pPr>
            <a:r>
              <a:rPr lang="th-TH" altLang="th-TH" sz="2400" b="1">
                <a:solidFill>
                  <a:srgbClr val="0000FF"/>
                </a:solidFill>
                <a:latin typeface="TH SarabunPSK" panose="020B0500040200020003" pitchFamily="34" charset="-34"/>
              </a:rPr>
              <a:t>ส่งเสริมบุคลากรให้มีทักษะในการใช้</a:t>
            </a:r>
            <a:r>
              <a:rPr lang="en-US" altLang="th-TH" sz="2400" b="1">
                <a:solidFill>
                  <a:srgbClr val="0000FF"/>
                </a:solidFill>
                <a:latin typeface="TH SarabunPSK" panose="020B0500040200020003" pitchFamily="34" charset="-34"/>
              </a:rPr>
              <a:t>/</a:t>
            </a:r>
            <a:r>
              <a:rPr lang="th-TH" altLang="th-TH" sz="2400" b="1">
                <a:solidFill>
                  <a:srgbClr val="0000FF"/>
                </a:solidFill>
                <a:latin typeface="TH SarabunPSK" panose="020B0500040200020003" pitchFamily="34" charset="-34"/>
              </a:rPr>
              <a:t>วิเคราะห์ข้อมูลอย่างถูกต้อง</a:t>
            </a:r>
          </a:p>
        </p:txBody>
      </p:sp>
      <p:sp>
        <p:nvSpPr>
          <p:cNvPr id="140292" name="Title 1"/>
          <p:cNvSpPr txBox="1">
            <a:spLocks/>
          </p:cNvSpPr>
          <p:nvPr/>
        </p:nvSpPr>
        <p:spPr bwMode="auto">
          <a:xfrm>
            <a:off x="5076825" y="1193800"/>
            <a:ext cx="37433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1pPr>
            <a:lvl2pPr marL="742950" indent="-28575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2pPr>
            <a:lvl3pPr marL="11430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3pPr>
            <a:lvl4pPr marL="16002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4pPr>
            <a:lvl5pPr marL="20574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9pPr>
          </a:lstStyle>
          <a:p>
            <a:pPr algn="ctr"/>
            <a:r>
              <a:rPr lang="th-TH" altLang="th-TH" sz="2400" b="1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rPr>
              <a:t>กลยุทธ สารสนเทศ</a:t>
            </a:r>
            <a:endParaRPr lang="en-US" altLang="th-TH" sz="2400" b="1">
              <a:solidFill>
                <a:schemeClr val="tx1"/>
              </a:solidFill>
              <a:latin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140293" name="Title 1"/>
          <p:cNvSpPr txBox="1">
            <a:spLocks/>
          </p:cNvSpPr>
          <p:nvPr/>
        </p:nvSpPr>
        <p:spPr bwMode="auto">
          <a:xfrm>
            <a:off x="323850" y="355600"/>
            <a:ext cx="8689975" cy="838200"/>
          </a:xfrm>
          <a:prstGeom prst="rect">
            <a:avLst/>
          </a:prstGeom>
          <a:solidFill>
            <a:srgbClr val="7DD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1pPr>
            <a:lvl2pPr marL="742950" indent="-28575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2pPr>
            <a:lvl3pPr marL="11430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3pPr>
            <a:lvl4pPr marL="16002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4pPr>
            <a:lvl5pPr marL="20574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9pPr>
          </a:lstStyle>
          <a:p>
            <a:pPr algn="ctr"/>
            <a:r>
              <a:rPr lang="th-TH" altLang="th-TH" sz="2400" b="1">
                <a:solidFill>
                  <a:srgbClr val="FF0000"/>
                </a:solidFill>
                <a:latin typeface="Calibri" panose="020F0502020204030204" pitchFamily="34" charset="0"/>
                <a:cs typeface="Angsana New" panose="02020603050405020304" pitchFamily="18" charset="-34"/>
              </a:rPr>
              <a:t>ตัวอย่างแผนยุทธศาสตร์ โรงพยาบาล และแผนสารสนเทศ</a:t>
            </a:r>
            <a:endParaRPr lang="en-US" altLang="th-TH" sz="2400" b="1">
              <a:solidFill>
                <a:srgbClr val="FF0000"/>
              </a:solidFill>
              <a:latin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7" name="Rectangle 6"/>
          <p:cNvSpPr/>
          <p:nvPr/>
        </p:nvSpPr>
        <p:spPr bwMode="auto">
          <a:xfrm rot="19670149">
            <a:off x="-569460" y="327453"/>
            <a:ext cx="3734041" cy="670689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40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27641035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TextBox 4"/>
          <p:cNvSpPr txBox="1">
            <a:spLocks noChangeArrowheads="1"/>
          </p:cNvSpPr>
          <p:nvPr/>
        </p:nvSpPr>
        <p:spPr bwMode="auto">
          <a:xfrm>
            <a:off x="250825" y="2000250"/>
            <a:ext cx="429736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1pPr>
            <a:lvl2pPr marL="742950" indent="-28575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2pPr>
            <a:lvl3pPr marL="11430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3pPr>
            <a:lvl4pPr marL="16002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4pPr>
            <a:lvl5pPr marL="20574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9pPr>
          </a:lstStyle>
          <a:p>
            <a:pPr>
              <a:buFont typeface="Calibri" panose="020F0502020204030204" pitchFamily="34" charset="0"/>
              <a:buAutoNum type="arabicPeriod"/>
            </a:pPr>
            <a:r>
              <a:rPr lang="th-TH" altLang="th-TH" sz="2400" b="1">
                <a:solidFill>
                  <a:srgbClr val="0000FF"/>
                </a:solidFill>
                <a:latin typeface="TH SarabunPSK" panose="020B0500040200020003" pitchFamily="34" charset="-34"/>
              </a:rPr>
              <a:t>พัฒนาคุณภาพระบบสารสนเทศตามมาตรฐาน</a:t>
            </a:r>
          </a:p>
          <a:p>
            <a:pPr>
              <a:buFont typeface="Calibri" panose="020F0502020204030204" pitchFamily="34" charset="0"/>
              <a:buAutoNum type="arabicPeriod"/>
            </a:pPr>
            <a:r>
              <a:rPr lang="th-TH" altLang="th-TH" sz="2400" b="1">
                <a:solidFill>
                  <a:srgbClr val="0000FF"/>
                </a:solidFill>
                <a:latin typeface="TH SarabunPSK" panose="020B0500040200020003" pitchFamily="34" charset="-34"/>
              </a:rPr>
              <a:t>นำเทคโนโลยีมาใช้ในการตรวจสอบความผิดพลาด</a:t>
            </a:r>
          </a:p>
          <a:p>
            <a:pPr>
              <a:buFont typeface="Calibri" panose="020F0502020204030204" pitchFamily="34" charset="0"/>
              <a:buAutoNum type="arabicPeriod"/>
            </a:pPr>
            <a:r>
              <a:rPr lang="th-TH" altLang="th-TH" sz="2400" b="1">
                <a:solidFill>
                  <a:srgbClr val="0000FF"/>
                </a:solidFill>
                <a:latin typeface="TH SarabunPSK" panose="020B0500040200020003" pitchFamily="34" charset="-34"/>
              </a:rPr>
              <a:t>ส่งเสริมหน่วยงานตรวจอบคุณภาพข้อมูลอย่างสม่ำเสมอ</a:t>
            </a:r>
          </a:p>
          <a:p>
            <a:pPr>
              <a:buFont typeface="Calibri" panose="020F0502020204030204" pitchFamily="34" charset="0"/>
              <a:buAutoNum type="arabicPeriod"/>
            </a:pPr>
            <a:r>
              <a:rPr lang="th-TH" altLang="th-TH" sz="2400" b="1">
                <a:solidFill>
                  <a:srgbClr val="0000FF"/>
                </a:solidFill>
                <a:latin typeface="TH SarabunPSK" panose="020B0500040200020003" pitchFamily="34" charset="-34"/>
              </a:rPr>
              <a:t>สะท้อนข้อมูลการตรวจสอบ</a:t>
            </a:r>
            <a:r>
              <a:rPr lang="en-US" altLang="th-TH" sz="2400" b="1">
                <a:solidFill>
                  <a:srgbClr val="0000FF"/>
                </a:solidFill>
                <a:latin typeface="TH SarabunPSK" panose="020B0500040200020003" pitchFamily="34" charset="-34"/>
              </a:rPr>
              <a:t>/</a:t>
            </a:r>
            <a:r>
              <a:rPr lang="th-TH" altLang="th-TH" sz="2400" b="1">
                <a:solidFill>
                  <a:srgbClr val="0000FF"/>
                </a:solidFill>
                <a:latin typeface="TH SarabunPSK" panose="020B0500040200020003" pitchFamily="34" charset="-34"/>
              </a:rPr>
              <a:t>ผลการตรวจสอบให้แก่หน่วยงาน</a:t>
            </a:r>
            <a:r>
              <a:rPr lang="en-US" altLang="th-TH" sz="2400" b="1">
                <a:solidFill>
                  <a:srgbClr val="0000FF"/>
                </a:solidFill>
                <a:latin typeface="TH SarabunPSK" panose="020B0500040200020003" pitchFamily="34" charset="-34"/>
              </a:rPr>
              <a:t>/</a:t>
            </a:r>
            <a:r>
              <a:rPr lang="th-TH" altLang="th-TH" sz="2400" b="1">
                <a:solidFill>
                  <a:srgbClr val="0000FF"/>
                </a:solidFill>
                <a:latin typeface="TH SarabunPSK" panose="020B0500040200020003" pitchFamily="34" charset="-34"/>
              </a:rPr>
              <a:t>ผู้บริหาร</a:t>
            </a:r>
          </a:p>
          <a:p>
            <a:pPr>
              <a:buFont typeface="Calibri" panose="020F0502020204030204" pitchFamily="34" charset="0"/>
              <a:buAutoNum type="arabicPeriod"/>
            </a:pPr>
            <a:r>
              <a:rPr lang="th-TH" altLang="th-TH" sz="2400" b="1">
                <a:solidFill>
                  <a:srgbClr val="0000FF"/>
                </a:solidFill>
                <a:latin typeface="TH SarabunPSK" panose="020B0500040200020003" pitchFamily="34" charset="-34"/>
              </a:rPr>
              <a:t>ใช้กระบวนการจัดการความเสี่ยงในการส่งเสริมให้หน่วยงานเกิดความตระหนัก</a:t>
            </a:r>
          </a:p>
          <a:p>
            <a:pPr>
              <a:buFont typeface="Calibri" panose="020F0502020204030204" pitchFamily="34" charset="0"/>
              <a:buAutoNum type="arabicPeriod"/>
            </a:pPr>
            <a:r>
              <a:rPr lang="th-TH" altLang="th-TH" sz="2400" b="1">
                <a:solidFill>
                  <a:srgbClr val="0000FF"/>
                </a:solidFill>
                <a:latin typeface="TH SarabunPSK" panose="020B0500040200020003" pitchFamily="34" charset="-34"/>
              </a:rPr>
              <a:t>ส่งเสริมบุคลากรให้มีทักษะในการใช้</a:t>
            </a:r>
            <a:r>
              <a:rPr lang="en-US" altLang="th-TH" sz="2400" b="1">
                <a:solidFill>
                  <a:srgbClr val="0000FF"/>
                </a:solidFill>
                <a:latin typeface="TH SarabunPSK" panose="020B0500040200020003" pitchFamily="34" charset="-34"/>
              </a:rPr>
              <a:t>/</a:t>
            </a:r>
            <a:r>
              <a:rPr lang="th-TH" altLang="th-TH" sz="2400" b="1">
                <a:solidFill>
                  <a:srgbClr val="0000FF"/>
                </a:solidFill>
                <a:latin typeface="TH SarabunPSK" panose="020B0500040200020003" pitchFamily="34" charset="-34"/>
              </a:rPr>
              <a:t>วิเคราะห์ข้อมูลอย่างถูกต้อง</a:t>
            </a:r>
          </a:p>
        </p:txBody>
      </p:sp>
      <p:sp>
        <p:nvSpPr>
          <p:cNvPr id="141314" name="Title 1"/>
          <p:cNvSpPr txBox="1">
            <a:spLocks/>
          </p:cNvSpPr>
          <p:nvPr/>
        </p:nvSpPr>
        <p:spPr bwMode="auto">
          <a:xfrm>
            <a:off x="395288" y="1193800"/>
            <a:ext cx="374491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1pPr>
            <a:lvl2pPr marL="742950" indent="-28575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2pPr>
            <a:lvl3pPr marL="11430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3pPr>
            <a:lvl4pPr marL="16002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4pPr>
            <a:lvl5pPr marL="20574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9pPr>
          </a:lstStyle>
          <a:p>
            <a:pPr algn="ctr"/>
            <a:r>
              <a:rPr lang="th-TH" altLang="th-TH" sz="2400" b="1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rPr>
              <a:t>กลยุทธ สารสนเทศ</a:t>
            </a:r>
            <a:endParaRPr lang="en-US" altLang="th-TH" sz="2400" b="1">
              <a:solidFill>
                <a:schemeClr val="tx1"/>
              </a:solidFill>
              <a:latin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141315" name="Title 1"/>
          <p:cNvSpPr txBox="1">
            <a:spLocks/>
          </p:cNvSpPr>
          <p:nvPr/>
        </p:nvSpPr>
        <p:spPr bwMode="auto">
          <a:xfrm>
            <a:off x="323850" y="355600"/>
            <a:ext cx="8689975" cy="838200"/>
          </a:xfrm>
          <a:prstGeom prst="rect">
            <a:avLst/>
          </a:prstGeom>
          <a:solidFill>
            <a:srgbClr val="7DD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1pPr>
            <a:lvl2pPr marL="742950" indent="-28575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2pPr>
            <a:lvl3pPr marL="11430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3pPr>
            <a:lvl4pPr marL="16002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4pPr>
            <a:lvl5pPr marL="20574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9pPr>
          </a:lstStyle>
          <a:p>
            <a:pPr algn="ctr"/>
            <a:r>
              <a:rPr lang="th-TH" altLang="th-TH" sz="2400" b="1">
                <a:solidFill>
                  <a:srgbClr val="FF0000"/>
                </a:solidFill>
                <a:latin typeface="Calibri" panose="020F0502020204030204" pitchFamily="34" charset="0"/>
                <a:cs typeface="Angsana New" panose="02020603050405020304" pitchFamily="18" charset="-34"/>
              </a:rPr>
              <a:t>ตัวอย่างแผนยุทธศาสตร์ โรงพยาบาล และแผนสารสนเทศ</a:t>
            </a:r>
            <a:endParaRPr lang="en-US" altLang="th-TH" sz="2400" b="1">
              <a:solidFill>
                <a:srgbClr val="FF0000"/>
              </a:solidFill>
              <a:latin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141316" name="Title 1"/>
          <p:cNvSpPr txBox="1">
            <a:spLocks/>
          </p:cNvSpPr>
          <p:nvPr/>
        </p:nvSpPr>
        <p:spPr bwMode="auto">
          <a:xfrm>
            <a:off x="4932363" y="1193800"/>
            <a:ext cx="37433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1pPr>
            <a:lvl2pPr marL="742950" indent="-28575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2pPr>
            <a:lvl3pPr marL="11430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3pPr>
            <a:lvl4pPr marL="16002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4pPr>
            <a:lvl5pPr marL="2057400" indent="-228600" eaLnBrk="0" hangingPunct="0"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PMingLiU-ExtB" panose="02020500000000000000" pitchFamily="18" charset="-120"/>
                <a:cs typeface="TH SarabunPSK" panose="020B0500040200020003" pitchFamily="34" charset="-34"/>
              </a:defRPr>
            </a:lvl9pPr>
          </a:lstStyle>
          <a:p>
            <a:pPr algn="ctr"/>
            <a:r>
              <a:rPr lang="th-TH" altLang="th-TH" sz="2400" b="1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rPr>
              <a:t>แผนปฏิบัติการสารสนเทศ</a:t>
            </a:r>
            <a:endParaRPr lang="en-US" altLang="th-TH" sz="2400" b="1">
              <a:solidFill>
                <a:schemeClr val="tx1"/>
              </a:solidFill>
              <a:latin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48188" y="1985963"/>
            <a:ext cx="4573587" cy="4494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eaLnBrk="0" hangingPunct="0">
              <a:buFont typeface="+mj-lt"/>
              <a:buAutoNum type="arabicPeriod"/>
              <a:defRPr/>
            </a:pPr>
            <a:r>
              <a:rPr lang="th-TH" sz="2200" b="1" dirty="0">
                <a:solidFill>
                  <a:srgbClr val="0000FF"/>
                </a:solidFill>
                <a:latin typeface="TH SarabunPSK" panose="020B0500040200020003" pitchFamily="34" charset="-34"/>
              </a:rPr>
              <a:t>พัฒนาระบบจัดเก็บ</a:t>
            </a:r>
          </a:p>
          <a:p>
            <a:pPr marL="801688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th-TH" sz="2200" b="1" dirty="0">
                <a:solidFill>
                  <a:srgbClr val="0000FF"/>
                </a:solidFill>
                <a:latin typeface="TH SarabunPSK" panose="020B0500040200020003" pitchFamily="34" charset="-34"/>
              </a:rPr>
              <a:t>ระบบคลังยา</a:t>
            </a:r>
            <a:endParaRPr lang="en-US" sz="2200" b="1" dirty="0">
              <a:solidFill>
                <a:srgbClr val="0000FF"/>
              </a:solidFill>
              <a:latin typeface="TH SarabunPSK" panose="020B0500040200020003" pitchFamily="34" charset="-34"/>
            </a:endParaRPr>
          </a:p>
          <a:p>
            <a:pPr marL="801688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th-TH" sz="2200" b="1" dirty="0">
                <a:solidFill>
                  <a:srgbClr val="0000FF"/>
                </a:solidFill>
                <a:latin typeface="TH SarabunPSK" panose="020B0500040200020003" pitchFamily="34" charset="-34"/>
              </a:rPr>
              <a:t>พัฒนาการบันทึกข้อมูลใน รพ.สต.</a:t>
            </a:r>
            <a:endParaRPr lang="en-US" sz="2200" b="1" dirty="0">
              <a:solidFill>
                <a:srgbClr val="0000FF"/>
              </a:solidFill>
              <a:latin typeface="TH SarabunPSK" panose="020B0500040200020003" pitchFamily="34" charset="-34"/>
            </a:endParaRPr>
          </a:p>
          <a:p>
            <a:pPr marL="457200" indent="-457200" eaLnBrk="0" hangingPunct="0">
              <a:buFont typeface="+mj-lt"/>
              <a:buAutoNum type="arabicPeriod" startAt="2"/>
              <a:defRPr/>
            </a:pPr>
            <a:r>
              <a:rPr lang="th-TH" sz="2200" b="1" dirty="0">
                <a:solidFill>
                  <a:srgbClr val="0000FF"/>
                </a:solidFill>
                <a:latin typeface="TH SarabunPSK" panose="020B0500040200020003" pitchFamily="34" charset="-34"/>
              </a:rPr>
              <a:t>ความมั่นคงปลอดภัย</a:t>
            </a:r>
          </a:p>
          <a:p>
            <a:pPr marL="801688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th-TH" sz="2200" b="1" dirty="0">
                <a:solidFill>
                  <a:srgbClr val="0000FF"/>
                </a:solidFill>
                <a:latin typeface="TH SarabunPSK" panose="020B0500040200020003" pitchFamily="34" charset="-34"/>
              </a:rPr>
              <a:t>จัดการความเสี่ยง</a:t>
            </a:r>
            <a:endParaRPr lang="en-US" sz="2200" b="1" dirty="0">
              <a:solidFill>
                <a:srgbClr val="0000FF"/>
              </a:solidFill>
              <a:latin typeface="TH SarabunPSK" panose="020B0500040200020003" pitchFamily="34" charset="-34"/>
            </a:endParaRPr>
          </a:p>
          <a:p>
            <a:pPr marL="801688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th-TH" sz="2200" b="1" dirty="0">
                <a:solidFill>
                  <a:srgbClr val="0000FF"/>
                </a:solidFill>
                <a:latin typeface="TH SarabunPSK" panose="020B0500040200020003" pitchFamily="34" charset="-34"/>
              </a:rPr>
              <a:t>ซ้อมแผนฉุกเฉินด้าน </a:t>
            </a:r>
            <a:r>
              <a:rPr lang="en-US" sz="2200" b="1" dirty="0">
                <a:solidFill>
                  <a:srgbClr val="0000FF"/>
                </a:solidFill>
                <a:latin typeface="TH SarabunPSK" panose="020B0500040200020003" pitchFamily="34" charset="-34"/>
              </a:rPr>
              <a:t>IT</a:t>
            </a:r>
          </a:p>
          <a:p>
            <a:pPr marL="801688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th-TH" sz="2200" b="1" dirty="0">
                <a:solidFill>
                  <a:srgbClr val="0000FF"/>
                </a:solidFill>
                <a:latin typeface="TH SarabunPSK" panose="020B0500040200020003" pitchFamily="34" charset="-34"/>
              </a:rPr>
              <a:t>การจัดการเข้าถึงอินเตอร์เน็ต</a:t>
            </a:r>
            <a:endParaRPr lang="en-US" sz="2200" b="1" dirty="0">
              <a:solidFill>
                <a:srgbClr val="0000FF"/>
              </a:solidFill>
              <a:latin typeface="TH SarabunPSK" panose="020B0500040200020003" pitchFamily="34" charset="-34"/>
            </a:endParaRPr>
          </a:p>
          <a:p>
            <a:pPr marL="457200" indent="-457200" eaLnBrk="0" hangingPunct="0">
              <a:buFont typeface="+mj-lt"/>
              <a:buAutoNum type="arabicPeriod" startAt="3"/>
              <a:defRPr/>
            </a:pPr>
            <a:r>
              <a:rPr lang="th-TH" sz="2200" b="1" dirty="0">
                <a:solidFill>
                  <a:srgbClr val="0000FF"/>
                </a:solidFill>
                <a:latin typeface="TH SarabunPSK" panose="020B0500040200020003" pitchFamily="34" charset="-34"/>
              </a:rPr>
              <a:t>คุณภาพข้อมูล</a:t>
            </a:r>
          </a:p>
          <a:p>
            <a:pPr marL="801688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th-TH" sz="2200" b="1" dirty="0">
                <a:solidFill>
                  <a:srgbClr val="0000FF"/>
                </a:solidFill>
                <a:latin typeface="TH SarabunPSK" panose="020B0500040200020003" pitchFamily="34" charset="-34"/>
              </a:rPr>
              <a:t>ตรวจสอบข้อมูล</a:t>
            </a:r>
            <a:endParaRPr lang="en-US" sz="2200" b="1" dirty="0">
              <a:solidFill>
                <a:srgbClr val="0000FF"/>
              </a:solidFill>
              <a:latin typeface="TH SarabunPSK" panose="020B0500040200020003" pitchFamily="34" charset="-34"/>
            </a:endParaRPr>
          </a:p>
          <a:p>
            <a:pPr marL="801688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0000FF"/>
                </a:solidFill>
                <a:latin typeface="TH SarabunPSK" panose="020B0500040200020003" pitchFamily="34" charset="-34"/>
              </a:rPr>
              <a:t>Audit </a:t>
            </a:r>
            <a:r>
              <a:rPr lang="th-TH" sz="2200" b="1" dirty="0">
                <a:solidFill>
                  <a:srgbClr val="0000FF"/>
                </a:solidFill>
                <a:latin typeface="TH SarabunPSK" panose="020B0500040200020003" pitchFamily="34" charset="-34"/>
              </a:rPr>
              <a:t>เวชระเบียน</a:t>
            </a:r>
            <a:r>
              <a:rPr lang="en-US" sz="2200" b="1" dirty="0">
                <a:solidFill>
                  <a:srgbClr val="0000FF"/>
                </a:solidFill>
                <a:latin typeface="TH SarabunPSK" panose="020B0500040200020003" pitchFamily="34" charset="-34"/>
              </a:rPr>
              <a:t> &gt;&gt;</a:t>
            </a:r>
            <a:r>
              <a:rPr lang="th-TH" sz="2200" b="1" dirty="0">
                <a:solidFill>
                  <a:srgbClr val="0000FF"/>
                </a:solidFill>
                <a:latin typeface="TH SarabunPSK" panose="020B0500040200020003" pitchFamily="34" charset="-34"/>
              </a:rPr>
              <a:t>ความสมบูรณ์ของเวชระเบียนผู้ป่วยนอก/ผู้ป่วยใน ทุก </a:t>
            </a:r>
            <a:r>
              <a:rPr lang="en-US" sz="2200" b="1" dirty="0">
                <a:solidFill>
                  <a:srgbClr val="0000FF"/>
                </a:solidFill>
                <a:latin typeface="TH SarabunPSK" panose="020B0500040200020003" pitchFamily="34" charset="-34"/>
              </a:rPr>
              <a:t>6 </a:t>
            </a:r>
            <a:r>
              <a:rPr lang="th-TH" sz="2200" b="1" dirty="0">
                <a:solidFill>
                  <a:srgbClr val="0000FF"/>
                </a:solidFill>
                <a:latin typeface="TH SarabunPSK" panose="020B0500040200020003" pitchFamily="34" charset="-34"/>
              </a:rPr>
              <a:t>เดือน</a:t>
            </a:r>
            <a:endParaRPr lang="en-US" sz="2200" b="1" dirty="0">
              <a:solidFill>
                <a:srgbClr val="0000FF"/>
              </a:solidFill>
              <a:latin typeface="TH SarabunPSK" panose="020B0500040200020003" pitchFamily="34" charset="-34"/>
            </a:endParaRPr>
          </a:p>
          <a:p>
            <a:pPr marL="801688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th-TH" sz="2200" b="1" dirty="0">
                <a:solidFill>
                  <a:srgbClr val="0000FF"/>
                </a:solidFill>
                <a:latin typeface="TH SarabunPSK" panose="020B0500040200020003" pitchFamily="34" charset="-34"/>
              </a:rPr>
              <a:t>ตรวจสอบความถูกต้องของการให้รหัสโรค  </a:t>
            </a:r>
            <a:r>
              <a:rPr lang="en-US" sz="2200" b="1" dirty="0">
                <a:solidFill>
                  <a:srgbClr val="0000FF"/>
                </a:solidFill>
                <a:latin typeface="TH SarabunPSK" panose="020B0500040200020003" pitchFamily="34" charset="-34"/>
              </a:rPr>
              <a:t>&gt;&gt; 30 </a:t>
            </a:r>
            <a:r>
              <a:rPr lang="th-TH" sz="2200" b="1" dirty="0">
                <a:solidFill>
                  <a:srgbClr val="0000FF"/>
                </a:solidFill>
                <a:latin typeface="TH SarabunPSK" panose="020B0500040200020003" pitchFamily="34" charset="-34"/>
              </a:rPr>
              <a:t>ฉบับ/เดือน</a:t>
            </a:r>
            <a:endParaRPr lang="en-US" sz="2200" b="1" dirty="0">
              <a:solidFill>
                <a:srgbClr val="0000FF"/>
              </a:solidFill>
              <a:latin typeface="TH SarabunPSK" panose="020B0500040200020003" pitchFamily="34" charset="-34"/>
            </a:endParaRPr>
          </a:p>
        </p:txBody>
      </p:sp>
      <p:sp>
        <p:nvSpPr>
          <p:cNvPr id="7" name="Rectangle 6"/>
          <p:cNvSpPr/>
          <p:nvPr/>
        </p:nvSpPr>
        <p:spPr bwMode="auto">
          <a:xfrm rot="19670149">
            <a:off x="-569460" y="327453"/>
            <a:ext cx="3734041" cy="670689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40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18871347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7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75656" y="314588"/>
            <a:ext cx="7452320" cy="7582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th-TH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ปัญหาของแผน </a:t>
            </a:r>
            <a:r>
              <a:rPr lang="en-US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IT </a:t>
            </a:r>
            <a:r>
              <a:rPr lang="th-TH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ที่พบจากการเยี่ยมสำรวจ</a:t>
            </a:r>
            <a:endParaRPr lang="en-US" sz="4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23528" y="1268760"/>
            <a:ext cx="8820472" cy="511256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269875" indent="-269875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tabLst>
                <a:tab pos="630238" algn="l"/>
              </a:tabLst>
            </a:pPr>
            <a:r>
              <a:rPr lang="en-US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4</a:t>
            </a: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.	แผน </a:t>
            </a:r>
            <a:r>
              <a:rPr lang="en-US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</a:t>
            </a: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สอดคล้องกับแผนของโรงพยาบาล บางส่วน</a:t>
            </a:r>
            <a:endParaRPr lang="en-US" sz="44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169988" indent="-5715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Focus </a:t>
            </a: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แต่เรื่องข้อมูล </a:t>
            </a:r>
            <a:r>
              <a:rPr lang="en-US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MIS </a:t>
            </a: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หรือใช้ </a:t>
            </a:r>
            <a:r>
              <a:rPr lang="en-US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</a:t>
            </a: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ตอบสนองคุณภาพด้านการบริหารแต่เพียงอย่างเดียว ขาดการใช้ </a:t>
            </a:r>
            <a:r>
              <a:rPr lang="en-US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</a:t>
            </a: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เป็น </a:t>
            </a:r>
            <a:r>
              <a:rPr lang="en-US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enabler </a:t>
            </a: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และการใช้ </a:t>
            </a:r>
            <a:r>
              <a:rPr lang="en-US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</a:t>
            </a: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พัฒนาคุณภาพด้านคลินิก</a:t>
            </a:r>
            <a:endParaRPr lang="en-US" sz="44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169988" indent="-5715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กำหนดแผน </a:t>
            </a:r>
            <a:r>
              <a:rPr lang="en-US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</a:t>
            </a: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ตามแผนโรงพยาบาล แต่ไม่ใช่ </a:t>
            </a:r>
            <a:r>
              <a:rPr lang="en-US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key success factor </a:t>
            </a: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ในเรื่องนั้นๆ</a:t>
            </a:r>
            <a:endParaRPr lang="en-US" sz="44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169988" indent="-5715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พัฒนาตามผู้บริหารและผู้ใช้ขอมาเป็นหลัก</a:t>
            </a:r>
            <a:endParaRPr lang="en-US" sz="44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481093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7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75656" y="314588"/>
            <a:ext cx="7452320" cy="7582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th-TH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การพัฒนาแผนแม่บท </a:t>
            </a:r>
            <a:r>
              <a:rPr lang="en-US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IT</a:t>
            </a:r>
            <a:endParaRPr lang="en-US" sz="4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475656" y="1628800"/>
            <a:ext cx="6768752" cy="410445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633413" indent="-4572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th-TH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1. สร้างทีมที่ร่วมกันพัฒนา และ </a:t>
            </a:r>
            <a:r>
              <a:rPr lang="en-US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implement </a:t>
            </a:r>
            <a:r>
              <a:rPr lang="th-TH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แผน </a:t>
            </a:r>
            <a:r>
              <a:rPr lang="en-US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</a:t>
            </a:r>
            <a:endParaRPr lang="en-US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931863" indent="-5715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ผู้บริหาร</a:t>
            </a:r>
            <a:endParaRPr lang="en-US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931863" indent="-571500">
              <a:lnSpc>
                <a:spcPct val="9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ฝ่าย </a:t>
            </a:r>
            <a:r>
              <a:rPr lang="en-US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</a:t>
            </a:r>
            <a:endParaRPr lang="en-US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931863" indent="-571500">
              <a:lnSpc>
                <a:spcPct val="9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ผู้ใช้งาน</a:t>
            </a:r>
            <a:endParaRPr lang="en-US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923389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ความสำเร็จของการวางแผน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IT</a:t>
            </a:r>
            <a:endParaRPr lang="th-TH" alt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6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7134" y="1424115"/>
            <a:ext cx="793115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th-TH" altLang="th-TH" sz="4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ผู้บริหารระดับสูงต้องเข้าใจ มีส่วนร่วม และผลักดันงาน </a:t>
            </a:r>
            <a:r>
              <a:rPr lang="en-US" altLang="th-TH" sz="4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IT</a:t>
            </a:r>
          </a:p>
          <a:p>
            <a:pPr eaLnBrk="1" hangingPunct="1">
              <a:lnSpc>
                <a:spcPct val="90000"/>
              </a:lnSpc>
            </a:pPr>
            <a:r>
              <a:rPr lang="th-TH" altLang="th-TH" sz="4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ความสัมพันธ์อันดีระหว่างหน่วย</a:t>
            </a:r>
            <a:r>
              <a:rPr lang="en-US" altLang="th-TH" sz="4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IT </a:t>
            </a:r>
            <a:r>
              <a:rPr lang="th-TH" altLang="th-TH" sz="4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กับทีมบริหาร</a:t>
            </a:r>
            <a:endParaRPr lang="en-US" altLang="th-TH" sz="4000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eaLnBrk="1" hangingPunct="1">
              <a:lnSpc>
                <a:spcPct val="90000"/>
              </a:lnSpc>
            </a:pPr>
            <a:r>
              <a:rPr lang="th-TH" altLang="th-TH" sz="4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ความรู้ด้าน </a:t>
            </a:r>
            <a:r>
              <a:rPr lang="en-US" altLang="th-TH" sz="4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IT </a:t>
            </a:r>
            <a:r>
              <a:rPr lang="th-TH" altLang="th-TH" sz="4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 ด้านการวางแผน และการบริหารเป็นอย่างดี</a:t>
            </a:r>
          </a:p>
          <a:p>
            <a:pPr eaLnBrk="1" hangingPunct="1">
              <a:lnSpc>
                <a:spcPct val="90000"/>
              </a:lnSpc>
            </a:pPr>
            <a:r>
              <a:rPr lang="th-TH" altLang="th-TH" sz="4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ความร่วมมือของทุกส่วนขององค์การ ทั้งผู้บริหาร ผู้ใช้งาน และ หน่วยงาน </a:t>
            </a:r>
            <a:r>
              <a:rPr lang="en-US" altLang="th-TH" sz="4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IT</a:t>
            </a:r>
            <a:endParaRPr lang="th-TH" altLang="th-TH" sz="4000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6435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/>
          </p:nvPr>
        </p:nvSpPr>
        <p:spPr>
          <a:xfrm>
            <a:off x="806450" y="2603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th-TH" dirty="0">
                <a:cs typeface="Angsana New" panose="02020603050405020304" pitchFamily="18" charset="-34"/>
              </a:rPr>
              <a:t>Objectives for IT Governance</a:t>
            </a:r>
            <a:endParaRPr lang="th-TH" altLang="th-TH" dirty="0">
              <a:cs typeface="Angsana New" panose="02020603050405020304" pitchFamily="18" charset="-34"/>
            </a:endParaRPr>
          </a:p>
        </p:txBody>
      </p:sp>
      <p:sp>
        <p:nvSpPr>
          <p:cNvPr id="747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 eaLnBrk="1" hangingPunct="1"/>
            <a:r>
              <a:rPr lang="en-US" altLang="th-TH" sz="4000" dirty="0">
                <a:solidFill>
                  <a:schemeClr val="accent2"/>
                </a:solidFill>
                <a:cs typeface="Angsana New" panose="02020603050405020304" pitchFamily="18" charset="-34"/>
              </a:rPr>
              <a:t>IT is aligned with the business</a:t>
            </a:r>
          </a:p>
          <a:p>
            <a:pPr eaLnBrk="1" hangingPunct="1"/>
            <a:r>
              <a:rPr lang="en-US" altLang="th-TH" sz="4000" dirty="0">
                <a:solidFill>
                  <a:schemeClr val="accent2"/>
                </a:solidFill>
                <a:cs typeface="Angsana New" panose="02020603050405020304" pitchFamily="18" charset="-34"/>
              </a:rPr>
              <a:t>IT enables business and 	maximized benefits</a:t>
            </a:r>
          </a:p>
          <a:p>
            <a:pPr eaLnBrk="1" hangingPunct="1"/>
            <a:r>
              <a:rPr lang="en-US" altLang="th-TH" sz="4000" dirty="0">
                <a:solidFill>
                  <a:schemeClr val="accent2"/>
                </a:solidFill>
                <a:cs typeface="Angsana New" panose="02020603050405020304" pitchFamily="18" charset="-34"/>
              </a:rPr>
              <a:t>IT resources are used responsibly</a:t>
            </a:r>
          </a:p>
          <a:p>
            <a:pPr eaLnBrk="1" hangingPunct="1"/>
            <a:r>
              <a:rPr lang="en-US" altLang="th-TH" sz="4000" dirty="0">
                <a:solidFill>
                  <a:schemeClr val="accent2"/>
                </a:solidFill>
                <a:cs typeface="Angsana New" panose="02020603050405020304" pitchFamily="18" charset="-34"/>
              </a:rPr>
              <a:t>IT risks are managed appropriately</a:t>
            </a:r>
            <a:endParaRPr lang="th-TH" altLang="th-TH" sz="4000" dirty="0">
              <a:solidFill>
                <a:schemeClr val="accent2"/>
              </a:solidFill>
              <a:cs typeface="Angsana New" panose="02020603050405020304" pitchFamily="18" charset="-34"/>
            </a:endParaRPr>
          </a:p>
        </p:txBody>
      </p:sp>
      <p:pic>
        <p:nvPicPr>
          <p:cNvPr id="74755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7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75656" y="314588"/>
            <a:ext cx="7452320" cy="7582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th-TH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การพัฒนาแผนแม่บท </a:t>
            </a:r>
            <a:r>
              <a:rPr lang="en-US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IT</a:t>
            </a:r>
            <a:endParaRPr lang="en-US" sz="4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5536" y="1317126"/>
            <a:ext cx="8513762" cy="535223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457200" indent="-3683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tabLst>
                <a:tab pos="633413" algn="l"/>
              </a:tabLst>
            </a:pP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2. วิเคราะห์แผนยุทธศาสตร์โรงพยาบาล</a:t>
            </a:r>
            <a:endParaRPr lang="en-US" sz="44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076325" lvl="0" indent="-6334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เป้าหมายยุทธศาสตร์ของ ร.พ. เป็นอย่างไร</a:t>
            </a:r>
            <a:endParaRPr lang="en-US" sz="44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076325" lvl="0" indent="-6334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ในการกำหนดยุทธศาสตร์โรงพยาบาล ได้คำนึงถึงคุณค่าของ </a:t>
            </a:r>
            <a:r>
              <a:rPr lang="en-US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</a:t>
            </a: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หรือไม่</a:t>
            </a:r>
            <a:endParaRPr lang="en-US" sz="44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076325" lvl="0" indent="-6334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แผนที่ยุทธศาสตร์ ความเชื่อมโยงของปัจจัยต่างๆ เป็นอย่างไร</a:t>
            </a:r>
            <a:endParaRPr lang="en-US" sz="44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076325" lvl="0" indent="-6334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วางลำดับความสำคัญไว้อย่างไร เข็มมุ่งคืออะไร</a:t>
            </a:r>
            <a:endParaRPr lang="en-US" sz="44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076325" lvl="0" indent="-6334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ปัจจัยแห่งความสำเร็จคืออะไร</a:t>
            </a:r>
            <a:endParaRPr lang="en-US" sz="44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356119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7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75656" y="314588"/>
            <a:ext cx="7452320" cy="7582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th-TH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การพัฒนาแผนแม่บท </a:t>
            </a:r>
            <a:r>
              <a:rPr lang="en-US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IT</a:t>
            </a:r>
            <a:endParaRPr lang="en-US" sz="4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5536" y="1317126"/>
            <a:ext cx="8513762" cy="535223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457200" indent="-3683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tabLst>
                <a:tab pos="633413" algn="l"/>
              </a:tabLst>
            </a:pP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2. วิเคราะห์แผนยุทธศาสตร์โรงพยาบาล</a:t>
            </a:r>
            <a:endParaRPr lang="en-US" sz="44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076325" lvl="0" indent="-6334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เป้าหมายยุทธศาสตร์ของ ร.พ. เป็นอย่างไร</a:t>
            </a:r>
            <a:endParaRPr lang="en-US" sz="44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076325" lvl="0" indent="-6334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chemeClr val="bg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ในการกำหนดยุทธศาสตร์โรงพยาบาล ได้คำนึงถึงคุณค่าของ </a:t>
            </a: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</a:t>
            </a:r>
            <a:r>
              <a:rPr lang="th-TH" sz="4400" b="1" dirty="0">
                <a:solidFill>
                  <a:schemeClr val="bg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หรือไม่</a:t>
            </a:r>
            <a:endParaRPr lang="en-US" sz="4400" b="1" dirty="0">
              <a:solidFill>
                <a:schemeClr val="bg1">
                  <a:lumMod val="75000"/>
                </a:schemeClr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076325" lvl="0" indent="-6334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chemeClr val="bg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แผนที่ยุทธศาสตร์ ความเชื่อมโยงของปัจจัยต่างๆ เป็นอย่างไร</a:t>
            </a:r>
            <a:endParaRPr lang="en-US" sz="4400" b="1" dirty="0">
              <a:solidFill>
                <a:schemeClr val="bg1">
                  <a:lumMod val="75000"/>
                </a:schemeClr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076325" lvl="0" indent="-6334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chemeClr val="bg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วางลำดับความสำคัญไว้อย่างไร เข็มมุ่งคืออะไร</a:t>
            </a:r>
            <a:endParaRPr lang="en-US" sz="4400" b="1" dirty="0">
              <a:solidFill>
                <a:schemeClr val="bg1">
                  <a:lumMod val="75000"/>
                </a:schemeClr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076325" lvl="0" indent="-6334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chemeClr val="bg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ปัจจัยแห่งความสำเร็จคืออะไร</a:t>
            </a:r>
            <a:endParaRPr lang="en-US" sz="4400" b="1" dirty="0">
              <a:solidFill>
                <a:schemeClr val="bg1">
                  <a:lumMod val="75000"/>
                </a:schemeClr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589803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7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75656" y="314588"/>
            <a:ext cx="7452320" cy="7582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th-TH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การพัฒนาแผนแม่บท </a:t>
            </a:r>
            <a:r>
              <a:rPr lang="en-US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IT</a:t>
            </a:r>
            <a:endParaRPr lang="en-US" sz="4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5536" y="1317126"/>
            <a:ext cx="8513762" cy="535223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457200" indent="-3683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tabLst>
                <a:tab pos="633413" algn="l"/>
              </a:tabLst>
            </a:pP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2. วิเคราะห์แผนยุทธศาสตร์โรงพยาบาล</a:t>
            </a:r>
            <a:endParaRPr lang="en-US" sz="44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076325" lvl="0" indent="-6334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chemeClr val="bg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เป้าหมายยุทธศาสตร์ของ ร.พ. เป็นอย่างไร</a:t>
            </a:r>
            <a:endParaRPr lang="en-US" sz="4400" b="1" dirty="0">
              <a:solidFill>
                <a:schemeClr val="bg1">
                  <a:lumMod val="75000"/>
                </a:schemeClr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076325" lvl="0" indent="-6334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ในการกำหนดยุทธศาสตร์โรงพยาบาล ได้คำนึงถึงคุณค่าของ </a:t>
            </a:r>
            <a:r>
              <a:rPr lang="en-US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</a:t>
            </a: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หรือไม่</a:t>
            </a:r>
            <a:endParaRPr lang="en-US" sz="44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076325" lvl="0" indent="-6334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chemeClr val="bg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แผนที่ยุทธศาสตร์ ความเชื่อมโยงของปัจจัยต่างๆ เป็นอย่างไร</a:t>
            </a:r>
            <a:endParaRPr lang="en-US" sz="4400" b="1" dirty="0">
              <a:solidFill>
                <a:schemeClr val="bg1">
                  <a:lumMod val="75000"/>
                </a:schemeClr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076325" lvl="0" indent="-6334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chemeClr val="bg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วางลำดับความสำคัญไว้อย่างไร เข็มมุ่งคืออะไร</a:t>
            </a:r>
            <a:endParaRPr lang="en-US" sz="4400" b="1" dirty="0">
              <a:solidFill>
                <a:schemeClr val="bg1">
                  <a:lumMod val="75000"/>
                </a:schemeClr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076325" lvl="0" indent="-6334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chemeClr val="bg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ปัจจัยแห่งความสำเร็จคืออะไร</a:t>
            </a:r>
            <a:endParaRPr lang="en-US" sz="4400" b="1" dirty="0">
              <a:solidFill>
                <a:schemeClr val="bg1">
                  <a:lumMod val="75000"/>
                </a:schemeClr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59891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7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75656" y="314588"/>
            <a:ext cx="7452320" cy="7582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th-TH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การพัฒนาแผนแม่บท </a:t>
            </a:r>
            <a:r>
              <a:rPr lang="en-US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IT</a:t>
            </a:r>
            <a:endParaRPr lang="en-US" sz="4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5536" y="1317126"/>
            <a:ext cx="8513762" cy="535223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457200" indent="-3683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tabLst>
                <a:tab pos="633413" algn="l"/>
              </a:tabLst>
            </a:pP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2. วิเคราะห์แผนยุทธศาสตร์โรงพยาบาล</a:t>
            </a:r>
            <a:endParaRPr lang="en-US" sz="44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076325" lvl="0" indent="-6334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chemeClr val="bg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เป้าหมายยุทธศาสตร์ของ ร.พ. เป็นอย่างไร</a:t>
            </a:r>
            <a:endParaRPr lang="en-US" sz="4400" b="1" dirty="0">
              <a:solidFill>
                <a:schemeClr val="bg1">
                  <a:lumMod val="75000"/>
                </a:schemeClr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076325" lvl="0" indent="-6334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chemeClr val="bg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ในการกำหนดยุทธศาสตร์โรงพยาบาล ได้คำนึงถึงคุณค่าของ </a:t>
            </a: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</a:t>
            </a:r>
            <a:r>
              <a:rPr lang="th-TH" sz="4400" b="1" dirty="0">
                <a:solidFill>
                  <a:schemeClr val="bg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หรือไม่</a:t>
            </a:r>
            <a:endParaRPr lang="en-US" sz="4400" b="1" dirty="0">
              <a:solidFill>
                <a:schemeClr val="bg1">
                  <a:lumMod val="75000"/>
                </a:schemeClr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076325" lvl="0" indent="-6334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แผนที่ยุทธศาสตร์ ความเชื่อมโยงของปัจจัยต่างๆ เป็นอย่างไร</a:t>
            </a:r>
          </a:p>
          <a:p>
            <a:pPr marL="1076325" lvl="0" indent="-6334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chemeClr val="bg1">
                    <a:lumMod val="75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</a:rPr>
              <a:t>วางลำดับความสำคัญไว้อย่างไร เข็มมุ่งคืออะไร</a:t>
            </a:r>
            <a:endParaRPr lang="en-US" sz="4400" b="1" dirty="0">
              <a:solidFill>
                <a:schemeClr val="bg1">
                  <a:lumMod val="75000"/>
                </a:schemeClr>
              </a:solidFill>
              <a:latin typeface="TH SarabunPSK" panose="020B0500040200020003" pitchFamily="34" charset="-34"/>
              <a:ea typeface="Calibri" panose="020F0502020204030204" pitchFamily="34" charset="0"/>
            </a:endParaRPr>
          </a:p>
          <a:p>
            <a:pPr marL="1076325" lvl="0" indent="-6334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chemeClr val="bg1">
                    <a:lumMod val="75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</a:rPr>
              <a:t>ปัจจัยแห่งความสำเร็จคืออะไร</a:t>
            </a:r>
            <a:endParaRPr lang="en-US" sz="4400" b="1" dirty="0">
              <a:solidFill>
                <a:schemeClr val="bg1">
                  <a:lumMod val="75000"/>
                </a:schemeClr>
              </a:solidFill>
              <a:latin typeface="TH SarabunPSK" panose="020B0500040200020003" pitchFamily="34" charset="-34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8435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42208" y="1319878"/>
            <a:ext cx="3887782" cy="1020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876" tIns="36939" rIns="73876" bIns="36939" rtlCol="0" anchor="ctr"/>
          <a:lstStyle/>
          <a:p>
            <a:pPr marL="342832" indent="-342832" defTabSz="914217">
              <a:spcBef>
                <a:spcPct val="20000"/>
              </a:spcBef>
              <a:defRPr/>
            </a:pPr>
            <a:r>
              <a:rPr lang="en-US" sz="13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4</a:t>
            </a:r>
            <a:r>
              <a:rPr lang="th-TH" sz="13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) พัฒนาระบบบริหารจัดการเพื่อสนับสนุนการจัดบริการ</a:t>
            </a:r>
            <a:endParaRPr lang="en-US" sz="13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marL="342832" indent="-342832" defTabSz="914217">
              <a:spcBef>
                <a:spcPct val="20000"/>
              </a:spcBef>
              <a:defRPr/>
            </a:pPr>
            <a:r>
              <a:rPr lang="en-US" sz="13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5</a:t>
            </a:r>
            <a:r>
              <a:rPr lang="th-TH" sz="13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) สร้างเครือข่ายสุขภาพ และเพิ่มศักยภาพ</a:t>
            </a:r>
            <a:endParaRPr lang="en-US" sz="13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marL="342832" indent="-342832" defTabSz="914217">
              <a:spcBef>
                <a:spcPct val="20000"/>
              </a:spcBef>
              <a:defRPr/>
            </a:pPr>
            <a:r>
              <a:rPr lang="en-US" sz="13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6</a:t>
            </a:r>
            <a:r>
              <a:rPr lang="th-TH" sz="13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) เตรียมพัฒนาความสามารถเพื่อรับสถานการณ์ที่เป็นภัยพิบัติ หรือสาธารณภัย</a:t>
            </a:r>
            <a:endParaRPr lang="en-US" sz="13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marL="342832" indent="-342832" defTabSz="914217">
              <a:spcBef>
                <a:spcPct val="20000"/>
              </a:spcBef>
              <a:defRPr/>
            </a:pPr>
            <a:r>
              <a:rPr lang="en-US" sz="13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7)</a:t>
            </a:r>
            <a:r>
              <a:rPr lang="th-TH" sz="13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ส่งเสริมพัฒนาศักยภาพบุคลากร องค์ความรู้ ฐานข้อมูล ด้วยการจัดการความรู้ด้านต่างๆ</a:t>
            </a:r>
            <a:endParaRPr lang="en-US" sz="13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" y="0"/>
            <a:ext cx="9144000" cy="503444"/>
          </a:xfrm>
        </p:spPr>
        <p:txBody>
          <a:bodyPr>
            <a:noAutofit/>
          </a:bodyPr>
          <a:lstStyle/>
          <a:p>
            <a:r>
              <a:rPr lang="th-TH" sz="2800" b="1" dirty="0">
                <a:solidFill>
                  <a:srgbClr val="800000"/>
                </a:solidFill>
              </a:rPr>
              <a:t>แผนยุทธศาสตร์ โรงพยาบาล...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54425" y="503446"/>
            <a:ext cx="7723729" cy="366987"/>
          </a:xfrm>
          <a:prstGeom prst="rect">
            <a:avLst/>
          </a:prstGeom>
          <a:solidFill>
            <a:schemeClr val="bg1"/>
          </a:solidFill>
          <a:ln w="28575">
            <a:solidFill>
              <a:srgbClr val="0066FF"/>
            </a:solidFill>
          </a:ln>
        </p:spPr>
        <p:txBody>
          <a:bodyPr wrap="square" lIns="73876" tIns="36939" rIns="73876" bIns="36939" rtlCol="0">
            <a:spAutoFit/>
          </a:bodyPr>
          <a:lstStyle/>
          <a:p>
            <a:pPr algn="ctr" defTabSz="914217"/>
            <a:r>
              <a:rPr lang="th-TH" sz="19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โรงพยาบาล.....เป็นโรงพยาบาลชุมชนขนาดใหญ่ที่มีคุณภาพ บริการด้วยใจ ห่วงใยสิ่งแวดล้อม ทุกคนมีความสุข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9617" y="503446"/>
            <a:ext cx="934451" cy="366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73876" tIns="36939" rIns="73876" bIns="36939" rtlCol="0">
            <a:spAutoFit/>
          </a:bodyPr>
          <a:lstStyle/>
          <a:p>
            <a:pPr algn="ctr" defTabSz="914217"/>
            <a:r>
              <a:rPr lang="th-TH" sz="1900" b="1" dirty="0">
                <a:solidFill>
                  <a:srgbClr val="800000"/>
                </a:solidFill>
                <a:latin typeface="TH SarabunPSK" pitchFamily="34" charset="-34"/>
                <a:cs typeface="TH SarabunPSK" pitchFamily="34" charset="-34"/>
              </a:rPr>
              <a:t>วิสัยทัศน์</a:t>
            </a:r>
          </a:p>
        </p:txBody>
      </p:sp>
      <p:sp>
        <p:nvSpPr>
          <p:cNvPr id="7" name="Rectangle 6"/>
          <p:cNvSpPr/>
          <p:nvPr/>
        </p:nvSpPr>
        <p:spPr>
          <a:xfrm>
            <a:off x="1306263" y="1251091"/>
            <a:ext cx="3835945" cy="954840"/>
          </a:xfrm>
          <a:prstGeom prst="rect">
            <a:avLst/>
          </a:prstGeom>
        </p:spPr>
        <p:txBody>
          <a:bodyPr wrap="square" lIns="73876" tIns="36939" rIns="73876" bIns="36939">
            <a:spAutoFit/>
          </a:bodyPr>
          <a:lstStyle/>
          <a:p>
            <a:pPr marL="342832" indent="-342832" defTabSz="914217">
              <a:spcBef>
                <a:spcPct val="20000"/>
              </a:spcBef>
              <a:defRPr/>
            </a:pPr>
            <a:r>
              <a:rPr lang="th-TH" sz="13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1) พัฒนาระบบบริการที่มีคุณภาพ มาตรฐาน ครอบคลุม ประชาชนสามารถเข้าถึงบริการได้ </a:t>
            </a:r>
          </a:p>
          <a:p>
            <a:pPr marL="342832" indent="-342832" defTabSz="914217">
              <a:spcBef>
                <a:spcPct val="20000"/>
              </a:spcBef>
              <a:defRPr/>
            </a:pPr>
            <a:r>
              <a:rPr lang="th-TH" sz="13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2) พัฒนาระบบงานตาม </a:t>
            </a:r>
            <a:r>
              <a:rPr lang="en-US" sz="13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service plan</a:t>
            </a:r>
          </a:p>
          <a:p>
            <a:pPr marL="342832" indent="-342832" defTabSz="914217">
              <a:spcBef>
                <a:spcPct val="20000"/>
              </a:spcBef>
              <a:defRPr/>
            </a:pPr>
            <a:r>
              <a:rPr lang="en-US" sz="13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3</a:t>
            </a:r>
            <a:r>
              <a:rPr lang="th-TH" sz="13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) พัฒนาสุขภาพประชาชนตามวัย</a:t>
            </a:r>
            <a:endParaRPr lang="en-US" sz="13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54425" y="1183806"/>
            <a:ext cx="7723728" cy="129268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876" tIns="36939" rIns="73876" bIns="36939" rtlCol="0" anchor="ctr"/>
          <a:lstStyle/>
          <a:p>
            <a:pPr algn="ctr" defTabSz="914217"/>
            <a:endParaRPr lang="th-TH" sz="280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06" y="1660061"/>
            <a:ext cx="909428" cy="366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73876" tIns="36939" rIns="73876" bIns="36939" rtlCol="0">
            <a:spAutoFit/>
          </a:bodyPr>
          <a:lstStyle/>
          <a:p>
            <a:pPr algn="ctr" defTabSz="914217"/>
            <a:r>
              <a:rPr lang="th-TH" sz="1900" b="1" dirty="0" err="1">
                <a:solidFill>
                  <a:srgbClr val="800000"/>
                </a:solidFill>
                <a:latin typeface="TH SarabunPSK" pitchFamily="34" charset="-34"/>
                <a:cs typeface="TH SarabunPSK" pitchFamily="34" charset="-34"/>
              </a:rPr>
              <a:t>พันธ</a:t>
            </a:r>
            <a:r>
              <a:rPr lang="th-TH" sz="1900" b="1" dirty="0">
                <a:solidFill>
                  <a:srgbClr val="800000"/>
                </a:solidFill>
                <a:latin typeface="TH SarabunPSK" pitchFamily="34" charset="-34"/>
                <a:cs typeface="TH SarabunPSK" pitchFamily="34" charset="-34"/>
              </a:rPr>
              <a:t>กิจ</a:t>
            </a:r>
          </a:p>
        </p:txBody>
      </p:sp>
      <p:sp>
        <p:nvSpPr>
          <p:cNvPr id="10" name="Up Arrow 9"/>
          <p:cNvSpPr/>
          <p:nvPr/>
        </p:nvSpPr>
        <p:spPr>
          <a:xfrm>
            <a:off x="4727511" y="979698"/>
            <a:ext cx="362860" cy="204109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876" tIns="36939" rIns="73876" bIns="36939" rtlCol="0" anchor="ctr"/>
          <a:lstStyle/>
          <a:p>
            <a:pPr algn="ctr" defTabSz="914217"/>
            <a:endParaRPr lang="th-TH" sz="280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0752" y="2680604"/>
            <a:ext cx="1295927" cy="767097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lIns="73876" tIns="36939" rIns="73876" bIns="36939" rtlCol="0">
            <a:spAutoFit/>
          </a:bodyPr>
          <a:lstStyle/>
          <a:p>
            <a:pPr algn="ctr" defTabSz="914217"/>
            <a:r>
              <a:rPr lang="th-TH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การพัฒนาคุณภาพ ความปลอดภัยและความพึงพอใจ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02191" y="2680605"/>
            <a:ext cx="1555113" cy="813263"/>
          </a:xfrm>
          <a:prstGeom prst="rect">
            <a:avLst/>
          </a:prstGeom>
          <a:ln>
            <a:solidFill>
              <a:srgbClr val="FF0066"/>
            </a:solidFill>
          </a:ln>
        </p:spPr>
        <p:txBody>
          <a:bodyPr wrap="square" lIns="73876" tIns="36939" rIns="73876" bIns="36939">
            <a:spAutoFit/>
          </a:bodyPr>
          <a:lstStyle/>
          <a:p>
            <a:pPr algn="ctr" defTabSz="914217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การสร้างสุขภาพที่ดีของประชาชน โดยการมีส่วนร่วมที่ดีของภาคีเครือข่าย</a:t>
            </a:r>
            <a:endParaRPr lang="th-TH" sz="1600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60977" y="2680604"/>
            <a:ext cx="1451440" cy="813263"/>
          </a:xfrm>
          <a:prstGeom prst="rect">
            <a:avLst/>
          </a:prstGeom>
          <a:ln>
            <a:solidFill>
              <a:srgbClr val="FF0066"/>
            </a:solidFill>
          </a:ln>
        </p:spPr>
        <p:txBody>
          <a:bodyPr wrap="square" lIns="73876" tIns="36939" rIns="73876" bIns="36939">
            <a:spAutoFit/>
          </a:bodyPr>
          <a:lstStyle/>
          <a:p>
            <a:pPr algn="ctr" defTabSz="914217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การพัฒนาบุคลากรให้มีทักษะการทำงาน และมีความสุข</a:t>
            </a:r>
            <a:endParaRPr lang="th-TH" sz="1600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16091" y="2680605"/>
            <a:ext cx="1555113" cy="813263"/>
          </a:xfrm>
          <a:prstGeom prst="rect">
            <a:avLst/>
          </a:prstGeom>
          <a:ln>
            <a:solidFill>
              <a:srgbClr val="FF0066"/>
            </a:solidFill>
          </a:ln>
        </p:spPr>
        <p:txBody>
          <a:bodyPr wrap="square" lIns="73876" tIns="36939" rIns="73876" bIns="36939">
            <a:spAutoFit/>
          </a:bodyPr>
          <a:lstStyle/>
          <a:p>
            <a:pPr algn="ctr" defTabSz="914217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การบริหารจัดการสิ่งแวดล้อม </a:t>
            </a:r>
          </a:p>
          <a:p>
            <a:pPr algn="ctr" defTabSz="914217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และความปลอดภัย </a:t>
            </a:r>
            <a:endParaRPr lang="th-TH" sz="1600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74878" y="2772937"/>
            <a:ext cx="1503275" cy="567042"/>
          </a:xfrm>
          <a:prstGeom prst="rect">
            <a:avLst/>
          </a:prstGeom>
          <a:ln>
            <a:solidFill>
              <a:srgbClr val="FF0066"/>
            </a:solidFill>
          </a:ln>
        </p:spPr>
        <p:txBody>
          <a:bodyPr wrap="square" lIns="73876" tIns="36939" rIns="73876" bIns="36939">
            <a:spAutoFit/>
          </a:bodyPr>
          <a:lstStyle/>
          <a:p>
            <a:pPr algn="ctr" defTabSz="914217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การพัฒนาระบบบริหาร</a:t>
            </a:r>
          </a:p>
          <a:p>
            <a:pPr algn="ctr" defTabSz="914217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จัดการที่มีประสิทธิภาพ</a:t>
            </a:r>
            <a:endParaRPr lang="th-TH" sz="1600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2680604"/>
            <a:ext cx="914834" cy="6593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73876" tIns="36939" rIns="73876" bIns="36939" rtlCol="0">
            <a:spAutoFit/>
          </a:bodyPr>
          <a:lstStyle/>
          <a:p>
            <a:pPr algn="ctr" defTabSz="914217"/>
            <a:r>
              <a:rPr lang="th-TH" sz="1900" b="1" dirty="0">
                <a:solidFill>
                  <a:srgbClr val="800000"/>
                </a:solidFill>
                <a:latin typeface="TH SarabunPSK" pitchFamily="34" charset="-34"/>
                <a:cs typeface="TH SarabunPSK" pitchFamily="34" charset="-34"/>
              </a:rPr>
              <a:t>ประเด็น</a:t>
            </a:r>
          </a:p>
          <a:p>
            <a:pPr algn="ctr" defTabSz="914217"/>
            <a:r>
              <a:rPr lang="th-TH" sz="1900" b="1" dirty="0">
                <a:solidFill>
                  <a:srgbClr val="800000"/>
                </a:solidFill>
                <a:latin typeface="TH SarabunPSK" pitchFamily="34" charset="-34"/>
                <a:cs typeface="TH SarabunPSK" pitchFamily="34" charset="-34"/>
              </a:rPr>
              <a:t>ยุทธศาสตร์</a:t>
            </a:r>
          </a:p>
        </p:txBody>
      </p:sp>
      <p:sp>
        <p:nvSpPr>
          <p:cNvPr id="18" name="Up Arrow 17"/>
          <p:cNvSpPr/>
          <p:nvPr/>
        </p:nvSpPr>
        <p:spPr>
          <a:xfrm>
            <a:off x="1669122" y="2476493"/>
            <a:ext cx="362860" cy="204109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876" tIns="36939" rIns="73876" bIns="36939" rtlCol="0" anchor="ctr"/>
          <a:lstStyle/>
          <a:p>
            <a:pPr algn="ctr" defTabSz="914217"/>
            <a:endParaRPr lang="th-TH" sz="2800">
              <a:solidFill>
                <a:prstClr val="white"/>
              </a:solidFill>
            </a:endParaRPr>
          </a:p>
        </p:txBody>
      </p:sp>
      <p:sp>
        <p:nvSpPr>
          <p:cNvPr id="19" name="Up Arrow 18"/>
          <p:cNvSpPr/>
          <p:nvPr/>
        </p:nvSpPr>
        <p:spPr>
          <a:xfrm>
            <a:off x="3276072" y="2476493"/>
            <a:ext cx="362860" cy="204109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876" tIns="36939" rIns="73876" bIns="36939" rtlCol="0" anchor="ctr"/>
          <a:lstStyle/>
          <a:p>
            <a:pPr algn="ctr" defTabSz="914217"/>
            <a:endParaRPr lang="th-TH" sz="2800">
              <a:solidFill>
                <a:prstClr val="white"/>
              </a:solidFill>
            </a:endParaRPr>
          </a:p>
        </p:txBody>
      </p:sp>
      <p:sp>
        <p:nvSpPr>
          <p:cNvPr id="20" name="Up Arrow 19"/>
          <p:cNvSpPr/>
          <p:nvPr/>
        </p:nvSpPr>
        <p:spPr>
          <a:xfrm>
            <a:off x="4727511" y="2476493"/>
            <a:ext cx="362860" cy="204109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876" tIns="36939" rIns="73876" bIns="36939" rtlCol="0" anchor="ctr"/>
          <a:lstStyle/>
          <a:p>
            <a:pPr algn="ctr" defTabSz="914217"/>
            <a:endParaRPr lang="th-TH" sz="2800">
              <a:solidFill>
                <a:prstClr val="white"/>
              </a:solidFill>
            </a:endParaRPr>
          </a:p>
        </p:txBody>
      </p:sp>
      <p:sp>
        <p:nvSpPr>
          <p:cNvPr id="21" name="Up Arrow 20"/>
          <p:cNvSpPr/>
          <p:nvPr/>
        </p:nvSpPr>
        <p:spPr>
          <a:xfrm>
            <a:off x="6334461" y="2476493"/>
            <a:ext cx="362860" cy="204109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876" tIns="36939" rIns="73876" bIns="36939" rtlCol="0" anchor="ctr"/>
          <a:lstStyle/>
          <a:p>
            <a:pPr algn="ctr" defTabSz="914217"/>
            <a:endParaRPr lang="th-TH" sz="2800">
              <a:solidFill>
                <a:prstClr val="white"/>
              </a:solidFill>
            </a:endParaRPr>
          </a:p>
        </p:txBody>
      </p:sp>
      <p:sp>
        <p:nvSpPr>
          <p:cNvPr id="22" name="Up Arrow 21"/>
          <p:cNvSpPr/>
          <p:nvPr/>
        </p:nvSpPr>
        <p:spPr>
          <a:xfrm>
            <a:off x="8096922" y="2476493"/>
            <a:ext cx="362860" cy="204109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876" tIns="36939" rIns="73876" bIns="36939" rtlCol="0" anchor="ctr"/>
          <a:lstStyle/>
          <a:p>
            <a:pPr algn="ctr" defTabSz="914217"/>
            <a:endParaRPr lang="th-TH" sz="2800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98915" y="3837220"/>
            <a:ext cx="1295927" cy="767097"/>
          </a:xfrm>
          <a:prstGeom prst="rect">
            <a:avLst/>
          </a:prstGeom>
          <a:noFill/>
          <a:ln w="28575">
            <a:solidFill>
              <a:srgbClr val="0000CC"/>
            </a:solidFill>
          </a:ln>
        </p:spPr>
        <p:txBody>
          <a:bodyPr wrap="square" lIns="73876" tIns="36939" rIns="73876" bIns="36939" rtlCol="0">
            <a:spAutoFit/>
          </a:bodyPr>
          <a:lstStyle/>
          <a:p>
            <a:pPr defTabSz="914217"/>
            <a:r>
              <a:rPr lang="en-US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1. </a:t>
            </a:r>
            <a:r>
              <a:rPr lang="th-TH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ผู้รับบริการ ได้รับบริการตามมาตรฐาน ปลอดภัยและพึงพอใจ</a:t>
            </a:r>
            <a:endParaRPr lang="en-US" sz="15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08285" y="4603342"/>
            <a:ext cx="2849019" cy="2244424"/>
          </a:xfrm>
          <a:prstGeom prst="rect">
            <a:avLst/>
          </a:prstGeom>
          <a:noFill/>
          <a:ln w="28575">
            <a:solidFill>
              <a:srgbClr val="0000CC"/>
            </a:solidFill>
          </a:ln>
        </p:spPr>
        <p:txBody>
          <a:bodyPr wrap="square" lIns="73876" tIns="36939" rIns="73876" bIns="36939" rtlCol="0">
            <a:spAutoFit/>
          </a:bodyPr>
          <a:lstStyle/>
          <a:p>
            <a:pPr defTabSz="914217"/>
            <a:r>
              <a:rPr lang="en-US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1.</a:t>
            </a:r>
            <a:r>
              <a:rPr lang="th-TH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ภาคีเครือข่ายให้การสนับสนุนและส่งเสริมแกนนำสุขภาพ</a:t>
            </a:r>
          </a:p>
          <a:p>
            <a:pPr defTabSz="914217"/>
            <a:r>
              <a:rPr lang="th-TH" sz="1600" dirty="0">
                <a:latin typeface="Browallia New" panose="020B0604020202020204" pitchFamily="34" charset="-34"/>
                <a:ea typeface="Arial Unicode MS" panose="020B0604020202020204" pitchFamily="34" charset="-128"/>
                <a:cs typeface="Browallia New" panose="020B0604020202020204" pitchFamily="34" charset="-34"/>
              </a:rPr>
              <a:t>2.ประชาชนสามารถดูแลสุขภาพตนเองและครอบครัวให้มีสุขภาพดีและ สามารถจัดการสุขภาพตนเองได้โดยใช้ข้อมูลและ เครือข่าสุขภาพที่มีอยู่อย่างมีประสิทธิภาพ</a:t>
            </a:r>
            <a:r>
              <a:rPr lang="en-US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3.</a:t>
            </a:r>
            <a:r>
              <a:rPr lang="th-TH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มีแกนนำสุขภาพครบทุกกลุ่มวัยทุกชุมชน</a:t>
            </a:r>
            <a:endParaRPr lang="en-US" sz="15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defRPr/>
            </a:pPr>
            <a:r>
              <a:rPr lang="th-TH" sz="1600" dirty="0">
                <a:latin typeface="Browallia New" panose="020B0604020202020204" pitchFamily="34" charset="-34"/>
                <a:ea typeface="Arial Unicode MS" panose="020B0604020202020204" pitchFamily="34" charset="-128"/>
                <a:cs typeface="Browallia New" panose="020B0604020202020204" pitchFamily="34" charset="-34"/>
              </a:rPr>
              <a:t>3.มีแกนนำสุขภาพครบทุกกลุ่มวัยทุกชุมชน</a:t>
            </a:r>
            <a:endParaRPr lang="th-TH" sz="1600" dirty="0">
              <a:solidFill>
                <a:srgbClr val="000000"/>
              </a:solidFill>
              <a:latin typeface="Browallia New" panose="020B0604020202020204" pitchFamily="34" charset="-34"/>
              <a:ea typeface="Arial Unicode MS" panose="020B0604020202020204" pitchFamily="34" charset="-128"/>
              <a:cs typeface="Browallia New" panose="020B0604020202020204" pitchFamily="34" charset="-34"/>
            </a:endParaRPr>
          </a:p>
          <a:p>
            <a:pPr defTabSz="914217"/>
            <a:r>
              <a:rPr lang="th-TH" sz="1600" dirty="0">
                <a:latin typeface="Browallia New" panose="020B0604020202020204" pitchFamily="34" charset="-34"/>
                <a:ea typeface="Arial Unicode MS" panose="020B0604020202020204" pitchFamily="34" charset="-128"/>
                <a:cs typeface="Browallia New" panose="020B0604020202020204" pitchFamily="34" charset="-34"/>
              </a:rPr>
              <a:t>4.มีบุคคลต้นแบบด้านสุขภาพ</a:t>
            </a:r>
            <a:endParaRPr lang="th-TH" sz="1600" dirty="0">
              <a:solidFill>
                <a:srgbClr val="000000"/>
              </a:solidFill>
              <a:latin typeface="Browallia New" panose="020B0604020202020204" pitchFamily="34" charset="-34"/>
              <a:ea typeface="Arial Unicode MS" panose="020B0604020202020204" pitchFamily="34" charset="-128"/>
              <a:cs typeface="Browallia New" panose="020B0604020202020204" pitchFamily="34" charset="-3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60978" y="3837218"/>
            <a:ext cx="1451439" cy="2152091"/>
          </a:xfrm>
          <a:prstGeom prst="rect">
            <a:avLst/>
          </a:prstGeom>
          <a:noFill/>
          <a:ln w="28575">
            <a:solidFill>
              <a:srgbClr val="0000CC"/>
            </a:solidFill>
          </a:ln>
        </p:spPr>
        <p:txBody>
          <a:bodyPr wrap="square" lIns="73876" tIns="36939" rIns="73876" bIns="36939" rtlCol="0">
            <a:spAutoFit/>
          </a:bodyPr>
          <a:lstStyle/>
          <a:p>
            <a:pPr defTabSz="914217"/>
            <a:r>
              <a:rPr lang="en-US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1.</a:t>
            </a:r>
            <a:r>
              <a:rPr lang="th-TH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บุคลากรมีศักยภาพและสมรรถนะตามภารกิจในการปฏิบัติงาน</a:t>
            </a:r>
          </a:p>
          <a:p>
            <a:pPr defTabSz="914217"/>
            <a:r>
              <a:rPr lang="en-US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2.</a:t>
            </a:r>
            <a:r>
              <a:rPr lang="th-TH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บุคลากรมีความรักและความผูกพันต่อองค์กร</a:t>
            </a:r>
            <a:endParaRPr lang="en-US" sz="15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defTabSz="914217"/>
            <a:r>
              <a:rPr lang="th-TH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3. บุคลากรมีความสุข</a:t>
            </a:r>
            <a:endParaRPr lang="en-US" sz="15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defTabSz="914217"/>
            <a:r>
              <a:rPr lang="en-US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4. </a:t>
            </a:r>
            <a:r>
              <a:rPr lang="th-TH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บุคลากรมีพฤติกรรมการบริการที่ดี</a:t>
            </a:r>
            <a:endParaRPr lang="en-US" sz="15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16091" y="3837220"/>
            <a:ext cx="1658787" cy="3075421"/>
          </a:xfrm>
          <a:prstGeom prst="rect">
            <a:avLst/>
          </a:prstGeom>
          <a:noFill/>
          <a:ln w="28575">
            <a:solidFill>
              <a:srgbClr val="0000CC"/>
            </a:solidFill>
          </a:ln>
        </p:spPr>
        <p:txBody>
          <a:bodyPr wrap="square" lIns="73876" tIns="36939" rIns="73876" bIns="36939" rtlCol="0">
            <a:spAutoFit/>
          </a:bodyPr>
          <a:lstStyle/>
          <a:p>
            <a:pPr defTabSz="914217"/>
            <a:r>
              <a:rPr lang="th-TH" sz="13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1. เพื่อให้มีระบบการจัดการสิ่งแวดล้อมที่ดี ปลอดภัย เอื้อต่อการปฏิบัติงานและการสร้างเสริมสุขภาพ</a:t>
            </a:r>
          </a:p>
          <a:p>
            <a:pPr defTabSz="914217"/>
            <a:r>
              <a:rPr lang="en-US" sz="13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2.</a:t>
            </a:r>
            <a:r>
              <a:rPr lang="th-TH" sz="13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เพื่อเป็นโรงพยาบาลที่ผ่านเกณฑ์ประเมินโรงพยาบาลในระบบ</a:t>
            </a:r>
            <a:r>
              <a:rPr lang="en-US" sz="13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Quality  Service Clean (QSC)</a:t>
            </a:r>
          </a:p>
          <a:p>
            <a:pPr defTabSz="914217"/>
            <a:r>
              <a:rPr lang="en-US" sz="13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3.</a:t>
            </a:r>
            <a:r>
              <a:rPr lang="th-TH" sz="13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เพื่อเป็นโรงพยาบาลที่ผ่านเกณฑ์ประเมินสถานที่ทำงานน่าอยู่</a:t>
            </a:r>
            <a:r>
              <a:rPr lang="en-US" sz="13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(HWP)</a:t>
            </a:r>
          </a:p>
          <a:p>
            <a:pPr defTabSz="914217"/>
            <a:r>
              <a:rPr lang="en-US" sz="13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4.</a:t>
            </a:r>
            <a:r>
              <a:rPr lang="th-TH" sz="13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เพื่อให้ผู้มารับบริการและบุคลากร มีความพึงพอใจต่อสถานที่และสิ่งแวดล้อมของโรงพยาบาล</a:t>
            </a:r>
            <a:endParaRPr lang="en-US" sz="13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578551" y="3837219"/>
            <a:ext cx="1451439" cy="2382924"/>
          </a:xfrm>
          <a:prstGeom prst="rect">
            <a:avLst/>
          </a:prstGeom>
          <a:noFill/>
          <a:ln w="28575">
            <a:solidFill>
              <a:srgbClr val="0000CC"/>
            </a:solidFill>
          </a:ln>
        </p:spPr>
        <p:txBody>
          <a:bodyPr wrap="square" lIns="73876" tIns="36939" rIns="73876" bIns="36939" rtlCol="0">
            <a:spAutoFit/>
          </a:bodyPr>
          <a:lstStyle/>
          <a:p>
            <a:pPr defTabSz="914217"/>
            <a:r>
              <a:rPr lang="en-US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1.</a:t>
            </a:r>
            <a:r>
              <a:rPr lang="th-TH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ระบบสารสนเทศมีประสิทธิภาพ</a:t>
            </a:r>
          </a:p>
          <a:p>
            <a:pPr defTabSz="914217"/>
            <a:r>
              <a:rPr lang="en-US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2. </a:t>
            </a:r>
            <a:r>
              <a:rPr lang="th-TH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สถานะการเงินการคลังมั่นคง รักษาอัตราการเติบโตของสภาวะการเงินมั่นคง</a:t>
            </a:r>
          </a:p>
          <a:p>
            <a:pPr defTabSz="914217"/>
            <a:r>
              <a:rPr lang="en-US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3.</a:t>
            </a:r>
            <a:r>
              <a:rPr lang="th-TH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มี</a:t>
            </a:r>
            <a:r>
              <a:rPr lang="th-TH" sz="1500" b="1" dirty="0" err="1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ธรรมาภิ</a:t>
            </a:r>
            <a:r>
              <a:rPr lang="th-TH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บาลในองค์กร การนำองค์กร</a:t>
            </a:r>
            <a:endParaRPr lang="en-US" sz="15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defTabSz="914217"/>
            <a:r>
              <a:rPr lang="en-US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4.</a:t>
            </a:r>
            <a:r>
              <a:rPr lang="th-TH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มีระบบบริหารจัดการพัสดุที่มีประสิทธิภาพ</a:t>
            </a:r>
            <a:endParaRPr lang="en-US" sz="15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8" name="Up Arrow 27"/>
          <p:cNvSpPr/>
          <p:nvPr/>
        </p:nvSpPr>
        <p:spPr>
          <a:xfrm>
            <a:off x="3276072" y="3493868"/>
            <a:ext cx="362860" cy="110947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876" tIns="36939" rIns="73876" bIns="36939" rtlCol="0" anchor="ctr"/>
          <a:lstStyle/>
          <a:p>
            <a:pPr algn="ctr" defTabSz="914217"/>
            <a:endParaRPr lang="th-TH" sz="2800">
              <a:solidFill>
                <a:prstClr val="white"/>
              </a:solidFill>
            </a:endParaRPr>
          </a:p>
        </p:txBody>
      </p:sp>
      <p:sp>
        <p:nvSpPr>
          <p:cNvPr id="29" name="Up Arrow 28"/>
          <p:cNvSpPr/>
          <p:nvPr/>
        </p:nvSpPr>
        <p:spPr>
          <a:xfrm>
            <a:off x="4727511" y="3633108"/>
            <a:ext cx="362860" cy="204109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876" tIns="36939" rIns="73876" bIns="36939" rtlCol="0" anchor="ctr"/>
          <a:lstStyle/>
          <a:p>
            <a:pPr algn="ctr" defTabSz="914217"/>
            <a:endParaRPr lang="th-TH" sz="2800">
              <a:solidFill>
                <a:prstClr val="white"/>
              </a:solidFill>
            </a:endParaRPr>
          </a:p>
        </p:txBody>
      </p:sp>
      <p:sp>
        <p:nvSpPr>
          <p:cNvPr id="30" name="Up Arrow 29"/>
          <p:cNvSpPr/>
          <p:nvPr/>
        </p:nvSpPr>
        <p:spPr>
          <a:xfrm>
            <a:off x="6334461" y="3633108"/>
            <a:ext cx="362860" cy="204109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876" tIns="36939" rIns="73876" bIns="36939" rtlCol="0" anchor="ctr"/>
          <a:lstStyle/>
          <a:p>
            <a:pPr algn="ctr" defTabSz="914217"/>
            <a:endParaRPr lang="th-TH" sz="2800">
              <a:solidFill>
                <a:prstClr val="white"/>
              </a:solidFill>
            </a:endParaRPr>
          </a:p>
        </p:txBody>
      </p:sp>
      <p:sp>
        <p:nvSpPr>
          <p:cNvPr id="31" name="Up Arrow 30"/>
          <p:cNvSpPr/>
          <p:nvPr/>
        </p:nvSpPr>
        <p:spPr>
          <a:xfrm>
            <a:off x="8096922" y="3360965"/>
            <a:ext cx="362860" cy="476253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876" tIns="36939" rIns="73876" bIns="36939" rtlCol="0" anchor="ctr"/>
          <a:lstStyle/>
          <a:p>
            <a:pPr algn="ctr" defTabSz="914217"/>
            <a:endParaRPr lang="th-TH" sz="2800">
              <a:solidFill>
                <a:prstClr val="white"/>
              </a:solidFill>
            </a:endParaRPr>
          </a:p>
        </p:txBody>
      </p:sp>
      <p:sp>
        <p:nvSpPr>
          <p:cNvPr id="32" name="Up Arrow 31"/>
          <p:cNvSpPr/>
          <p:nvPr/>
        </p:nvSpPr>
        <p:spPr>
          <a:xfrm>
            <a:off x="1617285" y="3447701"/>
            <a:ext cx="362860" cy="389516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876" tIns="36939" rIns="73876" bIns="36939" rtlCol="0" anchor="ctr"/>
          <a:lstStyle/>
          <a:p>
            <a:pPr algn="ctr" defTabSz="914217"/>
            <a:endParaRPr lang="th-TH" sz="2800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335" y="3837220"/>
            <a:ext cx="904499" cy="6593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73876" tIns="36939" rIns="73876" bIns="36939" rtlCol="0">
            <a:spAutoFit/>
          </a:bodyPr>
          <a:lstStyle/>
          <a:p>
            <a:pPr algn="ctr" defTabSz="914217"/>
            <a:r>
              <a:rPr lang="th-TH" sz="1900" b="1" dirty="0">
                <a:solidFill>
                  <a:srgbClr val="800000"/>
                </a:solidFill>
                <a:latin typeface="TH SarabunPSK" pitchFamily="34" charset="-34"/>
                <a:cs typeface="TH SarabunPSK" pitchFamily="34" charset="-34"/>
              </a:rPr>
              <a:t>เป้า</a:t>
            </a:r>
          </a:p>
          <a:p>
            <a:pPr algn="ctr" defTabSz="914217"/>
            <a:r>
              <a:rPr lang="th-TH" sz="1900" b="1" dirty="0">
                <a:solidFill>
                  <a:srgbClr val="800000"/>
                </a:solidFill>
                <a:latin typeface="TH SarabunPSK" pitchFamily="34" charset="-34"/>
                <a:cs typeface="TH SarabunPSK" pitchFamily="34" charset="-34"/>
              </a:rPr>
              <a:t>ประสงค์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6046E5E-EA33-4476-B03D-F32C5008ADC0}"/>
              </a:ext>
            </a:extLst>
          </p:cNvPr>
          <p:cNvSpPr/>
          <p:nvPr/>
        </p:nvSpPr>
        <p:spPr bwMode="auto">
          <a:xfrm rot="18617529">
            <a:off x="-763660" y="457686"/>
            <a:ext cx="2476295" cy="562078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32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</a:t>
            </a:r>
            <a:r>
              <a:rPr kumimoji="0" lang="th-TH" sz="320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</a:t>
            </a:r>
            <a:r>
              <a:rPr kumimoji="0" lang="th-TH" sz="32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ย่าง</a:t>
            </a:r>
          </a:p>
        </p:txBody>
      </p:sp>
    </p:spTree>
    <p:extLst>
      <p:ext uri="{BB962C8B-B14F-4D97-AF65-F5344CB8AC3E}">
        <p14:creationId xmlns:p14="http://schemas.microsoft.com/office/powerpoint/2010/main" val="1315393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7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75656" y="314588"/>
            <a:ext cx="7452320" cy="7582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th-TH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การพัฒนาแผนแม่บท </a:t>
            </a:r>
            <a:r>
              <a:rPr lang="en-US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IT</a:t>
            </a:r>
            <a:endParaRPr lang="en-US" sz="4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5536" y="1317126"/>
            <a:ext cx="8513762" cy="535223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457200" indent="-3683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tabLst>
                <a:tab pos="633413" algn="l"/>
              </a:tabLst>
            </a:pP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2. วิเคราะห์แผนยุทธศาสตร์โรงพยาบาล</a:t>
            </a:r>
            <a:endParaRPr lang="en-US" sz="44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076325" lvl="0" indent="-6334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chemeClr val="bg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เป้าหมายยุทธศาสตร์ของ ร.พ. เป็นอย่างไร</a:t>
            </a:r>
            <a:endParaRPr lang="en-US" sz="4400" b="1" dirty="0">
              <a:solidFill>
                <a:schemeClr val="bg1">
                  <a:lumMod val="75000"/>
                </a:schemeClr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076325" lvl="0" indent="-6334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chemeClr val="bg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ในการกำหนดยุทธศาสตร์โรงพยาบาล ได้คำนึงถึงคุณค่าของ </a:t>
            </a: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</a:t>
            </a:r>
            <a:r>
              <a:rPr lang="th-TH" sz="4400" b="1" dirty="0">
                <a:solidFill>
                  <a:schemeClr val="bg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หรือไม่</a:t>
            </a:r>
            <a:endParaRPr lang="en-US" sz="4400" b="1" dirty="0">
              <a:solidFill>
                <a:schemeClr val="bg1">
                  <a:lumMod val="75000"/>
                </a:schemeClr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076325" lvl="0" indent="-6334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chemeClr val="bg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แผนที่ยุทธศาสตร์ ความเชื่อมโยงของปัจจัยต่างๆ เป็นอย่างไร</a:t>
            </a:r>
            <a:endParaRPr lang="en-US" sz="4400" b="1" dirty="0">
              <a:solidFill>
                <a:schemeClr val="bg1">
                  <a:lumMod val="75000"/>
                </a:schemeClr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076325" lvl="0" indent="-6334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วางลำดับความสำคัญไว้อย่างไร เข็มมุ่งคืออะไร</a:t>
            </a:r>
            <a:endParaRPr lang="en-US" sz="44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076325" lvl="0" indent="-6334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chemeClr val="bg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ปัจจัยแห่งความสำเร็จคืออะไร</a:t>
            </a:r>
            <a:endParaRPr lang="en-US" sz="4400" b="1" dirty="0">
              <a:solidFill>
                <a:schemeClr val="bg1">
                  <a:lumMod val="75000"/>
                </a:schemeClr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891780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7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75656" y="314588"/>
            <a:ext cx="7452320" cy="7582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th-TH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การพัฒนาแผนแม่บท </a:t>
            </a:r>
            <a:r>
              <a:rPr lang="en-US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IT</a:t>
            </a:r>
            <a:endParaRPr lang="en-US" sz="4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5536" y="1317126"/>
            <a:ext cx="8513762" cy="535223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457200" indent="-3683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tabLst>
                <a:tab pos="633413" algn="l"/>
              </a:tabLst>
            </a:pP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2. วิเคราะห์แผนยุทธศาสตร์โรงพยาบาล</a:t>
            </a:r>
            <a:endParaRPr lang="en-US" sz="44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076325" lvl="0" indent="-6334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chemeClr val="bg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เป้าหมายยุทธศาสตร์ของ ร.พ. เป็นอย่างไร</a:t>
            </a:r>
            <a:endParaRPr lang="en-US" sz="4400" b="1" dirty="0">
              <a:solidFill>
                <a:schemeClr val="bg1">
                  <a:lumMod val="75000"/>
                </a:schemeClr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076325" lvl="0" indent="-6334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chemeClr val="bg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ในการกำหนดยุทธศาสตร์โรงพยาบาล ได้คำนึงถึงคุณค่าของ </a:t>
            </a: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</a:t>
            </a:r>
            <a:r>
              <a:rPr lang="th-TH" sz="4400" b="1" dirty="0">
                <a:solidFill>
                  <a:schemeClr val="bg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หรือไม่</a:t>
            </a:r>
            <a:endParaRPr lang="en-US" sz="4400" b="1" dirty="0">
              <a:solidFill>
                <a:schemeClr val="bg1">
                  <a:lumMod val="75000"/>
                </a:schemeClr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076325" lvl="0" indent="-6334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chemeClr val="bg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แผนที่ยุทธศาสตร์ ความเชื่อมโยงของปัจจัยต่างๆ เป็นอย่างไร</a:t>
            </a:r>
            <a:endParaRPr lang="en-US" sz="4400" b="1" dirty="0">
              <a:solidFill>
                <a:schemeClr val="bg1">
                  <a:lumMod val="75000"/>
                </a:schemeClr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076325" lvl="0" indent="-6334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chemeClr val="bg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วางลำดับความสำคัญไว้อย่างไร เข็มมุ่งคืออะไร</a:t>
            </a:r>
            <a:endParaRPr lang="en-US" sz="4400" b="1" dirty="0">
              <a:solidFill>
                <a:schemeClr val="bg1">
                  <a:lumMod val="75000"/>
                </a:schemeClr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076325" lvl="0" indent="-6334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ปัจจัยแห่งความสำเร็จคืออะไร</a:t>
            </a:r>
            <a:endParaRPr lang="en-US" sz="4400" b="1" dirty="0">
              <a:solidFill>
                <a:srgbClr val="0000FF"/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765811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7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75656" y="314588"/>
            <a:ext cx="7452320" cy="7582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th-TH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การพัฒนาแผนแม่บท </a:t>
            </a:r>
            <a:r>
              <a:rPr lang="en-US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IT</a:t>
            </a:r>
            <a:endParaRPr lang="en-US" sz="4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5536" y="1317126"/>
            <a:ext cx="8513762" cy="517513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457200" indent="-3683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tabLst>
                <a:tab pos="633413" algn="l"/>
              </a:tabLst>
            </a:pP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2. วิเคราะห์แผนยุทธศาสตร์โรงพยาบาล</a:t>
            </a:r>
            <a:endParaRPr lang="en-US" sz="44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076325" lvl="0" indent="-6334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วิเคราะห์ปัจจัยแห่งความสำเร็จ</a:t>
            </a:r>
          </a:p>
          <a:p>
            <a:pPr marL="1533525" lvl="1" indent="-6334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000" b="1" dirty="0">
                <a:solidFill>
                  <a:srgbClr val="9933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จากแผนที่ยุทธศาสตร์</a:t>
            </a:r>
          </a:p>
          <a:p>
            <a:pPr marL="1533525" lvl="1" indent="-6334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000" b="1" dirty="0">
                <a:solidFill>
                  <a:srgbClr val="9933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ดูจากตัวชี้วัด (</a:t>
            </a:r>
            <a:r>
              <a:rPr lang="en-US" sz="4000" b="1" dirty="0">
                <a:solidFill>
                  <a:srgbClr val="9933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KPI)</a:t>
            </a:r>
          </a:p>
          <a:p>
            <a:pPr marL="1533525" lvl="1" indent="-6334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000" b="1" dirty="0">
                <a:solidFill>
                  <a:srgbClr val="9933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ว</a:t>
            </a:r>
            <a:r>
              <a:rPr lang="th-TH" sz="4000" b="1" dirty="0">
                <a:solidFill>
                  <a:srgbClr val="9933FF"/>
                </a:solidFill>
                <a:latin typeface="TH SarabunPSK" panose="020B0500040200020003" pitchFamily="34" charset="-34"/>
                <a:ea typeface="Calibri" panose="020F0502020204030204" pitchFamily="34" charset="0"/>
              </a:rPr>
              <a:t>ิเคราะห์กระบวนการ</a:t>
            </a:r>
          </a:p>
          <a:p>
            <a:pPr marL="1990725" lvl="2" indent="-6334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4000" b="1" dirty="0">
                <a:solidFill>
                  <a:srgbClr val="9933FF"/>
                </a:solidFill>
                <a:latin typeface="TH SarabunPSK" panose="020B0500040200020003" pitchFamily="34" charset="-34"/>
                <a:ea typeface="Calibri" panose="020F0502020204030204" pitchFamily="34" charset="0"/>
              </a:rPr>
              <a:t>Context </a:t>
            </a:r>
            <a:r>
              <a:rPr lang="th-TH" sz="4000" b="1" dirty="0">
                <a:solidFill>
                  <a:srgbClr val="9933FF"/>
                </a:solidFill>
                <a:latin typeface="TH SarabunPSK" panose="020B0500040200020003" pitchFamily="34" charset="-34"/>
                <a:ea typeface="Calibri" panose="020F0502020204030204" pitchFamily="34" charset="0"/>
              </a:rPr>
              <a:t>ของหน่วยงาน</a:t>
            </a:r>
          </a:p>
          <a:p>
            <a:pPr marL="1990725" lvl="2" indent="-6334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4000" b="1" dirty="0">
                <a:solidFill>
                  <a:srgbClr val="9933FF"/>
                </a:solidFill>
                <a:latin typeface="TH SarabunPSK" panose="020B0500040200020003" pitchFamily="34" charset="-34"/>
                <a:ea typeface="Calibri" panose="020F0502020204030204" pitchFamily="34" charset="0"/>
              </a:rPr>
              <a:t>Clinical Tracer</a:t>
            </a:r>
          </a:p>
          <a:p>
            <a:pPr marL="1533525" lvl="1" indent="-6334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000" b="1" dirty="0">
                <a:solidFill>
                  <a:srgbClr val="9933FF"/>
                </a:solidFill>
                <a:latin typeface="TH SarabunPSK" panose="020B0500040200020003" pitchFamily="34" charset="-34"/>
                <a:ea typeface="Calibri" panose="020F0502020204030204" pitchFamily="34" charset="0"/>
              </a:rPr>
              <a:t>สอบทานจากผู้ปฏิบัติ </a:t>
            </a:r>
            <a:r>
              <a:rPr lang="en-US" sz="4000" b="1" dirty="0">
                <a:solidFill>
                  <a:srgbClr val="9933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R2R Focus group etc.</a:t>
            </a:r>
          </a:p>
        </p:txBody>
      </p:sp>
    </p:spTree>
    <p:extLst>
      <p:ext uri="{BB962C8B-B14F-4D97-AF65-F5344CB8AC3E}">
        <p14:creationId xmlns:p14="http://schemas.microsoft.com/office/powerpoint/2010/main" val="21216337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7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75656" y="314588"/>
            <a:ext cx="7452320" cy="7582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th-TH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การพัฒนาแผนแม่บท </a:t>
            </a:r>
            <a:r>
              <a:rPr lang="en-US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IT</a:t>
            </a:r>
            <a:endParaRPr lang="en-US" sz="4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5536" y="1317126"/>
            <a:ext cx="8513762" cy="138807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457200" indent="-3683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tabLst>
                <a:tab pos="633413" algn="l"/>
              </a:tabLst>
            </a:pP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2. วิเคราะห์แผนยุทธศาสตร์โรงพยาบาล</a:t>
            </a:r>
            <a:endParaRPr lang="en-US" sz="44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076325" lvl="0" indent="-6334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ปัจจัยแห่งความสำเร็จ </a:t>
            </a:r>
            <a:r>
              <a:rPr lang="en-US" sz="4400" b="1" dirty="0">
                <a:solidFill>
                  <a:srgbClr val="C851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CSF, drivers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75656" y="2970956"/>
            <a:ext cx="4629794" cy="3242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8000"/>
                </a:solidFill>
                <a:latin typeface="TH SarabunPSK" panose="020B0500040200020003" pitchFamily="34" charset="-34"/>
              </a:rPr>
              <a:t>KPI</a:t>
            </a:r>
          </a:p>
          <a:p>
            <a:pPr marL="685800" indent="-68580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th-TH" b="1" dirty="0">
                <a:solidFill>
                  <a:srgbClr val="008000"/>
                </a:solidFill>
                <a:latin typeface="TH SarabunPSK" panose="020B0500040200020003" pitchFamily="34" charset="-34"/>
              </a:rPr>
              <a:t>วิเคราะห์กระบวนการ</a:t>
            </a:r>
            <a:br>
              <a:rPr lang="th-TH" b="1" dirty="0">
                <a:solidFill>
                  <a:srgbClr val="008000"/>
                </a:solidFill>
                <a:latin typeface="TH SarabunPSK" panose="020B0500040200020003" pitchFamily="34" charset="-34"/>
              </a:rPr>
            </a:br>
            <a:r>
              <a:rPr lang="th-TH" b="1" dirty="0">
                <a:solidFill>
                  <a:srgbClr val="008000"/>
                </a:solidFill>
                <a:latin typeface="TH SarabunPSK" panose="020B0500040200020003" pitchFamily="34" charset="-34"/>
              </a:rPr>
              <a:t>(</a:t>
            </a:r>
            <a:r>
              <a:rPr lang="en-US" b="1" dirty="0">
                <a:solidFill>
                  <a:srgbClr val="008000"/>
                </a:solidFill>
                <a:latin typeface="TH SarabunPSK" panose="020B0500040200020003" pitchFamily="34" charset="-34"/>
              </a:rPr>
              <a:t>e.g. clinical tracer)</a:t>
            </a:r>
            <a:endParaRPr lang="th-TH" b="1" dirty="0">
              <a:solidFill>
                <a:srgbClr val="008000"/>
              </a:solidFill>
              <a:latin typeface="TH SarabunPSK" panose="020B0500040200020003" pitchFamily="34" charset="-34"/>
            </a:endParaRPr>
          </a:p>
          <a:p>
            <a:pPr marL="685800" indent="-68580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th-TH" b="1" dirty="0">
                <a:solidFill>
                  <a:srgbClr val="008000"/>
                </a:solidFill>
                <a:latin typeface="TH SarabunPSK" panose="020B0500040200020003" pitchFamily="34" charset="-34"/>
              </a:rPr>
              <a:t>สอบทานจากผู้ปฏิบัติ </a:t>
            </a:r>
            <a:br>
              <a:rPr lang="en-US" b="1" dirty="0">
                <a:solidFill>
                  <a:srgbClr val="008000"/>
                </a:solidFill>
                <a:latin typeface="TH SarabunPSK" panose="020B0500040200020003" pitchFamily="34" charset="-34"/>
              </a:rPr>
            </a:br>
            <a:r>
              <a:rPr lang="en-US" b="1" dirty="0">
                <a:solidFill>
                  <a:srgbClr val="008000"/>
                </a:solidFill>
                <a:latin typeface="TH SarabunPSK" panose="020B0500040200020003" pitchFamily="34" charset="-34"/>
              </a:rPr>
              <a:t>(focus group, R2R)</a:t>
            </a:r>
            <a:endParaRPr lang="th-TH" b="1" dirty="0">
              <a:solidFill>
                <a:srgbClr val="008000"/>
              </a:solidFill>
              <a:latin typeface="TH SarabunPSK" panose="020B0500040200020003" pitchFamily="34" charset="-34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67544" y="1340768"/>
            <a:ext cx="8460432" cy="504445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442913" indent="-4429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3. กำหนดเป้าหมายของ </a:t>
            </a:r>
            <a:r>
              <a:rPr lang="en-US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</a:t>
            </a: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ที่สอดคล้องกับโรงพยาบาล</a:t>
            </a:r>
            <a:endParaRPr lang="en-US" sz="44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930275" indent="-48736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วิเคราะห์ความต้องการ, </a:t>
            </a:r>
            <a:r>
              <a:rPr lang="en-US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pain points, root causes, drivers </a:t>
            </a: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และ </a:t>
            </a:r>
            <a:r>
              <a:rPr lang="en-US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gaps </a:t>
            </a:r>
            <a:endParaRPr lang="en-US" sz="44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930275" indent="-487363">
              <a:lnSpc>
                <a:spcPct val="9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วิเคราะห์สภาพแวดล้อม ภายใน-ภายนอก</a:t>
            </a:r>
            <a:endParaRPr lang="en-US" sz="4400" b="1" dirty="0">
              <a:solidFill>
                <a:srgbClr val="0000FF"/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930275" indent="-487363">
              <a:lnSpc>
                <a:spcPct val="9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</a:t>
            </a: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สร้างคุณค่า และช่วยให้ ร.พ.ถึง เป้าหมายได้อย่างไร</a:t>
            </a:r>
            <a:endParaRPr lang="en-US" sz="4400" b="1" dirty="0">
              <a:solidFill>
                <a:srgbClr val="0000FF"/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930275" indent="-487363">
              <a:lnSpc>
                <a:spcPct val="9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กำหนดเป้าหมายของแผนแม่บท </a:t>
            </a:r>
            <a:r>
              <a:rPr lang="en-US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</a:t>
            </a: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ประชุมเพื่อตกลงเป้าหมายร่วมกัน</a:t>
            </a:r>
            <a:endParaRPr lang="en-US" sz="4400" b="1" dirty="0">
              <a:solidFill>
                <a:srgbClr val="0000FF"/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547647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7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75656" y="314588"/>
            <a:ext cx="7452320" cy="7582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th-TH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การพัฒนาแผนแม่บท </a:t>
            </a:r>
            <a:r>
              <a:rPr lang="en-US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IT</a:t>
            </a:r>
            <a:endParaRPr lang="en-US" sz="4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67544" y="1340768"/>
            <a:ext cx="8460432" cy="504445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442913" indent="-4429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3. กำหนดเป้าหมายของ </a:t>
            </a:r>
            <a:r>
              <a:rPr lang="en-US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</a:t>
            </a: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ที่สอดคล้องกับโรงพยาบาล</a:t>
            </a:r>
            <a:endParaRPr lang="en-US" sz="44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930275" indent="-48736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วิเคราะห์ความต้องการ, </a:t>
            </a:r>
            <a:r>
              <a:rPr lang="en-US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pain points, root causes, drivers </a:t>
            </a: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และ </a:t>
            </a:r>
            <a:r>
              <a:rPr lang="en-US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gaps </a:t>
            </a:r>
            <a:endParaRPr lang="en-US" sz="44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930275" indent="-487363">
              <a:lnSpc>
                <a:spcPct val="9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chemeClr val="bg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วิเคราะห์สภาพแวดล้อม ภายใน-ภายนอก</a:t>
            </a:r>
            <a:endParaRPr lang="en-US" sz="4400" b="1" dirty="0">
              <a:solidFill>
                <a:schemeClr val="bg1">
                  <a:lumMod val="75000"/>
                </a:schemeClr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930275" indent="-487363">
              <a:lnSpc>
                <a:spcPct val="9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</a:t>
            </a:r>
            <a:r>
              <a:rPr lang="th-TH" sz="4400" b="1" dirty="0">
                <a:solidFill>
                  <a:schemeClr val="bg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สร้างคุณค่า และช่วยให้ ร.พ.ถึง เป้าหมายได้อย่างไร</a:t>
            </a:r>
            <a:endParaRPr lang="en-US" sz="4400" b="1" dirty="0">
              <a:solidFill>
                <a:schemeClr val="bg1">
                  <a:lumMod val="75000"/>
                </a:schemeClr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930275" indent="-487363">
              <a:lnSpc>
                <a:spcPct val="9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chemeClr val="bg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กำหนดเป้าหมายของแผนแม่บท </a:t>
            </a: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</a:t>
            </a:r>
            <a:r>
              <a:rPr lang="th-TH" sz="4400" b="1" dirty="0">
                <a:solidFill>
                  <a:schemeClr val="bg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ประชุมเพื่อตกลงเป้าหมายร่วมกัน</a:t>
            </a:r>
            <a:endParaRPr lang="en-US" sz="4400" b="1" dirty="0">
              <a:solidFill>
                <a:schemeClr val="bg1">
                  <a:lumMod val="75000"/>
                </a:schemeClr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5687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35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36" name="Rectangle 3"/>
          <p:cNvSpPr>
            <a:spLocks noGrp="1"/>
          </p:cNvSpPr>
          <p:nvPr>
            <p:ph type="title"/>
          </p:nvPr>
        </p:nvSpPr>
        <p:spPr>
          <a:xfrm>
            <a:off x="1476375" y="73025"/>
            <a:ext cx="6480175" cy="908050"/>
          </a:xfrm>
        </p:spPr>
        <p:txBody>
          <a:bodyPr/>
          <a:lstStyle/>
          <a:p>
            <a:pPr eaLnBrk="1" hangingPunct="1"/>
            <a:r>
              <a:rPr lang="en-US" altLang="th-TH" sz="36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COBIT 5 IT Governance</a:t>
            </a:r>
            <a:endParaRPr lang="th-TH" altLang="th-TH" sz="3600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aphicFrame>
        <p:nvGraphicFramePr>
          <p:cNvPr id="19534" name="Object 78"/>
          <p:cNvGraphicFramePr>
            <a:graphicFrameLocks noChangeAspect="1"/>
          </p:cNvGraphicFramePr>
          <p:nvPr/>
        </p:nvGraphicFramePr>
        <p:xfrm>
          <a:off x="1331913" y="1484313"/>
          <a:ext cx="6505575" cy="403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13" name="PhotoImpact" r:id="rId4" imgW="8485533" imgH="5258998" progId="PI3.Image">
                  <p:embed/>
                </p:oleObj>
              </mc:Choice>
              <mc:Fallback>
                <p:oleObj name="PhotoImpact" r:id="rId4" imgW="8485533" imgH="5258998" progId="PI3.Image">
                  <p:embed/>
                  <p:pic>
                    <p:nvPicPr>
                      <p:cNvPr id="0" name="Object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1484313"/>
                        <a:ext cx="6505575" cy="403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7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75656" y="314588"/>
            <a:ext cx="7452320" cy="7582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th-TH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การพัฒนาแผนแม่บท </a:t>
            </a:r>
            <a:r>
              <a:rPr lang="en-US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IT</a:t>
            </a:r>
            <a:endParaRPr lang="en-US" sz="4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67544" y="1340768"/>
            <a:ext cx="8460432" cy="70326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442913" indent="-4429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3. กำหนดเป้าหมายของ </a:t>
            </a:r>
            <a:r>
              <a:rPr lang="en-US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</a:t>
            </a: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ที่สอดคล้องกับโรงพยาบาล</a:t>
            </a:r>
            <a:endParaRPr lang="en-US" sz="44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33364" y="2331030"/>
            <a:ext cx="71287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8000"/>
                </a:solidFill>
                <a:latin typeface="TH SarabunPSK" panose="020B0500040200020003" pitchFamily="34" charset="-34"/>
              </a:rPr>
              <a:t>User Requirement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8000"/>
                </a:solidFill>
                <a:latin typeface="TH SarabunPSK" panose="020B0500040200020003" pitchFamily="34" charset="-34"/>
              </a:rPr>
              <a:t>Pain Point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8000"/>
                </a:solidFill>
                <a:latin typeface="TH SarabunPSK" panose="020B0500040200020003" pitchFamily="34" charset="-34"/>
              </a:rPr>
              <a:t>Root Causes</a:t>
            </a:r>
          </a:p>
        </p:txBody>
      </p:sp>
    </p:spTree>
    <p:extLst>
      <p:ext uri="{BB962C8B-B14F-4D97-AF65-F5344CB8AC3E}">
        <p14:creationId xmlns:p14="http://schemas.microsoft.com/office/powerpoint/2010/main" val="25778566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7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75656" y="314588"/>
            <a:ext cx="7452320" cy="7582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th-TH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การพัฒนาแผนแม่บท </a:t>
            </a:r>
            <a:r>
              <a:rPr lang="en-US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IT</a:t>
            </a:r>
            <a:endParaRPr lang="en-US" sz="4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5536" y="1317126"/>
            <a:ext cx="8513762" cy="138807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457200" indent="-3683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tabLst>
                <a:tab pos="633413" algn="l"/>
              </a:tabLst>
            </a:pP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2. วิเคราะห์แผนยุทธศาสตร์โรงพยาบาล</a:t>
            </a:r>
            <a:endParaRPr lang="en-US" sz="44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076325" lvl="0" indent="-6334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ปัจจัยแห่งความสำเร็จ </a:t>
            </a:r>
            <a:r>
              <a:rPr lang="en-US" sz="4400" b="1" dirty="0">
                <a:solidFill>
                  <a:srgbClr val="C851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CSF, drivers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67544" y="1196752"/>
            <a:ext cx="8460432" cy="565385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442913" indent="-4429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3. กำหนดเป้าหมายของ </a:t>
            </a:r>
            <a:r>
              <a:rPr lang="en-US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</a:t>
            </a: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ที่สอดคล้องกับโรงพยาบาล</a:t>
            </a:r>
            <a:endParaRPr lang="en-US" sz="44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930275" indent="-48736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chemeClr val="bg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วิเคราะห์ความต้องการ, </a:t>
            </a: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pain points, root causes, drivers </a:t>
            </a:r>
            <a:r>
              <a:rPr lang="th-TH" sz="4400" b="1" dirty="0">
                <a:solidFill>
                  <a:schemeClr val="bg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และ </a:t>
            </a: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gaps </a:t>
            </a:r>
          </a:p>
          <a:p>
            <a:pPr marL="930275" indent="-487363">
              <a:lnSpc>
                <a:spcPct val="9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วิเคราะห์สภาพแวดล้อม ภายใน-ภายนอก</a:t>
            </a:r>
            <a:endParaRPr lang="en-US" sz="4400" b="1" dirty="0">
              <a:solidFill>
                <a:srgbClr val="0000FF"/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387475" lvl="1" indent="-487363">
              <a:lnSpc>
                <a:spcPct val="9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4400" b="1" dirty="0">
                <a:solidFill>
                  <a:srgbClr val="008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SWOT</a:t>
            </a:r>
          </a:p>
          <a:p>
            <a:pPr marL="930275" indent="-487363">
              <a:lnSpc>
                <a:spcPct val="9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</a:rPr>
              <a:t>IT </a:t>
            </a:r>
            <a:r>
              <a:rPr lang="th-TH" sz="4400" b="1" dirty="0">
                <a:solidFill>
                  <a:schemeClr val="bg1">
                    <a:lumMod val="75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</a:rPr>
              <a:t>สร้างคุณค่า และช่วยให้ ร.พ.ถึง เป้าหมายได้อย่างไร</a:t>
            </a:r>
            <a:endParaRPr lang="en-US" sz="4400" b="1" dirty="0">
              <a:solidFill>
                <a:schemeClr val="bg1">
                  <a:lumMod val="75000"/>
                </a:schemeClr>
              </a:solidFill>
              <a:latin typeface="TH SarabunPSK" panose="020B0500040200020003" pitchFamily="34" charset="-34"/>
              <a:ea typeface="Calibri" panose="020F0502020204030204" pitchFamily="34" charset="0"/>
            </a:endParaRPr>
          </a:p>
          <a:p>
            <a:pPr marL="930275" indent="-487363">
              <a:lnSpc>
                <a:spcPct val="9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chemeClr val="bg1">
                    <a:lumMod val="75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</a:rPr>
              <a:t>กำหนดเป้าหมายของแผนแม่บท </a:t>
            </a: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</a:rPr>
              <a:t>IT </a:t>
            </a:r>
            <a:r>
              <a:rPr lang="th-TH" sz="4400" b="1" dirty="0">
                <a:solidFill>
                  <a:schemeClr val="bg1">
                    <a:lumMod val="75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</a:rPr>
              <a:t>ประชุมเพื่อตกลงเป้าหมายร่วมกัน</a:t>
            </a:r>
            <a:endParaRPr lang="en-US" sz="4400" b="1" dirty="0">
              <a:solidFill>
                <a:schemeClr val="bg1">
                  <a:lumMod val="75000"/>
                </a:schemeClr>
              </a:solidFill>
              <a:latin typeface="TH SarabunPSK" panose="020B0500040200020003" pitchFamily="34" charset="-34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5478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7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75656" y="314588"/>
            <a:ext cx="7452320" cy="7582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th-TH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การพัฒนาแผนแม่บท </a:t>
            </a:r>
            <a:r>
              <a:rPr lang="en-US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IT</a:t>
            </a:r>
            <a:endParaRPr lang="en-US" sz="4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5536" y="1317126"/>
            <a:ext cx="8513762" cy="138807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457200" indent="-3683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tabLst>
                <a:tab pos="633413" algn="l"/>
              </a:tabLst>
            </a:pP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2. วิเคราะห์แผนยุทธศาสตร์โรงพยาบาล</a:t>
            </a:r>
            <a:endParaRPr lang="en-US" sz="44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076325" lvl="0" indent="-6334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ปัจจัยแห่งความสำเร็จ </a:t>
            </a:r>
            <a:r>
              <a:rPr lang="en-US" sz="4400" b="1" dirty="0">
                <a:solidFill>
                  <a:srgbClr val="C851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CSF, drivers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75656" y="2970956"/>
            <a:ext cx="4629794" cy="3242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8000"/>
                </a:solidFill>
                <a:latin typeface="TH SarabunPSK" panose="020B0500040200020003" pitchFamily="34" charset="-34"/>
              </a:rPr>
              <a:t>KPI</a:t>
            </a:r>
          </a:p>
          <a:p>
            <a:pPr marL="685800" indent="-68580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th-TH" b="1" dirty="0">
                <a:solidFill>
                  <a:srgbClr val="008000"/>
                </a:solidFill>
                <a:latin typeface="TH SarabunPSK" panose="020B0500040200020003" pitchFamily="34" charset="-34"/>
              </a:rPr>
              <a:t>วิเคราะห์กระบวนการ</a:t>
            </a:r>
            <a:br>
              <a:rPr lang="th-TH" b="1" dirty="0">
                <a:solidFill>
                  <a:srgbClr val="008000"/>
                </a:solidFill>
                <a:latin typeface="TH SarabunPSK" panose="020B0500040200020003" pitchFamily="34" charset="-34"/>
              </a:rPr>
            </a:br>
            <a:r>
              <a:rPr lang="th-TH" b="1" dirty="0">
                <a:solidFill>
                  <a:srgbClr val="008000"/>
                </a:solidFill>
                <a:latin typeface="TH SarabunPSK" panose="020B0500040200020003" pitchFamily="34" charset="-34"/>
              </a:rPr>
              <a:t>(</a:t>
            </a:r>
            <a:r>
              <a:rPr lang="en-US" b="1" dirty="0">
                <a:solidFill>
                  <a:srgbClr val="008000"/>
                </a:solidFill>
                <a:latin typeface="TH SarabunPSK" panose="020B0500040200020003" pitchFamily="34" charset="-34"/>
              </a:rPr>
              <a:t>e.g. clinical tracer)</a:t>
            </a:r>
            <a:endParaRPr lang="th-TH" b="1" dirty="0">
              <a:solidFill>
                <a:srgbClr val="008000"/>
              </a:solidFill>
              <a:latin typeface="TH SarabunPSK" panose="020B0500040200020003" pitchFamily="34" charset="-34"/>
            </a:endParaRPr>
          </a:p>
          <a:p>
            <a:pPr marL="685800" indent="-68580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th-TH" b="1" dirty="0">
                <a:solidFill>
                  <a:srgbClr val="008000"/>
                </a:solidFill>
                <a:latin typeface="TH SarabunPSK" panose="020B0500040200020003" pitchFamily="34" charset="-34"/>
              </a:rPr>
              <a:t>สอบทานจากผู้ปฏิบัติ </a:t>
            </a:r>
            <a:br>
              <a:rPr lang="en-US" b="1" dirty="0">
                <a:solidFill>
                  <a:srgbClr val="008000"/>
                </a:solidFill>
                <a:latin typeface="TH SarabunPSK" panose="020B0500040200020003" pitchFamily="34" charset="-34"/>
              </a:rPr>
            </a:br>
            <a:r>
              <a:rPr lang="en-US" b="1" dirty="0">
                <a:solidFill>
                  <a:srgbClr val="008000"/>
                </a:solidFill>
                <a:latin typeface="TH SarabunPSK" panose="020B0500040200020003" pitchFamily="34" charset="-34"/>
              </a:rPr>
              <a:t>(focus group, R2R)</a:t>
            </a:r>
            <a:endParaRPr lang="th-TH" b="1" dirty="0">
              <a:solidFill>
                <a:srgbClr val="008000"/>
              </a:solidFill>
              <a:latin typeface="TH SarabunPSK" panose="020B0500040200020003" pitchFamily="34" charset="-34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67544" y="1340768"/>
            <a:ext cx="8460432" cy="504445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442913" indent="-4429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3. กำหนดเป้าหมายของ </a:t>
            </a:r>
            <a:r>
              <a:rPr lang="en-US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</a:t>
            </a: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ที่สอดคล้องกับโรงพยาบาล</a:t>
            </a:r>
            <a:endParaRPr lang="en-US" sz="44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930275" indent="-48736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chemeClr val="bg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วิเคราะห์ความต้องการ, </a:t>
            </a: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pain points, root causes, drivers </a:t>
            </a:r>
            <a:r>
              <a:rPr lang="th-TH" sz="4400" b="1" dirty="0">
                <a:solidFill>
                  <a:schemeClr val="bg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และ </a:t>
            </a: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gaps </a:t>
            </a:r>
          </a:p>
          <a:p>
            <a:pPr marL="930275" indent="-487363">
              <a:lnSpc>
                <a:spcPct val="9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chemeClr val="bg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วิเคราะห์สภาพแวดล้อม ภายใน-ภายนอก</a:t>
            </a:r>
            <a:endParaRPr lang="en-US" sz="4400" b="1" dirty="0">
              <a:solidFill>
                <a:schemeClr val="bg1">
                  <a:lumMod val="75000"/>
                </a:schemeClr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930275" indent="-487363">
              <a:lnSpc>
                <a:spcPct val="9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</a:t>
            </a: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สร้างคุณค่า และช่วยให้ ร.พ.ถึง เป้าหมายได้อย่างไร</a:t>
            </a:r>
            <a:endParaRPr lang="en-US" sz="4400" b="1" dirty="0">
              <a:solidFill>
                <a:srgbClr val="0000FF"/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930275" indent="-487363">
              <a:lnSpc>
                <a:spcPct val="9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กำหนดเป้าหมายของแผนแม่บท </a:t>
            </a:r>
            <a:r>
              <a:rPr lang="en-US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</a:t>
            </a: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ประชุมเพื่อตกลงเป้าหมายร่วมกัน</a:t>
            </a:r>
            <a:endParaRPr lang="en-US" sz="4400" b="1" dirty="0">
              <a:solidFill>
                <a:srgbClr val="0000FF"/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647316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7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75656" y="314588"/>
            <a:ext cx="7452320" cy="7582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th-TH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การพัฒนาแผนแม่บท </a:t>
            </a:r>
            <a:r>
              <a:rPr lang="en-US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IT</a:t>
            </a:r>
            <a:endParaRPr lang="en-US" sz="4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67544" y="1340768"/>
            <a:ext cx="8460432" cy="192052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442913" indent="-4429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3. กำหนดเป้าหมายของ </a:t>
            </a:r>
            <a:r>
              <a:rPr lang="en-US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</a:t>
            </a: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ที่สอดคล้องกับโรงพยาบาล</a:t>
            </a:r>
            <a:endParaRPr lang="en-US" sz="44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930275" indent="-487363">
              <a:lnSpc>
                <a:spcPct val="9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กำหนดเป้าหมายของแผนแม่บท </a:t>
            </a:r>
            <a:r>
              <a:rPr lang="en-US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 </a:t>
            </a: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ประชุมเพื่อตกลงเป้าหมายร่วมกัน</a:t>
            </a:r>
            <a:endParaRPr lang="en-US" sz="4400" b="1" dirty="0">
              <a:solidFill>
                <a:srgbClr val="0000FF"/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3085475"/>
            <a:ext cx="74888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th-TH" b="1" dirty="0">
                <a:solidFill>
                  <a:srgbClr val="008000"/>
                </a:solidFill>
                <a:latin typeface="TH SarabunPSK" panose="020B0500040200020003" pitchFamily="34" charset="-34"/>
              </a:rPr>
              <a:t>จากการวิเคราะห์ยุทธศาสตร์ ร.พ. ข้อ 2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th-TH" b="1" dirty="0">
                <a:solidFill>
                  <a:srgbClr val="008000"/>
                </a:solidFill>
                <a:latin typeface="TH SarabunPSK" panose="020B0500040200020003" pitchFamily="34" charset="-34"/>
              </a:rPr>
              <a:t>จาก </a:t>
            </a:r>
            <a:r>
              <a:rPr lang="en-US" b="1" dirty="0">
                <a:solidFill>
                  <a:srgbClr val="008000"/>
                </a:solidFill>
                <a:latin typeface="TH SarabunPSK" panose="020B0500040200020003" pitchFamily="34" charset="-34"/>
              </a:rPr>
              <a:t>User Requirement </a:t>
            </a:r>
            <a:r>
              <a:rPr lang="th-TH" b="1" dirty="0">
                <a:solidFill>
                  <a:srgbClr val="008000"/>
                </a:solidFill>
                <a:latin typeface="TH SarabunPSK" panose="020B0500040200020003" pitchFamily="34" charset="-34"/>
              </a:rPr>
              <a:t>ข้อ 3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th-TH" b="1" dirty="0">
                <a:solidFill>
                  <a:srgbClr val="008000"/>
                </a:solidFill>
                <a:latin typeface="TH SarabunPSK" panose="020B0500040200020003" pitchFamily="34" charset="-34"/>
              </a:rPr>
              <a:t>ประเมินร่วมกับ </a:t>
            </a:r>
            <a:r>
              <a:rPr lang="en-US" b="1" dirty="0">
                <a:solidFill>
                  <a:srgbClr val="008000"/>
                </a:solidFill>
                <a:latin typeface="TH SarabunPSK" panose="020B0500040200020003" pitchFamily="34" charset="-34"/>
              </a:rPr>
              <a:t>SWOT </a:t>
            </a:r>
            <a:r>
              <a:rPr lang="th-TH" b="1" dirty="0">
                <a:solidFill>
                  <a:srgbClr val="008000"/>
                </a:solidFill>
                <a:latin typeface="TH SarabunPSK" panose="020B0500040200020003" pitchFamily="34" charset="-34"/>
              </a:rPr>
              <a:t>และ คุณค่าในการนำ </a:t>
            </a:r>
            <a:r>
              <a:rPr lang="en-US" b="1" dirty="0">
                <a:solidFill>
                  <a:srgbClr val="008000"/>
                </a:solidFill>
                <a:latin typeface="TH SarabunPSK" panose="020B0500040200020003" pitchFamily="34" charset="-34"/>
              </a:rPr>
              <a:t>IT </a:t>
            </a:r>
            <a:r>
              <a:rPr lang="th-TH" b="1" dirty="0">
                <a:solidFill>
                  <a:srgbClr val="008000"/>
                </a:solidFill>
                <a:latin typeface="TH SarabunPSK" panose="020B0500040200020003" pitchFamily="34" charset="-34"/>
              </a:rPr>
              <a:t>มาใช้ (</a:t>
            </a:r>
            <a:r>
              <a:rPr lang="en-US" b="1" dirty="0">
                <a:solidFill>
                  <a:srgbClr val="008000"/>
                </a:solidFill>
                <a:latin typeface="TH SarabunPSK" panose="020B0500040200020003" pitchFamily="34" charset="-34"/>
              </a:rPr>
              <a:t>IT as service enablers, IT as information tools)</a:t>
            </a:r>
          </a:p>
        </p:txBody>
      </p:sp>
    </p:spTree>
    <p:extLst>
      <p:ext uri="{BB962C8B-B14F-4D97-AF65-F5344CB8AC3E}">
        <p14:creationId xmlns:p14="http://schemas.microsoft.com/office/powerpoint/2010/main" val="7394276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7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75656" y="314588"/>
            <a:ext cx="7452320" cy="7582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th-TH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การพัฒนาแผนแม่บท </a:t>
            </a:r>
            <a:r>
              <a:rPr lang="en-US" sz="4400" b="1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IT</a:t>
            </a:r>
            <a:endParaRPr lang="en-US" sz="4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5536" y="1484784"/>
            <a:ext cx="8352928" cy="496855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633413" indent="-4572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th-TH" sz="4400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</a:rPr>
              <a:t>4. </a:t>
            </a: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</a:rPr>
              <a:t>กำหนดแผนแม่บท </a:t>
            </a:r>
            <a:r>
              <a:rPr lang="en-US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</a:rPr>
              <a:t>IT</a:t>
            </a:r>
            <a:endParaRPr lang="en-US" sz="4400" dirty="0">
              <a:effectLst/>
              <a:latin typeface="TH SarabunPSK" panose="020B0500040200020003" pitchFamily="34" charset="-34"/>
              <a:ea typeface="Calibri" panose="020F0502020204030204" pitchFamily="34" charset="0"/>
            </a:endParaRPr>
          </a:p>
          <a:p>
            <a:pPr marL="530225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tabLst>
                <a:tab pos="588645" algn="l"/>
              </a:tabLst>
            </a:pPr>
            <a:r>
              <a:rPr lang="th-TH" sz="4400" b="1" dirty="0">
                <a:solidFill>
                  <a:srgbClr val="0000FF"/>
                </a:solidFill>
                <a:latin typeface="TH SarabunPSK" panose="020B0500040200020003" pitchFamily="34" charset="-34"/>
                <a:ea typeface="Calibri" panose="020F0502020204030204" pitchFamily="34" charset="0"/>
              </a:rPr>
              <a:t>กำหนด </a:t>
            </a:r>
            <a:r>
              <a:rPr lang="en-US" sz="4400" b="1" dirty="0">
                <a:solidFill>
                  <a:srgbClr val="0000FF"/>
                </a:solidFill>
                <a:latin typeface="TH SarabunPSK" panose="020B0500040200020003" pitchFamily="34" charset="-34"/>
                <a:ea typeface="Calibri" panose="020F0502020204030204" pitchFamily="34" charset="0"/>
              </a:rPr>
              <a:t>enablers goals</a:t>
            </a:r>
            <a:endParaRPr lang="en-US" sz="4400" b="1" dirty="0">
              <a:solidFill>
                <a:srgbClr val="0000FF"/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</a:endParaRPr>
          </a:p>
          <a:p>
            <a:pPr marL="1165225" indent="-6350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588645" algn="l"/>
              </a:tabLst>
            </a:pPr>
            <a:r>
              <a:rPr lang="en-US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</a:rPr>
              <a:t>Infrastructure</a:t>
            </a: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</a:rPr>
              <a:t>(hardware, application software, network)</a:t>
            </a:r>
            <a:endParaRPr lang="en-US" sz="4400" b="1" dirty="0">
              <a:effectLst/>
              <a:latin typeface="TH SarabunPSK" panose="020B0500040200020003" pitchFamily="34" charset="-34"/>
              <a:ea typeface="Calibri" panose="020F0502020204030204" pitchFamily="34" charset="0"/>
            </a:endParaRPr>
          </a:p>
          <a:p>
            <a:pPr marL="1165225" indent="-635000">
              <a:lnSpc>
                <a:spcPct val="90000"/>
              </a:lnSpc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588645" algn="l"/>
              </a:tabLst>
            </a:pPr>
            <a:r>
              <a:rPr lang="th-TH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</a:rPr>
              <a:t>โครงสร้างองค์กรด้าน </a:t>
            </a:r>
            <a:r>
              <a:rPr lang="en-US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</a:rPr>
              <a:t>IT</a:t>
            </a:r>
            <a:endParaRPr lang="en-US" sz="4400" b="1" dirty="0">
              <a:effectLst/>
              <a:latin typeface="TH SarabunPSK" panose="020B0500040200020003" pitchFamily="34" charset="-34"/>
              <a:ea typeface="Calibri" panose="020F0502020204030204" pitchFamily="34" charset="0"/>
            </a:endParaRPr>
          </a:p>
          <a:p>
            <a:pPr marL="1165225" indent="-635000">
              <a:lnSpc>
                <a:spcPct val="90000"/>
              </a:lnSpc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588645" algn="l"/>
              </a:tabLst>
            </a:pPr>
            <a:r>
              <a:rPr lang="en-US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</a:rPr>
              <a:t>Workforce (skill, Culture)</a:t>
            </a:r>
            <a:endParaRPr lang="en-US" sz="4400" b="1" dirty="0">
              <a:effectLst/>
              <a:latin typeface="TH SarabunPSK" panose="020B0500040200020003" pitchFamily="34" charset="-34"/>
              <a:ea typeface="Calibri" panose="020F0502020204030204" pitchFamily="34" charset="0"/>
            </a:endParaRPr>
          </a:p>
          <a:p>
            <a:pPr marL="1165225" indent="-635000">
              <a:lnSpc>
                <a:spcPct val="90000"/>
              </a:lnSpc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588645" algn="l"/>
              </a:tabLst>
            </a:pPr>
            <a:r>
              <a:rPr lang="en-US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</a:rPr>
              <a:t>IT services</a:t>
            </a:r>
            <a:endParaRPr lang="en-US" sz="4400" b="1" dirty="0">
              <a:effectLst/>
              <a:latin typeface="TH SarabunPSK" panose="020B0500040200020003" pitchFamily="34" charset="-34"/>
              <a:ea typeface="Calibri" panose="020F0502020204030204" pitchFamily="34" charset="0"/>
            </a:endParaRPr>
          </a:p>
          <a:p>
            <a:pPr marL="1165225" indent="-635000">
              <a:lnSpc>
                <a:spcPct val="90000"/>
              </a:lnSpc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588645" algn="l"/>
              </a:tabLst>
            </a:pPr>
            <a:r>
              <a:rPr lang="en-US" sz="44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</a:rPr>
              <a:t>MIS</a:t>
            </a:r>
            <a:endParaRPr lang="en-US" sz="4400" b="1" dirty="0">
              <a:effectLst/>
              <a:latin typeface="TH SarabunPSK" panose="020B0500040200020003" pitchFamily="34" charset="-34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6358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5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57" name="Rectangle 3"/>
          <p:cNvSpPr>
            <a:spLocks noGrp="1"/>
          </p:cNvSpPr>
          <p:nvPr>
            <p:ph type="title"/>
          </p:nvPr>
        </p:nvSpPr>
        <p:spPr>
          <a:xfrm>
            <a:off x="1476375" y="73025"/>
            <a:ext cx="6480175" cy="908050"/>
          </a:xfrm>
        </p:spPr>
        <p:txBody>
          <a:bodyPr/>
          <a:lstStyle/>
          <a:p>
            <a:pPr eaLnBrk="1" hangingPunct="1"/>
            <a:r>
              <a:rPr lang="en-US" altLang="th-TH" sz="3600" b="1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IT Governance</a:t>
            </a:r>
            <a:endParaRPr lang="th-TH" altLang="th-TH" sz="3600" b="1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36623" y="808308"/>
            <a:ext cx="7278648" cy="6069326"/>
            <a:chOff x="98181" y="158430"/>
            <a:chExt cx="2579957" cy="3337970"/>
          </a:xfrm>
        </p:grpSpPr>
        <p:grpSp>
          <p:nvGrpSpPr>
            <p:cNvPr id="8" name="Group 7"/>
            <p:cNvGrpSpPr/>
            <p:nvPr/>
          </p:nvGrpSpPr>
          <p:grpSpPr>
            <a:xfrm>
              <a:off x="98181" y="158430"/>
              <a:ext cx="2579957" cy="3337970"/>
              <a:chOff x="98181" y="158430"/>
              <a:chExt cx="2579957" cy="3337970"/>
            </a:xfrm>
          </p:grpSpPr>
          <p:sp>
            <p:nvSpPr>
              <p:cNvPr id="10" name="Text Box 2"/>
              <p:cNvSpPr txBox="1">
                <a:spLocks noChangeArrowheads="1"/>
              </p:cNvSpPr>
              <p:nvPr/>
            </p:nvSpPr>
            <p:spPr bwMode="auto">
              <a:xfrm>
                <a:off x="110244" y="158430"/>
                <a:ext cx="2057400" cy="74139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indent="90170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Benefit Realization </a:t>
                </a:r>
                <a:endParaRPr lang="en-US" sz="3600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  <a:p>
                <a:pPr indent="90170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Optimized Risk  </a:t>
                </a:r>
                <a:endParaRPr lang="en-US" sz="3600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  <a:p>
                <a:pPr indent="90170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Optimized Resource</a:t>
                </a:r>
                <a:endParaRPr lang="en-US" sz="3600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</p:txBody>
          </p:sp>
          <p:sp>
            <p:nvSpPr>
              <p:cNvPr id="11" name="Text Box 2"/>
              <p:cNvSpPr txBox="1">
                <a:spLocks noChangeArrowheads="1"/>
              </p:cNvSpPr>
              <p:nvPr/>
            </p:nvSpPr>
            <p:spPr bwMode="auto">
              <a:xfrm>
                <a:off x="102095" y="1061146"/>
                <a:ext cx="1219200" cy="37680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indent="90170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6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Enterprise Goals</a:t>
                </a:r>
                <a:endParaRPr lang="en-US" sz="4000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</p:txBody>
          </p:sp>
          <p:sp>
            <p:nvSpPr>
              <p:cNvPr id="12" name="Text Box 3"/>
              <p:cNvSpPr txBox="1">
                <a:spLocks noChangeArrowheads="1"/>
              </p:cNvSpPr>
              <p:nvPr/>
            </p:nvSpPr>
            <p:spPr bwMode="auto">
              <a:xfrm>
                <a:off x="114222" y="1454235"/>
                <a:ext cx="1257300" cy="37680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indent="90170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6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IT Related Goals</a:t>
                </a:r>
                <a:endParaRPr lang="en-US" sz="4000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</p:txBody>
          </p:sp>
          <p:sp>
            <p:nvSpPr>
              <p:cNvPr id="13" name="Text Box 4"/>
              <p:cNvSpPr txBox="1">
                <a:spLocks noChangeArrowheads="1"/>
              </p:cNvSpPr>
              <p:nvPr/>
            </p:nvSpPr>
            <p:spPr bwMode="auto">
              <a:xfrm>
                <a:off x="98181" y="1957899"/>
                <a:ext cx="1257300" cy="37680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indent="90170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6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Enablers Goals</a:t>
                </a:r>
                <a:endParaRPr lang="en-US" sz="4000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</p:txBody>
          </p:sp>
          <p:sp>
            <p:nvSpPr>
              <p:cNvPr id="14" name="Text Box 5"/>
              <p:cNvSpPr txBox="1">
                <a:spLocks noChangeArrowheads="1"/>
              </p:cNvSpPr>
              <p:nvPr/>
            </p:nvSpPr>
            <p:spPr bwMode="auto">
              <a:xfrm>
                <a:off x="1440663" y="1015108"/>
                <a:ext cx="1237475" cy="37680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indent="540385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6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Hosp. Strategy</a:t>
                </a:r>
                <a:endParaRPr lang="en-US" sz="4000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</p:txBody>
          </p:sp>
          <p:sp>
            <p:nvSpPr>
              <p:cNvPr id="15" name="Text Box 6"/>
              <p:cNvSpPr txBox="1">
                <a:spLocks noChangeArrowheads="1"/>
              </p:cNvSpPr>
              <p:nvPr/>
            </p:nvSpPr>
            <p:spPr bwMode="auto">
              <a:xfrm>
                <a:off x="1438668" y="1433077"/>
                <a:ext cx="1049432" cy="37680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indent="540385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6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IT Strategy</a:t>
                </a:r>
                <a:endParaRPr lang="en-US" sz="4000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</p:txBody>
          </p:sp>
          <p:sp>
            <p:nvSpPr>
              <p:cNvPr id="16" name="Text Box 7"/>
              <p:cNvSpPr txBox="1">
                <a:spLocks noChangeArrowheads="1"/>
              </p:cNvSpPr>
              <p:nvPr/>
            </p:nvSpPr>
            <p:spPr bwMode="auto">
              <a:xfrm>
                <a:off x="1026182" y="1976011"/>
                <a:ext cx="1313841" cy="152038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indent="90170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Enablers</a:t>
                </a:r>
                <a:endParaRPr lang="en-US" sz="3600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  <a:p>
                <a:pPr marL="90170" indent="-90170">
                  <a:lnSpc>
                    <a:spcPct val="8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Policy Principle and framework</a:t>
                </a:r>
                <a:endParaRPr lang="en-US" sz="3600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  <a:p>
                <a:pPr marL="90170" indent="-90170">
                  <a:lnSpc>
                    <a:spcPct val="80000"/>
                  </a:lnSpc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Processes</a:t>
                </a:r>
                <a:endParaRPr lang="en-US" sz="3600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  <a:p>
                <a:pPr marL="90170" indent="-90170">
                  <a:lnSpc>
                    <a:spcPct val="80000"/>
                  </a:lnSpc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Structure</a:t>
                </a:r>
                <a:endParaRPr lang="en-US" sz="3600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  <a:p>
                <a:pPr marL="90170" indent="-90170">
                  <a:lnSpc>
                    <a:spcPct val="80000"/>
                  </a:lnSpc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Skills</a:t>
                </a:r>
                <a:endParaRPr lang="en-US" sz="3600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  <a:p>
                <a:pPr marL="90170" indent="-90170">
                  <a:lnSpc>
                    <a:spcPct val="80000"/>
                  </a:lnSpc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Infrastructure</a:t>
                </a:r>
                <a:endParaRPr lang="en-US" sz="3600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  <a:p>
                <a:pPr marL="90170" indent="-90170">
                  <a:lnSpc>
                    <a:spcPct val="80000"/>
                  </a:lnSpc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Culture</a:t>
                </a:r>
                <a:endParaRPr lang="en-US" sz="3600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  <a:p>
                <a:pPr marL="90170" indent="-90170">
                  <a:lnSpc>
                    <a:spcPct val="80000"/>
                  </a:lnSpc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Information</a:t>
                </a:r>
                <a:endParaRPr lang="en-US" sz="3600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</p:txBody>
          </p:sp>
          <p:sp>
            <p:nvSpPr>
              <p:cNvPr id="17" name="Down Arrow 16"/>
              <p:cNvSpPr/>
              <p:nvPr/>
            </p:nvSpPr>
            <p:spPr>
              <a:xfrm>
                <a:off x="583223" y="977214"/>
                <a:ext cx="143608" cy="173502"/>
              </a:xfrm>
              <a:prstGeom prst="downArrow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h-TH" sz="8800"/>
              </a:p>
            </p:txBody>
          </p:sp>
          <p:sp>
            <p:nvSpPr>
              <p:cNvPr id="18" name="Down Arrow 17"/>
              <p:cNvSpPr/>
              <p:nvPr/>
            </p:nvSpPr>
            <p:spPr>
              <a:xfrm>
                <a:off x="587044" y="1393085"/>
                <a:ext cx="138332" cy="167054"/>
              </a:xfrm>
              <a:prstGeom prst="downArrow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h-TH" sz="8800"/>
              </a:p>
            </p:txBody>
          </p:sp>
          <p:sp>
            <p:nvSpPr>
              <p:cNvPr id="19" name="Left Arrow 18"/>
              <p:cNvSpPr/>
              <p:nvPr/>
            </p:nvSpPr>
            <p:spPr>
              <a:xfrm>
                <a:off x="1237337" y="1205991"/>
                <a:ext cx="190500" cy="106680"/>
              </a:xfrm>
              <a:prstGeom prst="leftArrow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h-TH" sz="8800"/>
              </a:p>
            </p:txBody>
          </p:sp>
          <p:sp>
            <p:nvSpPr>
              <p:cNvPr id="20" name="Left Arrow 19"/>
              <p:cNvSpPr/>
              <p:nvPr/>
            </p:nvSpPr>
            <p:spPr>
              <a:xfrm>
                <a:off x="1247671" y="1615358"/>
                <a:ext cx="190500" cy="106680"/>
              </a:xfrm>
              <a:prstGeom prst="leftArrow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h-TH" sz="8800"/>
              </a:p>
            </p:txBody>
          </p:sp>
        </p:grpSp>
        <p:sp>
          <p:nvSpPr>
            <p:cNvPr id="9" name="Down Arrow 8"/>
            <p:cNvSpPr/>
            <p:nvPr/>
          </p:nvSpPr>
          <p:spPr>
            <a:xfrm>
              <a:off x="576880" y="1802509"/>
              <a:ext cx="134815" cy="173502"/>
            </a:xfrm>
            <a:prstGeom prst="down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th-TH" sz="8800"/>
            </a:p>
          </p:txBody>
        </p:sp>
      </p:grpSp>
      <p:sp>
        <p:nvSpPr>
          <p:cNvPr id="21" name="Left Arrow 19">
            <a:extLst>
              <a:ext uri="{FF2B5EF4-FFF2-40B4-BE49-F238E27FC236}">
                <a16:creationId xmlns:a16="http://schemas.microsoft.com/office/drawing/2014/main" id="{1B0E1F13-E03D-47F4-B711-5DE0532F87CC}"/>
              </a:ext>
            </a:extLst>
          </p:cNvPr>
          <p:cNvSpPr/>
          <p:nvPr/>
        </p:nvSpPr>
        <p:spPr>
          <a:xfrm rot="19263046">
            <a:off x="5622779" y="3900810"/>
            <a:ext cx="359457" cy="209238"/>
          </a:xfrm>
          <a:prstGeom prst="lef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h-TH" sz="8800"/>
          </a:p>
        </p:txBody>
      </p:sp>
    </p:spTree>
    <p:extLst>
      <p:ext uri="{BB962C8B-B14F-4D97-AF65-F5344CB8AC3E}">
        <p14:creationId xmlns:p14="http://schemas.microsoft.com/office/powerpoint/2010/main" val="3788323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48FFDBD-2CEC-4107-BF21-436CFB23BE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0237622"/>
              </p:ext>
            </p:extLst>
          </p:nvPr>
        </p:nvGraphicFramePr>
        <p:xfrm>
          <a:off x="626988" y="836712"/>
          <a:ext cx="7890024" cy="5832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08" name="PhotoImpact" r:id="rId4" imgW="10858320" imgH="8026200" progId="PI3.Image">
                  <p:embed/>
                </p:oleObj>
              </mc:Choice>
              <mc:Fallback>
                <p:oleObj name="PhotoImpact" r:id="rId4" imgW="10858320" imgH="802620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6988" y="836712"/>
                        <a:ext cx="7890024" cy="5832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47974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5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57" name="Rectangle 3"/>
          <p:cNvSpPr>
            <a:spLocks noGrp="1"/>
          </p:cNvSpPr>
          <p:nvPr>
            <p:ph type="title"/>
          </p:nvPr>
        </p:nvSpPr>
        <p:spPr>
          <a:xfrm>
            <a:off x="1476375" y="73025"/>
            <a:ext cx="6480175" cy="908050"/>
          </a:xfrm>
        </p:spPr>
        <p:txBody>
          <a:bodyPr/>
          <a:lstStyle/>
          <a:p>
            <a:pPr eaLnBrk="1" hangingPunct="1"/>
            <a:r>
              <a:rPr lang="en-US" altLang="th-TH" sz="3600" b="1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IT Governance</a:t>
            </a:r>
            <a:endParaRPr lang="th-TH" altLang="th-TH" sz="3600" b="1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54599"/>
              </p:ext>
            </p:extLst>
          </p:nvPr>
        </p:nvGraphicFramePr>
        <p:xfrm>
          <a:off x="579524" y="1145607"/>
          <a:ext cx="8273876" cy="53080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7860">
                  <a:extLst>
                    <a:ext uri="{9D8B030D-6E8A-4147-A177-3AD203B41FA5}">
                      <a16:colId xmlns:a16="http://schemas.microsoft.com/office/drawing/2014/main" val="1608837551"/>
                    </a:ext>
                  </a:extLst>
                </a:gridCol>
                <a:gridCol w="4716016">
                  <a:extLst>
                    <a:ext uri="{9D8B030D-6E8A-4147-A177-3AD203B41FA5}">
                      <a16:colId xmlns:a16="http://schemas.microsoft.com/office/drawing/2014/main" val="1518140769"/>
                    </a:ext>
                  </a:extLst>
                </a:gridCol>
              </a:tblGrid>
              <a:tr h="50075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Enablers</a:t>
                      </a:r>
                      <a:endParaRPr lang="th-TH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8094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Policy Principle and Framework</a:t>
                      </a:r>
                      <a:endParaRPr lang="th-TH" sz="3600" b="1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4000" b="1" dirty="0">
                          <a:solidFill>
                            <a:srgbClr val="008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นโยบาย ระเบียบปฏิบัติ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75177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Processes</a:t>
                      </a:r>
                      <a:endParaRPr lang="th-TH" sz="3600" b="1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4000" b="1" dirty="0">
                          <a:solidFill>
                            <a:srgbClr val="008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การจัดการ (จันทร์บ่าย)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0818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Structure</a:t>
                      </a:r>
                      <a:endParaRPr lang="th-TH" sz="3600" b="1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4000" b="1" dirty="0">
                          <a:solidFill>
                            <a:srgbClr val="008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HITQIF </a:t>
                      </a:r>
                      <a:r>
                        <a:rPr lang="th-TH" sz="4000" b="1" dirty="0">
                          <a:solidFill>
                            <a:srgbClr val="008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หมวด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64935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Skill</a:t>
                      </a:r>
                      <a:endParaRPr lang="th-TH" sz="3600" b="1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4000" b="1" dirty="0">
                          <a:solidFill>
                            <a:srgbClr val="008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IT Team Development</a:t>
                      </a:r>
                      <a:endParaRPr lang="th-TH" sz="4000" b="1" dirty="0">
                        <a:solidFill>
                          <a:srgbClr val="008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2884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Culture</a:t>
                      </a:r>
                      <a:endParaRPr lang="th-TH" sz="3600" b="1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5259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Infrastructure</a:t>
                      </a:r>
                      <a:endParaRPr lang="th-TH" sz="3600" b="1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>
                          <a:solidFill>
                            <a:srgbClr val="008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Capacity Management</a:t>
                      </a:r>
                      <a:endParaRPr lang="th-TH" sz="4000" b="1" dirty="0">
                        <a:solidFill>
                          <a:srgbClr val="008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3153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Information</a:t>
                      </a:r>
                      <a:endParaRPr lang="th-TH" sz="3600" b="1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>
                          <a:solidFill>
                            <a:srgbClr val="008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th-TH" sz="4000" b="1" dirty="0">
                          <a:solidFill>
                            <a:srgbClr val="008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การจัดการข้อมูล (อังคารบ่าย)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2097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190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26417" y="318781"/>
            <a:ext cx="44566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ตัวอย่างแผนแม่บทสารสนเทศ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โรงพยาบาลที่...</a:t>
            </a:r>
          </a:p>
        </p:txBody>
      </p:sp>
      <p:sp>
        <p:nvSpPr>
          <p:cNvPr id="7" name="Rectangle 6"/>
          <p:cNvSpPr/>
          <p:nvPr/>
        </p:nvSpPr>
        <p:spPr bwMode="auto">
          <a:xfrm rot="19670149">
            <a:off x="-555503" y="272240"/>
            <a:ext cx="2927522" cy="517358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  <p:sp>
        <p:nvSpPr>
          <p:cNvPr id="4" name="Rectangle 3"/>
          <p:cNvSpPr/>
          <p:nvPr/>
        </p:nvSpPr>
        <p:spPr>
          <a:xfrm>
            <a:off x="3832604" y="837734"/>
            <a:ext cx="1442961" cy="53860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44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A5A5A5"/>
                  </a:fgClr>
                  <a:bgClr>
                    <a:srgbClr val="A5A5A5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Calibri" panose="020F0502020204030204"/>
                <a:cs typeface="Cordia New" panose="020B0304020202020204" pitchFamily="34" charset="-34"/>
              </a:rPr>
              <a:t>1</a:t>
            </a:r>
            <a:endParaRPr kumimoji="0" lang="en-US" sz="34400" b="1" i="0" u="none" strike="noStrike" kern="1200" cap="none" spc="0" normalizeH="0" baseline="0" noProof="0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pattFill prst="narHorz">
                <a:fgClr>
                  <a:srgbClr val="A5A5A5"/>
                </a:fgClr>
                <a:bgClr>
                  <a:srgbClr val="A5A5A5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A5A5A5">
                    <a:lumMod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1107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9026594"/>
              </p:ext>
            </p:extLst>
          </p:nvPr>
        </p:nvGraphicFramePr>
        <p:xfrm>
          <a:off x="929634" y="939830"/>
          <a:ext cx="7530798" cy="5947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92" name="PhotoImpact" r:id="rId3" imgW="10413720" imgH="10731240" progId="PI3.Image">
                  <p:embed/>
                </p:oleObj>
              </mc:Choice>
              <mc:Fallback>
                <p:oleObj name="PhotoImpact" r:id="rId3" imgW="10413720" imgH="1073124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9634" y="939830"/>
                        <a:ext cx="7530798" cy="59478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87624" y="312953"/>
            <a:ext cx="6238559" cy="63856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h-TH" alt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แผนภาพแสดงขั้นตอนการดำเนินงานในการจัดทำแผน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4" y="69464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 bwMode="auto">
          <a:xfrm rot="2460823">
            <a:off x="6211231" y="418857"/>
            <a:ext cx="3734041" cy="670689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40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2175786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5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57" name="Rectangle 3"/>
          <p:cNvSpPr>
            <a:spLocks noGrp="1"/>
          </p:cNvSpPr>
          <p:nvPr>
            <p:ph type="title"/>
          </p:nvPr>
        </p:nvSpPr>
        <p:spPr>
          <a:xfrm>
            <a:off x="1476375" y="73025"/>
            <a:ext cx="6480175" cy="908050"/>
          </a:xfrm>
        </p:spPr>
        <p:txBody>
          <a:bodyPr/>
          <a:lstStyle/>
          <a:p>
            <a:pPr eaLnBrk="1" hangingPunct="1"/>
            <a:r>
              <a:rPr lang="en-US" altLang="th-TH" sz="36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IT Governance</a:t>
            </a:r>
            <a:endParaRPr lang="th-TH" altLang="th-TH" sz="3600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36623" y="808308"/>
            <a:ext cx="7278648" cy="6069326"/>
            <a:chOff x="98181" y="158430"/>
            <a:chExt cx="2579957" cy="3337970"/>
          </a:xfrm>
        </p:grpSpPr>
        <p:grpSp>
          <p:nvGrpSpPr>
            <p:cNvPr id="8" name="Group 7"/>
            <p:cNvGrpSpPr/>
            <p:nvPr/>
          </p:nvGrpSpPr>
          <p:grpSpPr>
            <a:xfrm>
              <a:off x="98181" y="158430"/>
              <a:ext cx="2579957" cy="3337970"/>
              <a:chOff x="98181" y="158430"/>
              <a:chExt cx="2579957" cy="3337970"/>
            </a:xfrm>
          </p:grpSpPr>
          <p:sp>
            <p:nvSpPr>
              <p:cNvPr id="10" name="Text Box 2"/>
              <p:cNvSpPr txBox="1">
                <a:spLocks noChangeArrowheads="1"/>
              </p:cNvSpPr>
              <p:nvPr/>
            </p:nvSpPr>
            <p:spPr bwMode="auto">
              <a:xfrm>
                <a:off x="110244" y="158430"/>
                <a:ext cx="2057400" cy="74139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indent="90170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Benefit Realization </a:t>
                </a:r>
                <a:endParaRPr lang="en-US" sz="3600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  <a:p>
                <a:pPr indent="90170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Optimized Risk  </a:t>
                </a:r>
                <a:endParaRPr lang="en-US" sz="3600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  <a:p>
                <a:pPr indent="90170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Optimized Resource</a:t>
                </a:r>
                <a:endParaRPr lang="en-US" sz="3600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</p:txBody>
          </p:sp>
          <p:sp>
            <p:nvSpPr>
              <p:cNvPr id="11" name="Text Box 2"/>
              <p:cNvSpPr txBox="1">
                <a:spLocks noChangeArrowheads="1"/>
              </p:cNvSpPr>
              <p:nvPr/>
            </p:nvSpPr>
            <p:spPr bwMode="auto">
              <a:xfrm>
                <a:off x="102095" y="1061146"/>
                <a:ext cx="1219200" cy="37680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indent="90170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6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Enterprise Goals</a:t>
                </a:r>
                <a:endParaRPr lang="en-US" sz="4000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</p:txBody>
          </p:sp>
          <p:sp>
            <p:nvSpPr>
              <p:cNvPr id="12" name="Text Box 3"/>
              <p:cNvSpPr txBox="1">
                <a:spLocks noChangeArrowheads="1"/>
              </p:cNvSpPr>
              <p:nvPr/>
            </p:nvSpPr>
            <p:spPr bwMode="auto">
              <a:xfrm>
                <a:off x="114222" y="1454235"/>
                <a:ext cx="1257300" cy="37680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indent="90170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6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IT Related Goals</a:t>
                </a:r>
                <a:endParaRPr lang="en-US" sz="4000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</p:txBody>
          </p:sp>
          <p:sp>
            <p:nvSpPr>
              <p:cNvPr id="13" name="Text Box 4"/>
              <p:cNvSpPr txBox="1">
                <a:spLocks noChangeArrowheads="1"/>
              </p:cNvSpPr>
              <p:nvPr/>
            </p:nvSpPr>
            <p:spPr bwMode="auto">
              <a:xfrm>
                <a:off x="98181" y="1957899"/>
                <a:ext cx="1257300" cy="37680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indent="90170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6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Enablers Goals</a:t>
                </a:r>
                <a:endParaRPr lang="en-US" sz="4000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</p:txBody>
          </p:sp>
          <p:sp>
            <p:nvSpPr>
              <p:cNvPr id="14" name="Text Box 5"/>
              <p:cNvSpPr txBox="1">
                <a:spLocks noChangeArrowheads="1"/>
              </p:cNvSpPr>
              <p:nvPr/>
            </p:nvSpPr>
            <p:spPr bwMode="auto">
              <a:xfrm>
                <a:off x="1440663" y="1015108"/>
                <a:ext cx="1237475" cy="37680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indent="540385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6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Hosp. Strategy</a:t>
                </a:r>
                <a:endParaRPr lang="en-US" sz="4000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</p:txBody>
          </p:sp>
          <p:sp>
            <p:nvSpPr>
              <p:cNvPr id="15" name="Text Box 6"/>
              <p:cNvSpPr txBox="1">
                <a:spLocks noChangeArrowheads="1"/>
              </p:cNvSpPr>
              <p:nvPr/>
            </p:nvSpPr>
            <p:spPr bwMode="auto">
              <a:xfrm>
                <a:off x="1438668" y="1433077"/>
                <a:ext cx="1049432" cy="37680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indent="540385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6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IT Strategy</a:t>
                </a:r>
                <a:endParaRPr lang="en-US" sz="4000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</p:txBody>
          </p:sp>
          <p:sp>
            <p:nvSpPr>
              <p:cNvPr id="16" name="Text Box 7"/>
              <p:cNvSpPr txBox="1">
                <a:spLocks noChangeArrowheads="1"/>
              </p:cNvSpPr>
              <p:nvPr/>
            </p:nvSpPr>
            <p:spPr bwMode="auto">
              <a:xfrm>
                <a:off x="1026182" y="1976011"/>
                <a:ext cx="1313841" cy="152038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indent="90170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Enablers</a:t>
                </a:r>
                <a:endParaRPr lang="en-US" sz="3600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  <a:p>
                <a:pPr marL="90170" indent="-90170">
                  <a:lnSpc>
                    <a:spcPct val="8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Policy Principle and framework</a:t>
                </a:r>
                <a:endParaRPr lang="en-US" sz="3600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  <a:p>
                <a:pPr marL="90170" indent="-90170">
                  <a:lnSpc>
                    <a:spcPct val="80000"/>
                  </a:lnSpc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Processes</a:t>
                </a:r>
                <a:endParaRPr lang="en-US" sz="3600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  <a:p>
                <a:pPr marL="90170" indent="-90170">
                  <a:lnSpc>
                    <a:spcPct val="80000"/>
                  </a:lnSpc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Structure</a:t>
                </a:r>
                <a:endParaRPr lang="en-US" sz="3600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  <a:p>
                <a:pPr marL="90170" indent="-90170">
                  <a:lnSpc>
                    <a:spcPct val="80000"/>
                  </a:lnSpc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Skills</a:t>
                </a:r>
                <a:endParaRPr lang="en-US" sz="3600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  <a:p>
                <a:pPr marL="90170" indent="-90170">
                  <a:lnSpc>
                    <a:spcPct val="80000"/>
                  </a:lnSpc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Infrastructure</a:t>
                </a:r>
                <a:endParaRPr lang="en-US" sz="3600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  <a:p>
                <a:pPr marL="90170" indent="-90170">
                  <a:lnSpc>
                    <a:spcPct val="80000"/>
                  </a:lnSpc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Culture</a:t>
                </a:r>
                <a:endParaRPr lang="en-US" sz="3600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  <a:p>
                <a:pPr marL="90170" indent="-90170">
                  <a:lnSpc>
                    <a:spcPct val="80000"/>
                  </a:lnSpc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0000FF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Information</a:t>
                </a:r>
                <a:endParaRPr lang="en-US" sz="3600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</p:txBody>
          </p:sp>
          <p:sp>
            <p:nvSpPr>
              <p:cNvPr id="17" name="Down Arrow 16"/>
              <p:cNvSpPr/>
              <p:nvPr/>
            </p:nvSpPr>
            <p:spPr>
              <a:xfrm>
                <a:off x="583223" y="977214"/>
                <a:ext cx="143608" cy="173502"/>
              </a:xfrm>
              <a:prstGeom prst="downArrow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h-TH" sz="8800"/>
              </a:p>
            </p:txBody>
          </p:sp>
          <p:sp>
            <p:nvSpPr>
              <p:cNvPr id="18" name="Down Arrow 17"/>
              <p:cNvSpPr/>
              <p:nvPr/>
            </p:nvSpPr>
            <p:spPr>
              <a:xfrm>
                <a:off x="587044" y="1393085"/>
                <a:ext cx="138332" cy="167054"/>
              </a:xfrm>
              <a:prstGeom prst="downArrow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h-TH" sz="8800"/>
              </a:p>
            </p:txBody>
          </p:sp>
          <p:sp>
            <p:nvSpPr>
              <p:cNvPr id="19" name="Left Arrow 18"/>
              <p:cNvSpPr/>
              <p:nvPr/>
            </p:nvSpPr>
            <p:spPr>
              <a:xfrm>
                <a:off x="1237337" y="1205991"/>
                <a:ext cx="190500" cy="106680"/>
              </a:xfrm>
              <a:prstGeom prst="leftArrow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h-TH" sz="8800"/>
              </a:p>
            </p:txBody>
          </p:sp>
          <p:sp>
            <p:nvSpPr>
              <p:cNvPr id="20" name="Left Arrow 19"/>
              <p:cNvSpPr/>
              <p:nvPr/>
            </p:nvSpPr>
            <p:spPr>
              <a:xfrm>
                <a:off x="1247671" y="1615358"/>
                <a:ext cx="190500" cy="106680"/>
              </a:xfrm>
              <a:prstGeom prst="leftArrow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th-TH" sz="8800"/>
              </a:p>
            </p:txBody>
          </p:sp>
        </p:grpSp>
        <p:sp>
          <p:nvSpPr>
            <p:cNvPr id="9" name="Down Arrow 8"/>
            <p:cNvSpPr/>
            <p:nvPr/>
          </p:nvSpPr>
          <p:spPr>
            <a:xfrm>
              <a:off x="576880" y="1802509"/>
              <a:ext cx="134815" cy="173502"/>
            </a:xfrm>
            <a:prstGeom prst="down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th-TH" sz="8800"/>
            </a:p>
          </p:txBody>
        </p:sp>
      </p:grpSp>
      <p:sp>
        <p:nvSpPr>
          <p:cNvPr id="21" name="Left Arrow 19">
            <a:extLst>
              <a:ext uri="{FF2B5EF4-FFF2-40B4-BE49-F238E27FC236}">
                <a16:creationId xmlns:a16="http://schemas.microsoft.com/office/drawing/2014/main" id="{1B0E1F13-E03D-47F4-B711-5DE0532F87CC}"/>
              </a:ext>
            </a:extLst>
          </p:cNvPr>
          <p:cNvSpPr/>
          <p:nvPr/>
        </p:nvSpPr>
        <p:spPr>
          <a:xfrm rot="19263046">
            <a:off x="5622779" y="3900810"/>
            <a:ext cx="359457" cy="209238"/>
          </a:xfrm>
          <a:prstGeom prst="lef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h-TH" sz="8800"/>
          </a:p>
        </p:txBody>
      </p:sp>
    </p:spTree>
    <p:extLst>
      <p:ext uri="{BB962C8B-B14F-4D97-AF65-F5344CB8AC3E}">
        <p14:creationId xmlns:p14="http://schemas.microsoft.com/office/powerpoint/2010/main" val="10199921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692696"/>
            <a:ext cx="8679749" cy="6189624"/>
          </a:xfrm>
          <a:prstGeom prst="rect">
            <a:avLst/>
          </a:prstGeom>
        </p:spPr>
      </p:pic>
      <p:pic>
        <p:nvPicPr>
          <p:cNvPr id="144387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4" y="69464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 bwMode="auto">
          <a:xfrm rot="2460823">
            <a:off x="6211231" y="418857"/>
            <a:ext cx="3734041" cy="670689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40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  <p:sp>
        <p:nvSpPr>
          <p:cNvPr id="8" name="Rectangle 7"/>
          <p:cNvSpPr/>
          <p:nvPr/>
        </p:nvSpPr>
        <p:spPr>
          <a:xfrm>
            <a:off x="1979712" y="155179"/>
            <a:ext cx="48944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rgbClr val="0000FF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Cordia New" panose="020B0304020202020204" pitchFamily="34" charset="-34"/>
              </a:rPr>
              <a:t>แผนภูมิแสดงยุทธศาสตร์ โรงพยาบาล</a:t>
            </a:r>
            <a:endParaRPr lang="th-TH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3703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2685265"/>
              </p:ext>
            </p:extLst>
          </p:nvPr>
        </p:nvGraphicFramePr>
        <p:xfrm>
          <a:off x="179512" y="1118606"/>
          <a:ext cx="8543725" cy="562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17" name="PhotoImpact" r:id="rId4" imgW="17259120" imgH="10604160" progId="PI3.Image">
                  <p:embed/>
                </p:oleObj>
              </mc:Choice>
              <mc:Fallback>
                <p:oleObj name="PhotoImpact" r:id="rId4" imgW="17259120" imgH="1060416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9512" y="1118606"/>
                        <a:ext cx="8543725" cy="5622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4387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4" y="69464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 bwMode="auto">
          <a:xfrm rot="2460823">
            <a:off x="6211231" y="418857"/>
            <a:ext cx="3734041" cy="670689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40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  <p:sp>
        <p:nvSpPr>
          <p:cNvPr id="4" name="Rectangle 3"/>
          <p:cNvSpPr/>
          <p:nvPr/>
        </p:nvSpPr>
        <p:spPr>
          <a:xfrm>
            <a:off x="1979712" y="155179"/>
            <a:ext cx="48944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rgbClr val="0000FF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Cordia New" panose="020B0304020202020204" pitchFamily="34" charset="-34"/>
              </a:rPr>
              <a:t>แผนภูมิแสดงยุทธศาสตร์การพัฒนาระบบเทคโนโลยีสารสนเทศ </a:t>
            </a:r>
            <a:endParaRPr lang="th-TH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4318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26417" y="318781"/>
            <a:ext cx="44566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ตัวอย่างแผนแม่บทสารสนเทศ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โรงพยาบาลที่...</a:t>
            </a:r>
          </a:p>
        </p:txBody>
      </p:sp>
      <p:sp>
        <p:nvSpPr>
          <p:cNvPr id="7" name="Rectangle 6"/>
          <p:cNvSpPr/>
          <p:nvPr/>
        </p:nvSpPr>
        <p:spPr bwMode="auto">
          <a:xfrm rot="19670149">
            <a:off x="-555503" y="272240"/>
            <a:ext cx="2927522" cy="517358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  <p:sp>
        <p:nvSpPr>
          <p:cNvPr id="4" name="Rectangle 3"/>
          <p:cNvSpPr/>
          <p:nvPr/>
        </p:nvSpPr>
        <p:spPr>
          <a:xfrm>
            <a:off x="3832604" y="837734"/>
            <a:ext cx="1442961" cy="53860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44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A5A5A5"/>
                  </a:fgClr>
                  <a:bgClr>
                    <a:srgbClr val="A5A5A5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Calibri" panose="020F0502020204030204"/>
                <a:cs typeface="Cordia New" panose="020B0304020202020204" pitchFamily="34" charset="-34"/>
              </a:rPr>
              <a:t>2</a:t>
            </a:r>
            <a:endParaRPr kumimoji="0" lang="en-US" sz="34400" b="1" i="0" u="none" strike="noStrike" kern="1200" cap="none" spc="0" normalizeH="0" baseline="0" noProof="0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pattFill prst="narHorz">
                <a:fgClr>
                  <a:srgbClr val="A5A5A5"/>
                </a:fgClr>
                <a:bgClr>
                  <a:srgbClr val="A5A5A5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A5A5A5">
                    <a:lumMod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4698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 rot="2460823">
            <a:off x="6211231" y="418857"/>
            <a:ext cx="3734041" cy="670689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40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755479"/>
              </p:ext>
            </p:extLst>
          </p:nvPr>
        </p:nvGraphicFramePr>
        <p:xfrm>
          <a:off x="323528" y="476672"/>
          <a:ext cx="5760640" cy="2880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79" name="PhotoImpact" r:id="rId3" imgW="6654600" imgH="3327120" progId="PI3.Image">
                  <p:embed/>
                </p:oleObj>
              </mc:Choice>
              <mc:Fallback>
                <p:oleObj name="PhotoImpact" r:id="rId3" imgW="6654600" imgH="332712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528" y="476672"/>
                        <a:ext cx="5760640" cy="28803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725792"/>
              </p:ext>
            </p:extLst>
          </p:nvPr>
        </p:nvGraphicFramePr>
        <p:xfrm>
          <a:off x="2627784" y="3342163"/>
          <a:ext cx="6319176" cy="3448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80" name="PhotoImpact" r:id="rId5" imgW="6933960" imgH="3784320" progId="PI3.Image">
                  <p:embed/>
                </p:oleObj>
              </mc:Choice>
              <mc:Fallback>
                <p:oleObj name="PhotoImpact" r:id="rId5" imgW="6933960" imgH="378432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27784" y="3342163"/>
                        <a:ext cx="6319176" cy="34489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86193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 rot="2460823">
            <a:off x="6211231" y="418857"/>
            <a:ext cx="3734041" cy="670689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40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1054738"/>
              </p:ext>
            </p:extLst>
          </p:nvPr>
        </p:nvGraphicFramePr>
        <p:xfrm>
          <a:off x="397272" y="260648"/>
          <a:ext cx="6045200" cy="345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14" name="PhotoImpact" r:id="rId3" imgW="6045120" imgH="3454200" progId="PI3.Image">
                  <p:embed/>
                </p:oleObj>
              </mc:Choice>
              <mc:Fallback>
                <p:oleObj name="PhotoImpact" r:id="rId3" imgW="6045120" imgH="345420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7272" y="260648"/>
                        <a:ext cx="6045200" cy="345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8611508"/>
              </p:ext>
            </p:extLst>
          </p:nvPr>
        </p:nvGraphicFramePr>
        <p:xfrm>
          <a:off x="3203848" y="3356992"/>
          <a:ext cx="5769744" cy="3433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15" name="PhotoImpact" r:id="rId5" imgW="6273720" imgH="3733560" progId="PI3.Image">
                  <p:embed/>
                </p:oleObj>
              </mc:Choice>
              <mc:Fallback>
                <p:oleObj name="PhotoImpact" r:id="rId5" imgW="6273720" imgH="373356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03848" y="3356992"/>
                        <a:ext cx="5769744" cy="34338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73410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his/images/p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8424936" cy="5544616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 rot="2460823">
            <a:off x="6211231" y="418857"/>
            <a:ext cx="3734041" cy="670689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40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22071171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68952" cy="850106"/>
          </a:xfrm>
          <a:solidFill>
            <a:srgbClr val="FFFF00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th-TH" sz="28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โครงสร้างการบริหาร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23528" y="1268760"/>
            <a:ext cx="8568952" cy="5328592"/>
          </a:xfrm>
          <a:ln>
            <a:solidFill>
              <a:schemeClr val="accent3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endParaRPr lang="th-TH" sz="1800" dirty="0">
              <a:latin typeface="Tahoma" pitchFamily="34" charset="0"/>
              <a:cs typeface="Tahoma" pitchFamily="34" charset="0"/>
            </a:endParaRPr>
          </a:p>
          <a:p>
            <a:pPr marL="0" indent="0">
              <a:buNone/>
            </a:pPr>
            <a:r>
              <a:rPr lang="th-TH" sz="1800" dirty="0">
                <a:latin typeface="Tahoma" pitchFamily="34" charset="0"/>
                <a:cs typeface="Tahoma" pitchFamily="34" charset="0"/>
              </a:rPr>
              <a:t>        </a:t>
            </a:r>
          </a:p>
          <a:p>
            <a:pPr marL="0" indent="0">
              <a:buNone/>
            </a:pPr>
            <a:r>
              <a:rPr lang="th-TH" sz="1800" dirty="0">
                <a:latin typeface="Tahoma" pitchFamily="34" charset="0"/>
                <a:cs typeface="Tahoma" pitchFamily="34" charset="0"/>
              </a:rPr>
              <a:t> </a:t>
            </a:r>
          </a:p>
          <a:p>
            <a:endParaRPr lang="th-TH" sz="18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75856" y="1546041"/>
            <a:ext cx="2592288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1800" dirty="0">
                <a:latin typeface="Tahoma" pitchFamily="34" charset="0"/>
                <a:cs typeface="Tahoma" pitchFamily="34" charset="0"/>
              </a:rPr>
              <a:t>ผู้อำนวยการ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46510" y="2782669"/>
            <a:ext cx="3528392" cy="64633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1800" dirty="0">
                <a:latin typeface="Tahoma" pitchFamily="34" charset="0"/>
                <a:cs typeface="Tahoma" pitchFamily="34" charset="0"/>
              </a:rPr>
              <a:t>อำนวยการ</a:t>
            </a:r>
          </a:p>
          <a:p>
            <a:pPr algn="ctr"/>
            <a:r>
              <a:rPr lang="th-TH" sz="1800" dirty="0">
                <a:latin typeface="Tahoma" pitchFamily="34" charset="0"/>
                <a:cs typeface="Tahoma" pitchFamily="34" charset="0"/>
              </a:rPr>
              <a:t>(รองฝ่ายบริหาร)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3512" y="3587452"/>
            <a:ext cx="3528392" cy="60016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1800" dirty="0">
                <a:latin typeface="Tahoma" pitchFamily="34" charset="0"/>
                <a:cs typeface="Tahoma" pitchFamily="34" charset="0"/>
              </a:rPr>
              <a:t>บริการปฐมภูมิ</a:t>
            </a:r>
          </a:p>
          <a:p>
            <a:pPr algn="ctr"/>
            <a:r>
              <a:rPr lang="th-TH" sz="1500" dirty="0">
                <a:latin typeface="Tahoma" pitchFamily="34" charset="0"/>
                <a:cs typeface="Tahoma" pitchFamily="34" charset="0"/>
              </a:rPr>
              <a:t>(รองแพทย์ 2 เป็นรองด้านบริการปฐมภูมิ 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4299" y="2782669"/>
            <a:ext cx="3498935" cy="64633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1800" dirty="0">
                <a:latin typeface="Tahoma" pitchFamily="34" charset="0"/>
                <a:cs typeface="Tahoma" pitchFamily="34" charset="0"/>
              </a:rPr>
              <a:t>บริการทุติยภูมิ และตติยภูมิ</a:t>
            </a:r>
          </a:p>
          <a:p>
            <a:pPr algn="ctr"/>
            <a:r>
              <a:rPr lang="th-TH" sz="1800" dirty="0">
                <a:latin typeface="Tahoma" pitchFamily="34" charset="0"/>
                <a:cs typeface="Tahoma" pitchFamily="34" charset="0"/>
              </a:rPr>
              <a:t>(รองฝ่ายการแพทย์ 1 และ 2)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4300" y="3606524"/>
            <a:ext cx="3498935" cy="64633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1800" dirty="0">
                <a:latin typeface="Tahoma" pitchFamily="34" charset="0"/>
                <a:cs typeface="Tahoma" pitchFamily="34" charset="0"/>
              </a:rPr>
              <a:t>การพยาบาล</a:t>
            </a:r>
          </a:p>
          <a:p>
            <a:pPr algn="ctr"/>
            <a:r>
              <a:rPr lang="th-TH" sz="1800" dirty="0">
                <a:latin typeface="Tahoma" pitchFamily="34" charset="0"/>
                <a:cs typeface="Tahoma" pitchFamily="34" charset="0"/>
              </a:rPr>
              <a:t>(รองด้านการพยาบาล)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4299" y="4869162"/>
            <a:ext cx="2541558" cy="64633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1800" dirty="0">
                <a:latin typeface="Tahoma" pitchFamily="34" charset="0"/>
                <a:cs typeface="Tahoma" pitchFamily="34" charset="0"/>
              </a:rPr>
              <a:t>พัฒนาระบบบริการฯ</a:t>
            </a:r>
          </a:p>
          <a:p>
            <a:pPr algn="ctr"/>
            <a:r>
              <a:rPr lang="th-TH" sz="1800" dirty="0">
                <a:latin typeface="Tahoma" pitchFamily="34" charset="0"/>
                <a:cs typeface="Tahoma" pitchFamily="34" charset="0"/>
              </a:rPr>
              <a:t>(รองด้าน </a:t>
            </a:r>
            <a:r>
              <a:rPr lang="th-TH" sz="1800" dirty="0" err="1">
                <a:latin typeface="Tahoma" pitchFamily="34" charset="0"/>
                <a:cs typeface="Tahoma" pitchFamily="34" charset="0"/>
              </a:rPr>
              <a:t>พรส</a:t>
            </a:r>
            <a:r>
              <a:rPr lang="th-TH" sz="1800" dirty="0">
                <a:latin typeface="Tahoma" pitchFamily="34" charset="0"/>
                <a:cs typeface="Tahoma" pitchFamily="34" charset="0"/>
              </a:rPr>
              <a:t>.)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28257" y="4869161"/>
            <a:ext cx="2541558" cy="64633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1800" dirty="0">
                <a:latin typeface="Tahoma" pitchFamily="34" charset="0"/>
                <a:cs typeface="Tahoma" pitchFamily="34" charset="0"/>
              </a:rPr>
              <a:t>ประกันสังคม</a:t>
            </a:r>
          </a:p>
          <a:p>
            <a:pPr algn="ctr"/>
            <a:r>
              <a:rPr lang="th-TH" sz="1800" dirty="0">
                <a:latin typeface="Tahoma" pitchFamily="34" charset="0"/>
                <a:cs typeface="Tahoma" pitchFamily="34" charset="0"/>
              </a:rPr>
              <a:t> (รองด้านประกันสังคม)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62890" y="4869160"/>
            <a:ext cx="2541558" cy="64633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1800" dirty="0">
                <a:latin typeface="Tahoma" pitchFamily="34" charset="0"/>
                <a:cs typeface="Tahoma" pitchFamily="34" charset="0"/>
              </a:rPr>
              <a:t>สวัสดิการสังคม</a:t>
            </a:r>
          </a:p>
          <a:p>
            <a:pPr algn="ctr"/>
            <a:r>
              <a:rPr lang="th-TH" sz="1800" dirty="0">
                <a:latin typeface="Tahoma" pitchFamily="34" charset="0"/>
                <a:cs typeface="Tahoma" pitchFamily="34" charset="0"/>
              </a:rPr>
              <a:t>(รองด้านสวัสดิการสังคม)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75442" y="1546041"/>
            <a:ext cx="199946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1800" dirty="0">
                <a:latin typeface="Tahoma" pitchFamily="34" charset="0"/>
                <a:cs typeface="Tahoma" pitchFamily="34" charset="0"/>
              </a:rPr>
              <a:t>กรรมการบริหาร</a:t>
            </a:r>
          </a:p>
        </p:txBody>
      </p:sp>
      <p:cxnSp>
        <p:nvCxnSpPr>
          <p:cNvPr id="15" name="ตัวเชื่อมต่อตรง 14"/>
          <p:cNvCxnSpPr>
            <a:stCxn id="4" idx="2"/>
          </p:cNvCxnSpPr>
          <p:nvPr/>
        </p:nvCxnSpPr>
        <p:spPr>
          <a:xfrm>
            <a:off x="4572000" y="1915373"/>
            <a:ext cx="0" cy="3027537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ตัวเชื่อมต่อหักมุม 18"/>
          <p:cNvCxnSpPr>
            <a:stCxn id="10" idx="0"/>
          </p:cNvCxnSpPr>
          <p:nvPr/>
        </p:nvCxnSpPr>
        <p:spPr>
          <a:xfrm rot="5400000" flipH="1" flipV="1">
            <a:off x="4524488" y="2059980"/>
            <a:ext cx="289773" cy="5328593"/>
          </a:xfrm>
          <a:prstGeom prst="bentConnector2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ตัวเชื่อมต่อตรง 20"/>
          <p:cNvCxnSpPr>
            <a:endCxn id="12" idx="0"/>
          </p:cNvCxnSpPr>
          <p:nvPr/>
        </p:nvCxnSpPr>
        <p:spPr>
          <a:xfrm flipH="1">
            <a:off x="7333669" y="4579389"/>
            <a:ext cx="1" cy="289771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ตัวเชื่อมต่อตรง 23"/>
          <p:cNvCxnSpPr>
            <a:stCxn id="8" idx="3"/>
            <a:endCxn id="6" idx="1"/>
          </p:cNvCxnSpPr>
          <p:nvPr/>
        </p:nvCxnSpPr>
        <p:spPr>
          <a:xfrm>
            <a:off x="4233234" y="3105835"/>
            <a:ext cx="613276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ตัวเชื่อมต่อตรง 25"/>
          <p:cNvCxnSpPr/>
          <p:nvPr/>
        </p:nvCxnSpPr>
        <p:spPr>
          <a:xfrm>
            <a:off x="4265361" y="3918537"/>
            <a:ext cx="613276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72929" y="6305397"/>
            <a:ext cx="7798141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latin typeface="Tahoma" pitchFamily="34" charset="0"/>
                <a:cs typeface="Tahoma" pitchFamily="34" charset="0"/>
              </a:rPr>
              <a:t>รพ.สต. ในเครือข่าย </a:t>
            </a:r>
            <a:r>
              <a:rPr lang="en-US" sz="2000" dirty="0">
                <a:latin typeface="Tahoma" pitchFamily="34" charset="0"/>
                <a:cs typeface="Tahoma" pitchFamily="34" charset="0"/>
              </a:rPr>
              <a:t>CUP 23 </a:t>
            </a:r>
            <a:r>
              <a:rPr lang="th-TH" sz="2000" dirty="0">
                <a:latin typeface="Tahoma" pitchFamily="34" charset="0"/>
                <a:cs typeface="Tahoma" pitchFamily="34" charset="0"/>
              </a:rPr>
              <a:t>แห่ง</a:t>
            </a:r>
          </a:p>
        </p:txBody>
      </p:sp>
      <p:cxnSp>
        <p:nvCxnSpPr>
          <p:cNvPr id="34" name="ตัวเชื่อมต่อหักมุม 33"/>
          <p:cNvCxnSpPr>
            <a:stCxn id="7" idx="3"/>
          </p:cNvCxnSpPr>
          <p:nvPr/>
        </p:nvCxnSpPr>
        <p:spPr>
          <a:xfrm>
            <a:off x="8401904" y="3887534"/>
            <a:ext cx="373562" cy="2614375"/>
          </a:xfrm>
          <a:prstGeom prst="bentConnector2">
            <a:avLst/>
          </a:prstGeom>
          <a:ln w="28575"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ตัวเชื่อมต่อตรง 35"/>
          <p:cNvCxnSpPr>
            <a:endCxn id="29" idx="3"/>
          </p:cNvCxnSpPr>
          <p:nvPr/>
        </p:nvCxnSpPr>
        <p:spPr>
          <a:xfrm flipH="1">
            <a:off x="8471070" y="6505452"/>
            <a:ext cx="216024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83568" y="1546041"/>
            <a:ext cx="2270509" cy="36933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1800" dirty="0">
                <a:latin typeface="Tahoma" pitchFamily="34" charset="0"/>
                <a:cs typeface="Tahoma" pitchFamily="34" charset="0"/>
              </a:rPr>
              <a:t>กรรมการพัฒนา รพ.</a:t>
            </a:r>
          </a:p>
        </p:txBody>
      </p:sp>
      <p:cxnSp>
        <p:nvCxnSpPr>
          <p:cNvPr id="44" name="ลูกศรเชื่อมต่อแบบตรง 43"/>
          <p:cNvCxnSpPr>
            <a:stCxn id="42" idx="3"/>
            <a:endCxn id="4" idx="1"/>
          </p:cNvCxnSpPr>
          <p:nvPr/>
        </p:nvCxnSpPr>
        <p:spPr>
          <a:xfrm>
            <a:off x="2954077" y="1730707"/>
            <a:ext cx="321779" cy="0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ตัวเชื่อมต่อตรง 45"/>
          <p:cNvCxnSpPr>
            <a:stCxn id="13" idx="1"/>
            <a:endCxn id="4" idx="3"/>
          </p:cNvCxnSpPr>
          <p:nvPr/>
        </p:nvCxnSpPr>
        <p:spPr>
          <a:xfrm flipH="1">
            <a:off x="5868144" y="1730707"/>
            <a:ext cx="507298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846511" y="2060848"/>
            <a:ext cx="1216379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Tahoma" pitchFamily="34" charset="0"/>
                <a:cs typeface="Tahoma" pitchFamily="34" charset="0"/>
              </a:rPr>
              <a:t>HEART</a:t>
            </a:r>
            <a:endParaRPr lang="th-TH" sz="18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228184" y="2401143"/>
            <a:ext cx="1999460" cy="30777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1400" dirty="0">
                <a:latin typeface="Tahoma" pitchFamily="34" charset="0"/>
                <a:cs typeface="Tahoma" pitchFamily="34" charset="0"/>
              </a:rPr>
              <a:t>กรรมการพัฒนาคุณภาพ</a:t>
            </a:r>
          </a:p>
        </p:txBody>
      </p:sp>
      <p:cxnSp>
        <p:nvCxnSpPr>
          <p:cNvPr id="50" name="ตัวเชื่อมต่อตรง 49"/>
          <p:cNvCxnSpPr>
            <a:stCxn id="47" idx="1"/>
          </p:cNvCxnSpPr>
          <p:nvPr/>
        </p:nvCxnSpPr>
        <p:spPr>
          <a:xfrm flipH="1">
            <a:off x="4572000" y="2245514"/>
            <a:ext cx="274511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ตัวเชื่อมต่อตรง 50"/>
          <p:cNvCxnSpPr>
            <a:stCxn id="48" idx="1"/>
          </p:cNvCxnSpPr>
          <p:nvPr/>
        </p:nvCxnSpPr>
        <p:spPr>
          <a:xfrm flipH="1" flipV="1">
            <a:off x="4572000" y="2555031"/>
            <a:ext cx="1656184" cy="1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ตัวเชื่อมต่อตรง 53"/>
          <p:cNvCxnSpPr/>
          <p:nvPr/>
        </p:nvCxnSpPr>
        <p:spPr>
          <a:xfrm>
            <a:off x="3114966" y="1268760"/>
            <a:ext cx="0" cy="946855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34300" y="5661248"/>
            <a:ext cx="2541558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1600" b="1" dirty="0">
                <a:latin typeface="Tahoma" pitchFamily="34" charset="0"/>
                <a:cs typeface="Tahoma" pitchFamily="34" charset="0"/>
              </a:rPr>
              <a:t>กิจการพิเศษ</a:t>
            </a:r>
          </a:p>
          <a:p>
            <a:pPr algn="ctr"/>
            <a:r>
              <a:rPr lang="th-TH" sz="1600" dirty="0">
                <a:latin typeface="Tahoma" pitchFamily="34" charset="0"/>
                <a:cs typeface="Tahoma" pitchFamily="34" charset="0"/>
              </a:rPr>
              <a:t>(ผู้ช่วยด้านกิจกรรมพิเศษ)</a:t>
            </a:r>
          </a:p>
        </p:txBody>
      </p:sp>
      <p:cxnSp>
        <p:nvCxnSpPr>
          <p:cNvPr id="18" name="ตัวเชื่อมต่อตรง 17"/>
          <p:cNvCxnSpPr>
            <a:stCxn id="8" idx="1"/>
          </p:cNvCxnSpPr>
          <p:nvPr/>
        </p:nvCxnSpPr>
        <p:spPr>
          <a:xfrm flipH="1" flipV="1">
            <a:off x="467544" y="3105834"/>
            <a:ext cx="266755" cy="1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ตัวเชื่อมต่อตรง 21"/>
          <p:cNvCxnSpPr/>
          <p:nvPr/>
        </p:nvCxnSpPr>
        <p:spPr>
          <a:xfrm>
            <a:off x="467544" y="3105834"/>
            <a:ext cx="0" cy="2847801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ตัวเชื่อมต่อตรง 24"/>
          <p:cNvCxnSpPr>
            <a:endCxn id="14" idx="1"/>
          </p:cNvCxnSpPr>
          <p:nvPr/>
        </p:nvCxnSpPr>
        <p:spPr>
          <a:xfrm>
            <a:off x="467544" y="5953635"/>
            <a:ext cx="266756" cy="1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 bwMode="auto">
          <a:xfrm rot="2460823">
            <a:off x="6211231" y="418857"/>
            <a:ext cx="3734041" cy="670689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40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2626310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Documents and Settings\poweruser\Desktop\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824" y="-531440"/>
            <a:ext cx="4899354" cy="435259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026" name="Picture 2" descr="D:\งานวิทยารวม\งานwit\ภาพรพ\ภาพคนไข้แน่น 8 กค.51\DSCN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4501" y="3020554"/>
            <a:ext cx="3033993" cy="2162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>
          <a:xfrm>
            <a:off x="4222750" y="528638"/>
            <a:ext cx="4764088" cy="2232025"/>
          </a:xfrm>
          <a:solidFill>
            <a:schemeClr val="bg2"/>
          </a:solidFill>
          <a:ln>
            <a:solidFill>
              <a:schemeClr val="accent4">
                <a:lumMod val="50000"/>
              </a:schemeClr>
            </a:solidFill>
            <a:prstDash val="sys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82296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th-TH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การพัฒนาระบบ</a:t>
            </a:r>
          </a:p>
          <a:p>
            <a:pPr marL="82296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th-TH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เทคโนโลยีสารสนเทศ</a:t>
            </a:r>
          </a:p>
        </p:txBody>
      </p:sp>
      <p:pic>
        <p:nvPicPr>
          <p:cNvPr id="4" name="รูปภาพ 3" descr="F:\รูปถ่าย รพ\DSCN2993.jpg"/>
          <p:cNvPicPr/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 rot="21017928">
            <a:off x="5501285" y="5175477"/>
            <a:ext cx="2283164" cy="14897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รูปภาพ 4" descr="DSC_9013_resize"/>
          <p:cNvPicPr/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 rot="21017928">
            <a:off x="5447895" y="3165208"/>
            <a:ext cx="1871981" cy="19008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รูปภาพ 5" descr="DSC_9100_resize"/>
          <p:cNvPicPr/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 rot="21017928">
            <a:off x="7335210" y="3552204"/>
            <a:ext cx="1742839" cy="14825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27" name="Picture 3" descr="DSC_0053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1753" y="5409029"/>
            <a:ext cx="1769926" cy="11744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9" name="Picture 5" descr="DSC01677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58722" y="2996952"/>
            <a:ext cx="1765819" cy="13243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0" name="Picture 6" descr="DSC01767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489067" y="5033517"/>
            <a:ext cx="1763766" cy="13223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8" name="Picture 4" descr="DSC_0166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95536" y="4282113"/>
            <a:ext cx="1827418" cy="12155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Rectangle 11"/>
          <p:cNvSpPr/>
          <p:nvPr/>
        </p:nvSpPr>
        <p:spPr bwMode="auto">
          <a:xfrm rot="2460823">
            <a:off x="6211231" y="418857"/>
            <a:ext cx="3734041" cy="670689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40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31040785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7950" y="188912"/>
            <a:ext cx="8856663" cy="1105609"/>
          </a:xfr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22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ยุทธศาสตร์ </a:t>
            </a:r>
            <a:br>
              <a:rPr lang="th-TH" sz="22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</a:br>
            <a:r>
              <a:rPr lang="th-TH" sz="22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การพัฒนาระบบบริการสุขภาพ</a:t>
            </a:r>
            <a:br>
              <a:rPr lang="th-TH" sz="22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</a:br>
            <a:r>
              <a:rPr lang="th-TH" sz="22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และ การพัฒนาระบบสารสนเทศ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19075" y="1538000"/>
            <a:ext cx="4321175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Tahoma" pitchFamily="34" charset="0"/>
                <a:cs typeface="Tahoma" pitchFamily="34" charset="0"/>
              </a:rPr>
              <a:t>H1: </a:t>
            </a:r>
            <a:r>
              <a:rPr lang="th-TH" sz="1600" b="1" dirty="0">
                <a:latin typeface="Tahoma" pitchFamily="34" charset="0"/>
                <a:cs typeface="Tahoma" pitchFamily="34" charset="0"/>
              </a:rPr>
              <a:t>พัฒนาคุณภาพการรักษา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19075" y="2320229"/>
            <a:ext cx="4321175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Tahoma" pitchFamily="34" charset="0"/>
                <a:cs typeface="Tahoma" pitchFamily="34" charset="0"/>
              </a:rPr>
              <a:t>H2:</a:t>
            </a:r>
            <a:r>
              <a:rPr lang="th-TH" sz="1600" b="1" dirty="0">
                <a:latin typeface="Tahoma" pitchFamily="34" charset="0"/>
                <a:cs typeface="Tahoma" pitchFamily="34" charset="0"/>
              </a:rPr>
              <a:t>พัฒนาคุณภาพการบริการ</a:t>
            </a:r>
            <a:endParaRPr lang="th-TH" sz="16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22456" y="3371881"/>
            <a:ext cx="4321175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Tahoma" pitchFamily="34" charset="0"/>
                <a:cs typeface="Tahoma" pitchFamily="34" charset="0"/>
              </a:rPr>
              <a:t>H3:</a:t>
            </a:r>
            <a:r>
              <a:rPr lang="th-TH" sz="1600" b="1" dirty="0">
                <a:latin typeface="Tahoma" pitchFamily="34" charset="0"/>
                <a:cs typeface="Tahoma" pitchFamily="34" charset="0"/>
              </a:rPr>
              <a:t>พัฒนาระบบบริหารจัดการให้มีประสิทธิภาพ </a:t>
            </a:r>
            <a:endParaRPr lang="th-TH" sz="1600" dirty="0">
              <a:latin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219075" y="4397124"/>
            <a:ext cx="4321175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Tahoma" pitchFamily="34" charset="0"/>
                <a:cs typeface="Tahoma" pitchFamily="34" charset="0"/>
              </a:rPr>
              <a:t>H4:</a:t>
            </a:r>
            <a:r>
              <a:rPr lang="th-TH" sz="1600" b="1" dirty="0">
                <a:latin typeface="Tahoma" pitchFamily="34" charset="0"/>
                <a:cs typeface="Tahoma" pitchFamily="34" charset="0"/>
              </a:rPr>
              <a:t>พัฒนาระบบการจัดการทรัพยากรบุคคล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6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202845" y="5145302"/>
            <a:ext cx="4321175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Tahoma" pitchFamily="34" charset="0"/>
                <a:cs typeface="Tahoma" pitchFamily="34" charset="0"/>
              </a:rPr>
              <a:t>H5:</a:t>
            </a:r>
            <a:r>
              <a:rPr lang="th-TH" sz="1600" b="1" dirty="0">
                <a:latin typeface="Tahoma" pitchFamily="34" charset="0"/>
                <a:cs typeface="Tahoma" pitchFamily="34" charset="0"/>
              </a:rPr>
              <a:t>พัฒนาเครือข่ายบริการสุขภาพ</a:t>
            </a:r>
            <a:endParaRPr lang="th-TH" sz="1600" dirty="0">
              <a:latin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6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4705471" y="1402685"/>
            <a:ext cx="4269524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Tahoma" pitchFamily="34" charset="0"/>
                <a:cs typeface="Tahoma" pitchFamily="34" charset="0"/>
              </a:rPr>
              <a:t>I1:</a:t>
            </a:r>
            <a:r>
              <a:rPr lang="th-TH" sz="1600" b="1" dirty="0">
                <a:latin typeface="Tahoma" pitchFamily="34" charset="0"/>
                <a:cs typeface="Tahoma" pitchFamily="34" charset="0"/>
              </a:rPr>
              <a:t> พัฒนาระบบเทคโนโลยีสารสนเทศ เพื่อ</a:t>
            </a:r>
            <a:r>
              <a:rPr lang="th-TH" sz="16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เพิ่มประสิทธิภาพ ประสิทธิผล </a:t>
            </a:r>
            <a:r>
              <a:rPr lang="th-TH" sz="1600" b="1" dirty="0">
                <a:latin typeface="Tahoma" pitchFamily="34" charset="0"/>
                <a:cs typeface="Tahoma" pitchFamily="34" charset="0"/>
              </a:rPr>
              <a:t>ในการบริหาร การบริการ และการพัฒนาองค์กร</a:t>
            </a:r>
            <a:endParaRPr lang="th-TH" sz="16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4714876" y="5137864"/>
            <a:ext cx="4256088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Tahoma" pitchFamily="34" charset="0"/>
                <a:cs typeface="Tahoma" pitchFamily="34" charset="0"/>
              </a:rPr>
              <a:t>I5:</a:t>
            </a:r>
            <a:r>
              <a:rPr lang="th-TH" sz="1600" b="1" dirty="0">
                <a:latin typeface="Tahoma" pitchFamily="34" charset="0"/>
                <a:cs typeface="Tahoma" pitchFamily="34" charset="0"/>
              </a:rPr>
              <a:t> พัฒนาระบบเทคโนโลยีสารสนเทศ เพื่อเชื่อมโยงสารสนเทศในเครือข่ายบริการ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6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4718122" y="4311067"/>
            <a:ext cx="4254500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Tahoma" pitchFamily="34" charset="0"/>
                <a:cs typeface="Tahoma" pitchFamily="34" charset="0"/>
              </a:rPr>
              <a:t>I4:</a:t>
            </a:r>
            <a:r>
              <a:rPr lang="th-TH" sz="1600" b="1" dirty="0">
                <a:latin typeface="Tahoma" pitchFamily="34" charset="0"/>
                <a:cs typeface="Tahoma" pitchFamily="34" charset="0"/>
              </a:rPr>
              <a:t> พัฒนาบุคลากรให้มีความรู้ ทักษะ ในการใช้งาน เทคโนโลยีสารสนเทศ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6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4695572" y="5923682"/>
            <a:ext cx="4286666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ahoma" pitchFamily="34" charset="0"/>
                <a:cs typeface="Tahoma" pitchFamily="34" charset="0"/>
              </a:rPr>
              <a:t>I</a:t>
            </a:r>
            <a:r>
              <a:rPr lang="th-TH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ahoma" pitchFamily="34" charset="0"/>
                <a:cs typeface="Tahoma" pitchFamily="34" charset="0"/>
              </a:rPr>
              <a:t>.T.</a:t>
            </a:r>
            <a:endParaRPr lang="th-TH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8" name="สี่เหลี่ยมผืนผ้า 14"/>
          <p:cNvSpPr/>
          <p:nvPr/>
        </p:nvSpPr>
        <p:spPr>
          <a:xfrm>
            <a:off x="4684759" y="2334030"/>
            <a:ext cx="4254500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Tahoma" pitchFamily="34" charset="0"/>
                <a:cs typeface="Tahoma" pitchFamily="34" charset="0"/>
              </a:rPr>
              <a:t>I2:</a:t>
            </a:r>
            <a:r>
              <a:rPr lang="th-TH" sz="1600" b="1" dirty="0">
                <a:latin typeface="Tahoma" pitchFamily="34" charset="0"/>
                <a:cs typeface="Tahoma" pitchFamily="34" charset="0"/>
              </a:rPr>
              <a:t> พัฒนาระบบเทคโนโลยีสารสนเทศ ให้ได้มาตรฐาน มีความมั่นคง ปลอดภัย พร้อมใช้งาน</a:t>
            </a:r>
            <a:r>
              <a:rPr lang="th-TH" sz="16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เป็นที่ไว้วางใจของผู้ให้และผู้รับบริการ</a:t>
            </a:r>
            <a:endParaRPr lang="th-TH" sz="1600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6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4684759" y="3442494"/>
            <a:ext cx="4254500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Tahoma" pitchFamily="34" charset="0"/>
                <a:cs typeface="Tahoma" pitchFamily="34" charset="0"/>
              </a:rPr>
              <a:t>I3:</a:t>
            </a:r>
            <a:r>
              <a:rPr lang="th-TH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th-TH" sz="1600" b="1" dirty="0">
                <a:latin typeface="Tahoma" pitchFamily="34" charset="0"/>
                <a:cs typeface="Tahoma" pitchFamily="34" charset="0"/>
              </a:rPr>
              <a:t>ส่งเสริมการนำข้อมูลจาก </a:t>
            </a:r>
            <a:r>
              <a:rPr lang="en-US" sz="1600" b="1" dirty="0">
                <a:latin typeface="Tahoma" pitchFamily="34" charset="0"/>
                <a:cs typeface="Tahoma" pitchFamily="34" charset="0"/>
              </a:rPr>
              <a:t>HIS </a:t>
            </a:r>
            <a:r>
              <a:rPr lang="th-TH" sz="1600" b="1" dirty="0">
                <a:latin typeface="Tahoma" pitchFamily="34" charset="0"/>
                <a:cs typeface="Tahoma" pitchFamily="34" charset="0"/>
              </a:rPr>
              <a:t>มาใช้จัดการบริหารและบริการ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6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9" name="สี่เหลี่ยมผืนผ้า 15"/>
          <p:cNvSpPr/>
          <p:nvPr/>
        </p:nvSpPr>
        <p:spPr>
          <a:xfrm>
            <a:off x="219422" y="5865305"/>
            <a:ext cx="432048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ahoma" pitchFamily="34" charset="0"/>
                <a:cs typeface="Tahoma" pitchFamily="34" charset="0"/>
              </a:rPr>
              <a:t>Hospital</a:t>
            </a:r>
            <a:endParaRPr lang="th-TH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8144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3"/>
          <p:cNvSpPr>
            <a:spLocks noGrp="1"/>
          </p:cNvSpPr>
          <p:nvPr>
            <p:ph type="title"/>
          </p:nvPr>
        </p:nvSpPr>
        <p:spPr>
          <a:xfrm>
            <a:off x="0" y="667926"/>
            <a:ext cx="9144000" cy="461665"/>
          </a:xfr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H1: </a:t>
            </a:r>
            <a:r>
              <a:rPr lang="th-TH" sz="24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ยุทธศาสตร์การพัฒนาคุณภาพการรักษ</a:t>
            </a:r>
            <a:r>
              <a:rPr lang="th-TH" sz="20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า</a:t>
            </a:r>
            <a:endParaRPr lang="en-US" sz="2000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932040" y="5110233"/>
            <a:ext cx="3941874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H SarabunPSK" panose="020B0500040200020003" pitchFamily="34" charset="-34"/>
              </a:rPr>
              <a:t>I1.2 : </a:t>
            </a:r>
            <a:r>
              <a:rPr lang="th-TH" sz="1800" b="1" dirty="0">
                <a:solidFill>
                  <a:schemeClr val="bg2">
                    <a:lumMod val="10000"/>
                  </a:schemeClr>
                </a:solidFill>
                <a:latin typeface="TH SarabunPSK" panose="020B0500040200020003" pitchFamily="34" charset="-34"/>
              </a:rPr>
              <a:t>เพิ่มศักยภาพระบบโครงสร้างพื้นฐานด้าน เทคโนโลยีสารสนเทศ ที่มีมาตรฐาน และเพียงพอ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600" b="1" dirty="0">
                <a:latin typeface="TH SarabunPSK" panose="020B0500040200020003" pitchFamily="34" charset="-34"/>
              </a:rPr>
              <a:t>  - รองรับกระบวนการบริการ และ ระบบข้อมูลศูนย์ความเชี่ยวชาญ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600" b="1" dirty="0">
                <a:latin typeface="TH SarabunPSK" panose="020B0500040200020003" pitchFamily="34" charset="-34"/>
              </a:rPr>
              <a:t>  -  เตรียม เครื่องมือให้มีสมรรถนะรองรับการส่งต่อ และเก็บสะสมข้อมูล/แม่ขาย+โครงข่าย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4932040" y="1234342"/>
            <a:ext cx="3941874" cy="37240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latin typeface="TH SarabunPSK" panose="020B0500040200020003" pitchFamily="34" charset="-34"/>
              </a:rPr>
              <a:t>I1:</a:t>
            </a:r>
            <a:r>
              <a:rPr lang="th-TH" sz="1800" b="1" dirty="0">
                <a:latin typeface="TH SarabunPSK" panose="020B0500040200020003" pitchFamily="34" charset="-34"/>
              </a:rPr>
              <a:t> พัฒนาระบบเทคโนโลยีสารสนเทศ เพื่อเพิ่มประสิทธิภาพและประสิทธิผล ในการบริหาร การบริการ และการพัฒนาองค์กร</a:t>
            </a:r>
            <a:endParaRPr lang="en-US" sz="1800" b="1" dirty="0">
              <a:latin typeface="TH SarabunPSK" panose="020B0500040200020003" pitchFamily="34" charset="-34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latin typeface="TH SarabunPSK" panose="020B0500040200020003" pitchFamily="34" charset="-34"/>
              </a:rPr>
              <a:t>I1.1 </a:t>
            </a:r>
            <a:r>
              <a:rPr lang="th-TH" sz="1800" b="1" dirty="0">
                <a:latin typeface="TH SarabunPSK" panose="020B0500040200020003" pitchFamily="34" charset="-34"/>
              </a:rPr>
              <a:t>พัฒนามาตรฐานข้อมูลให้ถูกต้อง ครบถ้วน สมบูรณ์ พร้อมใช้ พร้อมส่งออก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latin typeface="TH SarabunPSK" panose="020B0500040200020003" pitchFamily="34" charset="-34"/>
              </a:rPr>
              <a:t>  -</a:t>
            </a:r>
            <a:r>
              <a:rPr lang="th-TH" sz="1600" b="1" dirty="0">
                <a:latin typeface="TH SarabunPSK" panose="020B0500040200020003" pitchFamily="34" charset="-34"/>
              </a:rPr>
              <a:t>ความสมบูรณ์ของเวชระเบียน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</a:rPr>
              <a:t>  </a:t>
            </a:r>
            <a:r>
              <a:rPr lang="en-US" sz="1600" b="1" dirty="0">
                <a:latin typeface="TH SarabunPSK" panose="020B0500040200020003" pitchFamily="34" charset="-34"/>
              </a:rPr>
              <a:t>- </a:t>
            </a:r>
            <a:r>
              <a:rPr lang="th-TH" sz="1600" b="1" dirty="0">
                <a:latin typeface="TH SarabunPSK" panose="020B0500040200020003" pitchFamily="34" charset="-34"/>
              </a:rPr>
              <a:t>จัดทำมาตรฐานข้อมูล</a:t>
            </a:r>
            <a:r>
              <a:rPr lang="en-US" sz="1600" b="1" dirty="0">
                <a:latin typeface="TH SarabunPSK" panose="020B0500040200020003" pitchFamily="34" charset="-34"/>
              </a:rPr>
              <a:t> Record,</a:t>
            </a:r>
            <a:r>
              <a:rPr lang="th-TH" sz="1600" b="1" dirty="0">
                <a:latin typeface="TH SarabunPSK" panose="020B0500040200020003" pitchFamily="34" charset="-34"/>
              </a:rPr>
              <a:t> </a:t>
            </a:r>
            <a:r>
              <a:rPr lang="en-US" sz="1600" b="1" dirty="0">
                <a:latin typeface="TH SarabunPSK" panose="020B0500040200020003" pitchFamily="34" charset="-34"/>
              </a:rPr>
              <a:t>database , indicator ,KPI template </a:t>
            </a:r>
            <a:r>
              <a:rPr lang="th-TH" sz="1600" b="1" dirty="0">
                <a:latin typeface="TH SarabunPSK" panose="020B0500040200020003" pitchFamily="34" charset="-34"/>
              </a:rPr>
              <a:t>ในระบบงานและกลุ่มโรคสำคัญ</a:t>
            </a:r>
            <a:endParaRPr lang="en-US" sz="1600" b="1" dirty="0">
              <a:latin typeface="TH SarabunPSK" panose="020B0500040200020003" pitchFamily="34" charset="-34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TH SarabunPSK" panose="020B0500040200020003" pitchFamily="34" charset="-34"/>
              </a:rPr>
              <a:t>  - </a:t>
            </a:r>
            <a:r>
              <a:rPr lang="th-TH" sz="1600" b="1" dirty="0">
                <a:latin typeface="TH SarabunPSK" panose="020B0500040200020003" pitchFamily="34" charset="-34"/>
              </a:rPr>
              <a:t>กำหนดนโยบายให้</a:t>
            </a:r>
            <a:r>
              <a:rPr lang="en-US" sz="1600" b="1" dirty="0">
                <a:latin typeface="TH SarabunPSK" panose="020B0500040200020003" pitchFamily="34" charset="-34"/>
              </a:rPr>
              <a:t> </a:t>
            </a:r>
            <a:r>
              <a:rPr lang="th-TH" sz="1600" b="1" dirty="0">
                <a:latin typeface="TH SarabunPSK" panose="020B0500040200020003" pitchFamily="34" charset="-34"/>
              </a:rPr>
              <a:t>แพทย์ลงการวินิจฉัย ใน </a:t>
            </a:r>
            <a:r>
              <a:rPr lang="en-US" sz="1600" b="1" dirty="0">
                <a:latin typeface="TH SarabunPSK" panose="020B0500040200020003" pitchFamily="34" charset="-34"/>
              </a:rPr>
              <a:t>Provisional </a:t>
            </a:r>
            <a:r>
              <a:rPr lang="en-US" sz="1600" b="1" dirty="0" err="1">
                <a:latin typeface="TH SarabunPSK" panose="020B0500040200020003" pitchFamily="34" charset="-34"/>
              </a:rPr>
              <a:t>Dx</a:t>
            </a:r>
            <a:r>
              <a:rPr lang="en-US" sz="1600" b="1" dirty="0">
                <a:latin typeface="TH SarabunPSK" panose="020B0500040200020003" pitchFamily="34" charset="-34"/>
              </a:rPr>
              <a:t> </a:t>
            </a:r>
            <a:r>
              <a:rPr lang="th-TH" sz="1600" b="1" dirty="0">
                <a:latin typeface="TH SarabunPSK" panose="020B0500040200020003" pitchFamily="34" charset="-34"/>
              </a:rPr>
              <a:t>และ </a:t>
            </a:r>
            <a:r>
              <a:rPr lang="en-US" sz="1600" b="1" dirty="0">
                <a:latin typeface="TH SarabunPSK" panose="020B0500040200020003" pitchFamily="34" charset="-34"/>
              </a:rPr>
              <a:t>coder</a:t>
            </a:r>
            <a:r>
              <a:rPr lang="th-TH" sz="1600" b="1" dirty="0">
                <a:latin typeface="TH SarabunPSK" panose="020B0500040200020003" pitchFamily="34" charset="-34"/>
              </a:rPr>
              <a:t> เป็นผู้ลงรหัสโรค</a:t>
            </a:r>
            <a:endParaRPr lang="en-US" sz="1600" b="1" dirty="0">
              <a:latin typeface="TH SarabunPSK" panose="020B0500040200020003" pitchFamily="34" charset="-34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TH SarabunPSK" panose="020B0500040200020003" pitchFamily="34" charset="-34"/>
              </a:rPr>
              <a:t>  -</a:t>
            </a:r>
            <a:r>
              <a:rPr lang="th-TH" sz="1600" b="1" dirty="0">
                <a:latin typeface="TH SarabunPSK" panose="020B0500040200020003" pitchFamily="34" charset="-34"/>
              </a:rPr>
              <a:t>จัดทำพัฒนาโครงข่ายระบบข้อมูลด้าน </a:t>
            </a:r>
            <a:r>
              <a:rPr lang="en-US" sz="1600" b="1" dirty="0">
                <a:latin typeface="TH SarabunPSK" panose="020B0500040200020003" pitchFamily="34" charset="-34"/>
              </a:rPr>
              <a:t>NCD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TH SarabunPSK" panose="020B0500040200020003" pitchFamily="34" charset="-34"/>
              </a:rPr>
              <a:t>  -Registry: ACS , CA , Stroke ,  IS</a:t>
            </a:r>
            <a:r>
              <a:rPr lang="th-TH" sz="1600" b="1" dirty="0">
                <a:latin typeface="TH SarabunPSK" panose="020B0500040200020003" pitchFamily="34" charset="-34"/>
              </a:rPr>
              <a:t> </a:t>
            </a:r>
            <a:r>
              <a:rPr lang="en-US" sz="1600" b="1" dirty="0">
                <a:latin typeface="TH SarabunPSK" panose="020B0500040200020003" pitchFamily="34" charset="-34"/>
              </a:rPr>
              <a:t>, Newborn</a:t>
            </a:r>
            <a:endParaRPr lang="th-TH" sz="1600" b="1" dirty="0">
              <a:latin typeface="TH SarabunPSK" panose="020B0500040200020003" pitchFamily="34" charset="-34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600" b="1" dirty="0">
                <a:latin typeface="TH SarabunPSK" panose="020B0500040200020003" pitchFamily="34" charset="-34"/>
              </a:rPr>
              <a:t>  </a:t>
            </a:r>
            <a:r>
              <a:rPr lang="en-US" sz="1600" b="1" dirty="0">
                <a:latin typeface="TH SarabunPSK" panose="020B0500040200020003" pitchFamily="34" charset="-34"/>
              </a:rPr>
              <a:t>-</a:t>
            </a:r>
            <a:r>
              <a:rPr lang="th-TH" sz="1600" b="1" dirty="0">
                <a:latin typeface="TH SarabunPSK" panose="020B0500040200020003" pitchFamily="34" charset="-34"/>
              </a:rPr>
              <a:t> ประสานศูนย์ข้อมูลระดับจังหวัด</a:t>
            </a:r>
            <a:r>
              <a:rPr lang="en-US" sz="1600" b="1" dirty="0">
                <a:latin typeface="TH SarabunPSK" panose="020B0500040200020003" pitchFamily="34" charset="-34"/>
              </a:rPr>
              <a:t> HDC </a:t>
            </a:r>
            <a:r>
              <a:rPr lang="th-TH" sz="1600" b="1" dirty="0">
                <a:latin typeface="TH SarabunPSK" panose="020B0500040200020003" pitchFamily="34" charset="-34"/>
              </a:rPr>
              <a:t>เพื่อส่งออกข้อมูลให้ครบถ้วน สมบูรณ์</a:t>
            </a:r>
          </a:p>
        </p:txBody>
      </p:sp>
      <p:sp>
        <p:nvSpPr>
          <p:cNvPr id="8" name="ลูกศรขวา 7"/>
          <p:cNvSpPr/>
          <p:nvPr/>
        </p:nvSpPr>
        <p:spPr>
          <a:xfrm>
            <a:off x="4553024" y="2857471"/>
            <a:ext cx="437865" cy="879472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9" name="ลูกศรขวา 8"/>
          <p:cNvSpPr/>
          <p:nvPr/>
        </p:nvSpPr>
        <p:spPr>
          <a:xfrm>
            <a:off x="4553024" y="5131025"/>
            <a:ext cx="437865" cy="87670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10" name="สี่เหลี่ยมผืนผ้า 4"/>
          <p:cNvSpPr/>
          <p:nvPr/>
        </p:nvSpPr>
        <p:spPr>
          <a:xfrm>
            <a:off x="24821" y="1265242"/>
            <a:ext cx="4664254" cy="48320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1 </a:t>
            </a:r>
            <a:r>
              <a:rPr lang="th-TH" sz="16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พัฒนาคุณภาพการรักษาให้มีมาตรฐาน </a:t>
            </a:r>
            <a:r>
              <a:rPr lang="en-US" sz="16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(HA)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6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 </a:t>
            </a:r>
            <a:endParaRPr lang="en-US" sz="1600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2.</a:t>
            </a:r>
            <a:r>
              <a:rPr lang="th-TH" sz="16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พัฒนาศูนย์ความเชี่ยวชาญเฉพาะด้านเป็น</a:t>
            </a:r>
            <a:r>
              <a:rPr lang="en-US" sz="16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Excellent center </a:t>
            </a:r>
            <a:r>
              <a:rPr lang="th-TH" sz="16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โรคหลอดเลือดหัวใจ โรคหลอดเลือดสมอง อุบัติเหตุ มะเร็ง ทารก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3 </a:t>
            </a:r>
            <a:r>
              <a:rPr lang="th-TH" sz="16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พัฒนาแนวคิดและโครงการ หนึ่งจังหวัด หนึ่งรพ. </a:t>
            </a:r>
            <a:endParaRPr lang="en-US" sz="1600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(One Province One Hospital )</a:t>
            </a:r>
            <a:endParaRPr lang="th-TH" sz="1600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4 </a:t>
            </a:r>
            <a:r>
              <a:rPr lang="th-TH" sz="16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เตรียมความพร้อมเพื่อเข้าสู่สังคมผู้สูงอายุ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6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 </a:t>
            </a:r>
            <a:endParaRPr lang="en-US" sz="1600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5 </a:t>
            </a:r>
            <a:r>
              <a:rPr lang="th-TH" sz="16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เตรียมความพร้อมเข้าสู่ประชาคมอาเซี่ยน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400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400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400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400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400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 rot="2460823">
            <a:off x="6211231" y="418857"/>
            <a:ext cx="3734041" cy="670689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40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932414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11349"/>
            <a:ext cx="8229600" cy="4525963"/>
          </a:xfrm>
        </p:spPr>
        <p:txBody>
          <a:bodyPr/>
          <a:lstStyle/>
          <a:p>
            <a:pPr marL="639763" indent="-461963" eaLnBrk="1" hangingPunct="1">
              <a:lnSpc>
                <a:spcPct val="80000"/>
              </a:lnSpc>
              <a:buFontTx/>
              <a:buNone/>
            </a:pPr>
            <a:r>
              <a:rPr lang="th-TH" altLang="th-TH" b="1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1.2 </a:t>
            </a:r>
            <a:r>
              <a:rPr lang="th-TH" altLang="th-TH" sz="3600" b="1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จัดให้มีแผนแม่บทเทคโนโลยีสารสนเทศ (IT Master Plan) ของโรงพยาบาล</a:t>
            </a:r>
            <a:br>
              <a:rPr lang="th-TH" alt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alt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การจัดทำแผนแม่บทหรือแผนยุทธศาสตร์เทคโนโลยีสารสนเทศโรงพยาบาล โดยกำหนดเป้าหมาย และแนวทางการพัฒนาและใช้งานเทคโนโลยีสารสนเทศไว้อย่างชัดเจน การจัดทำแผนฯ จัดทำโดยการมีส่วนร่วมของบุคลากรที่เกี่ยวข้องทั้ง ผู้บริหารและผู้ปฎิบัติซึ่งเป็นผู้ใช้งานระบบ เทคโนโลยีสารสนเทศในด้านต่างๆ เพื่อให้แผนแม่บทมีความสอดคล้องกับวิสัยทัศน์ พันธกิจยุทธศาสตร์ และเข็มมุ่งของโรงพยาบาล และตอบสนองต่อความต้องการของผู้ปฏิบัติงานในการดูแลผู้ป่วย/บริการสุขภาพให้มีคุณภาพยิ่งขึ้น</a:t>
            </a:r>
            <a:br>
              <a:rPr lang="th-TH" alt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alt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มีการสื่อสารแผนแม่บทให้ผู้เกี่ยวข้องรับทราบ และดำเนินการในแนวเดียวกัน มีการตรวจสอบ การติดตามประเมินผลการดำเนินการตามแผน และนำผลการประเมินมาปรับแผนให้ดีขึ้น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806450" y="-27384"/>
            <a:ext cx="8229600" cy="79238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th-TH" alt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มาตรฐานแผนแม่บท </a:t>
            </a:r>
            <a:r>
              <a:rPr lang="en-US" alt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IT </a:t>
            </a:r>
            <a:r>
              <a:rPr lang="th-TH" alt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ตามกรอบ </a:t>
            </a:r>
            <a:r>
              <a:rPr lang="en-US" alt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HITQIF 1.2</a:t>
            </a:r>
            <a:endParaRPr lang="th-TH" altLang="th-TH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0238" y="916498"/>
            <a:ext cx="7558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th-TH" sz="3600" b="1" dirty="0">
                <a:solidFill>
                  <a:srgbClr val="0000FF"/>
                </a:solidFill>
                <a:latin typeface="TH SarabunPSK" panose="020B0500040200020003" pitchFamily="34" charset="-34"/>
                <a:ea typeface="Times New Roman" panose="02020603050405020304" pitchFamily="18" charset="0"/>
              </a:rPr>
              <a:t>โครงสร้าง และ บทบาท (</a:t>
            </a:r>
            <a:r>
              <a:rPr lang="en-US" sz="3600" b="1" dirty="0">
                <a:solidFill>
                  <a:srgbClr val="0000FF"/>
                </a:solidFill>
                <a:latin typeface="TH SarabunPSK" panose="020B0500040200020003" pitchFamily="34" charset="-34"/>
                <a:ea typeface="Times New Roman" panose="02020603050405020304" pitchFamily="18" charset="0"/>
              </a:rPr>
              <a:t>Structure and Role</a:t>
            </a:r>
            <a:r>
              <a:rPr lang="th-TH" sz="3600" b="1" dirty="0">
                <a:solidFill>
                  <a:srgbClr val="0000FF"/>
                </a:solidFill>
                <a:latin typeface="TH SarabunPSK" panose="020B0500040200020003" pitchFamily="34" charset="-34"/>
                <a:ea typeface="Times New Roman" panose="02020603050405020304" pitchFamily="18" charset="0"/>
              </a:rPr>
              <a:t>)</a:t>
            </a:r>
            <a:endParaRPr lang="en-US" sz="2400" dirty="0">
              <a:solidFill>
                <a:srgbClr val="0000FF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0490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0" y="410121"/>
            <a:ext cx="9144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Tahoma" pitchFamily="34" charset="0"/>
                <a:cs typeface="Tahoma" pitchFamily="34" charset="0"/>
              </a:rPr>
              <a:t>H2: </a:t>
            </a:r>
            <a:r>
              <a:rPr lang="th-TH" sz="2400" b="1" dirty="0">
                <a:latin typeface="Tahoma" pitchFamily="34" charset="0"/>
                <a:cs typeface="Tahoma" pitchFamily="34" charset="0"/>
              </a:rPr>
              <a:t>ยุทธศาสตร์การพัฒนาคุณภาพการบริการ</a:t>
            </a:r>
            <a:endParaRPr lang="th-TH" sz="24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4840640" y="980728"/>
            <a:ext cx="4268787" cy="28623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latin typeface="Tahoma" pitchFamily="34" charset="0"/>
                <a:cs typeface="Tahoma" pitchFamily="34" charset="0"/>
              </a:rPr>
              <a:t>I1:</a:t>
            </a:r>
            <a:r>
              <a:rPr lang="th-TH" sz="1800" b="1" dirty="0">
                <a:latin typeface="Tahoma" pitchFamily="34" charset="0"/>
                <a:cs typeface="Tahoma" pitchFamily="34" charset="0"/>
              </a:rPr>
              <a:t> พัฒนาระบบเทคโนโลยีสารสนเทศ เพื่อเพิ่มประสิทธิภาพและประสิทธิผล ในการบริหาร การบริการ และการพัฒนาองค์กร</a:t>
            </a:r>
            <a:endParaRPr lang="en-US" sz="1800" b="1" dirty="0">
              <a:latin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>
                <a:latin typeface="Tahoma" pitchFamily="34" charset="0"/>
                <a:cs typeface="Tahoma" pitchFamily="34" charset="0"/>
              </a:rPr>
              <a:t>  </a:t>
            </a:r>
            <a:r>
              <a:rPr lang="th-TH" sz="1800" dirty="0">
                <a:latin typeface="Tahoma" pitchFamily="34" charset="0"/>
                <a:cs typeface="Tahoma" pitchFamily="34" charset="0"/>
              </a:rPr>
              <a:t>- พัฒนาช่องทางการสื่อสาร ระหว่าง รพ. และเครือข่าย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dirty="0">
                <a:latin typeface="Tahoma" pitchFamily="34" charset="0"/>
                <a:cs typeface="Tahoma" pitchFamily="34" charset="0"/>
              </a:rPr>
              <a:t>(การดูผล </a:t>
            </a:r>
            <a:r>
              <a:rPr lang="en-US" sz="1800" dirty="0">
                <a:latin typeface="Tahoma" pitchFamily="34" charset="0"/>
                <a:cs typeface="Tahoma" pitchFamily="34" charset="0"/>
              </a:rPr>
              <a:t>Lab </a:t>
            </a:r>
            <a:r>
              <a:rPr lang="th-TH" sz="1800" dirty="0">
                <a:latin typeface="Tahoma" pitchFamily="34" charset="0"/>
                <a:cs typeface="Tahoma" pitchFamily="34" charset="0"/>
              </a:rPr>
              <a:t>จาก รพ</a:t>
            </a:r>
            <a:r>
              <a:rPr lang="en-US" sz="1800" dirty="0">
                <a:latin typeface="Tahoma" pitchFamily="34" charset="0"/>
                <a:cs typeface="Tahoma" pitchFamily="34" charset="0"/>
              </a:rPr>
              <a:t>.</a:t>
            </a:r>
            <a:r>
              <a:rPr lang="th-TH" sz="1800" dirty="0">
                <a:latin typeface="Tahoma" pitchFamily="34" charset="0"/>
                <a:cs typeface="Tahoma" pitchFamily="34" charset="0"/>
              </a:rPr>
              <a:t>สต</a:t>
            </a:r>
            <a:r>
              <a:rPr lang="en-US" sz="1800" dirty="0">
                <a:latin typeface="Tahoma" pitchFamily="34" charset="0"/>
                <a:cs typeface="Tahoma" pitchFamily="34" charset="0"/>
              </a:rPr>
              <a:t>.</a:t>
            </a:r>
            <a:r>
              <a:rPr lang="th-TH" sz="1800" dirty="0">
                <a:latin typeface="Tahoma" pitchFamily="34" charset="0"/>
                <a:cs typeface="Tahoma" pitchFamily="34" charset="0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dirty="0">
                <a:latin typeface="Tahoma" pitchFamily="34" charset="0"/>
                <a:cs typeface="Tahoma" pitchFamily="34" charset="0"/>
              </a:rPr>
              <a:t>  - พัฒนากระบวนการรับส่งข้อมูล </a:t>
            </a:r>
            <a:r>
              <a:rPr lang="en-US" sz="1800" dirty="0">
                <a:latin typeface="Tahoma" pitchFamily="34" charset="0"/>
                <a:cs typeface="Tahoma" pitchFamily="34" charset="0"/>
              </a:rPr>
              <a:t>PP</a:t>
            </a:r>
            <a:r>
              <a:rPr lang="th-TH" sz="1800" dirty="0">
                <a:latin typeface="Tahoma" pitchFamily="34" charset="0"/>
                <a:cs typeface="Tahoma" pitchFamily="34" charset="0"/>
              </a:rPr>
              <a:t>+รักษา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dirty="0">
                <a:latin typeface="Tahoma" pitchFamily="34" charset="0"/>
                <a:cs typeface="Tahoma" pitchFamily="34" charset="0"/>
              </a:rPr>
              <a:t>  - </a:t>
            </a:r>
            <a:r>
              <a:rPr lang="en-US" sz="1800" dirty="0">
                <a:latin typeface="Tahoma" pitchFamily="34" charset="0"/>
                <a:cs typeface="Tahoma" pitchFamily="34" charset="0"/>
              </a:rPr>
              <a:t> </a:t>
            </a:r>
            <a:r>
              <a:rPr lang="th-TH" sz="1800" dirty="0">
                <a:latin typeface="Tahoma" pitchFamily="34" charset="0"/>
                <a:cs typeface="Tahoma" pitchFamily="34" charset="0"/>
              </a:rPr>
              <a:t>พัฒนาระบบนัด/จัดการกระบวนการนัด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th-TH" sz="18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800" dirty="0">
                <a:latin typeface="Tahoma" pitchFamily="34" charset="0"/>
                <a:cs typeface="Tahoma" pitchFamily="34" charset="0"/>
              </a:rPr>
              <a:t>-</a:t>
            </a:r>
            <a:r>
              <a:rPr lang="th-TH" sz="1800" dirty="0">
                <a:latin typeface="Tahoma" pitchFamily="34" charset="0"/>
                <a:cs typeface="Tahoma" pitchFamily="34" charset="0"/>
              </a:rPr>
              <a:t>โปรแกรมงานในพื้นที่ เช่น อาชีวอนามัยุ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4809623" y="5225826"/>
            <a:ext cx="4254500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Tahoma" pitchFamily="34" charset="0"/>
                <a:cs typeface="Tahoma" pitchFamily="34" charset="0"/>
              </a:rPr>
              <a:t>I4: </a:t>
            </a:r>
            <a:r>
              <a:rPr lang="th-TH" sz="1600" b="1" dirty="0">
                <a:latin typeface="Tahoma" pitchFamily="34" charset="0"/>
                <a:cs typeface="Tahoma" pitchFamily="34" charset="0"/>
              </a:rPr>
              <a:t>พัฒนาความสามารถของบุคลากรให้มีความรู้ ทักษะ ในการใช้งาน เทคโนโลยีสารสนเทศ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600" b="1" dirty="0">
                <a:latin typeface="Tahoma" pitchFamily="34" charset="0"/>
                <a:cs typeface="Tahoma" pitchFamily="34" charset="0"/>
              </a:rPr>
              <a:t>  </a:t>
            </a:r>
            <a:r>
              <a:rPr lang="th-TH" sz="1600" dirty="0">
                <a:latin typeface="Tahoma" pitchFamily="34" charset="0"/>
                <a:cs typeface="Tahoma" pitchFamily="34" charset="0"/>
              </a:rPr>
              <a:t>- จัดทำแผน</a:t>
            </a:r>
            <a:r>
              <a:rPr lang="en-US" sz="1600" dirty="0">
                <a:latin typeface="Tahoma" pitchFamily="34" charset="0"/>
                <a:cs typeface="Tahoma" pitchFamily="34" charset="0"/>
              </a:rPr>
              <a:t>  ITHRD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Tahoma" pitchFamily="34" charset="0"/>
                <a:cs typeface="Tahoma" pitchFamily="34" charset="0"/>
              </a:rPr>
              <a:t>  - </a:t>
            </a:r>
            <a:r>
              <a:rPr lang="th-TH" sz="1600" dirty="0">
                <a:latin typeface="Tahoma" pitchFamily="34" charset="0"/>
                <a:cs typeface="Tahoma" pitchFamily="34" charset="0"/>
              </a:rPr>
              <a:t>พัฒนาโปรแกรม จัดเก็บ ประมวลผล </a:t>
            </a:r>
            <a:r>
              <a:rPr lang="en-US" sz="1600" dirty="0">
                <a:latin typeface="Tahoma" pitchFamily="34" charset="0"/>
                <a:cs typeface="Tahoma" pitchFamily="34" charset="0"/>
              </a:rPr>
              <a:t>HR</a:t>
            </a:r>
            <a:endParaRPr lang="th-TH" sz="16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ลูกศรขวา 9"/>
          <p:cNvSpPr/>
          <p:nvPr/>
        </p:nvSpPr>
        <p:spPr>
          <a:xfrm>
            <a:off x="4428913" y="2626928"/>
            <a:ext cx="375427" cy="503238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11" name="ลูกศรขวา 10"/>
          <p:cNvSpPr/>
          <p:nvPr/>
        </p:nvSpPr>
        <p:spPr>
          <a:xfrm>
            <a:off x="4391351" y="4446981"/>
            <a:ext cx="419322" cy="503237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12" name="ลูกศรขวา 11"/>
          <p:cNvSpPr/>
          <p:nvPr/>
        </p:nvSpPr>
        <p:spPr>
          <a:xfrm>
            <a:off x="4395046" y="5871129"/>
            <a:ext cx="443160" cy="50482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14" name="สี่เหลี่ยมผืนผ้า 4"/>
          <p:cNvSpPr/>
          <p:nvPr/>
        </p:nvSpPr>
        <p:spPr>
          <a:xfrm>
            <a:off x="45375" y="1078906"/>
            <a:ext cx="4276232" cy="452431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latin typeface="Tahoma" pitchFamily="34" charset="0"/>
                <a:cs typeface="Tahoma" pitchFamily="34" charset="0"/>
              </a:rPr>
              <a:t>1 </a:t>
            </a:r>
            <a:r>
              <a:rPr lang="th-TH" sz="1800" dirty="0">
                <a:latin typeface="Tahoma" pitchFamily="34" charset="0"/>
                <a:cs typeface="Tahoma" pitchFamily="34" charset="0"/>
              </a:rPr>
              <a:t>นำกระบวนการ </a:t>
            </a:r>
            <a:r>
              <a:rPr lang="en-US" sz="1800" dirty="0">
                <a:latin typeface="Tahoma" pitchFamily="34" charset="0"/>
                <a:cs typeface="Tahoma" pitchFamily="34" charset="0"/>
              </a:rPr>
              <a:t>Lean </a:t>
            </a:r>
            <a:r>
              <a:rPr lang="th-TH" sz="1800" dirty="0">
                <a:latin typeface="Tahoma" pitchFamily="34" charset="0"/>
                <a:cs typeface="Tahoma" pitchFamily="34" charset="0"/>
              </a:rPr>
              <a:t>ระบบบริการมาใช้ในทุกขั้นตอนบริการ เพื่อลดเวลารอคอยที่ไม่ก่อให้เกิดคุณค่าเพิ่ม</a:t>
            </a:r>
            <a:r>
              <a:rPr lang="en-US" sz="1800" dirty="0">
                <a:latin typeface="Tahoma" pitchFamily="34" charset="0"/>
                <a:cs typeface="Tahoma" pitchFamily="34" charset="0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latin typeface="Tahoma" pitchFamily="34" charset="0"/>
                <a:cs typeface="Tahoma" pitchFamily="34" charset="0"/>
              </a:rPr>
              <a:t>2 </a:t>
            </a:r>
            <a:r>
              <a:rPr lang="th-TH" sz="1800" dirty="0">
                <a:latin typeface="Tahoma" pitchFamily="34" charset="0"/>
                <a:cs typeface="Tahoma" pitchFamily="34" charset="0"/>
              </a:rPr>
              <a:t>พัฒนาระบบนัดให้มีประสิทธิภาพ </a:t>
            </a:r>
            <a:endParaRPr lang="en-US" sz="1800" dirty="0">
              <a:latin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latin typeface="Tahoma" pitchFamily="34" charset="0"/>
                <a:cs typeface="Tahoma" pitchFamily="34" charset="0"/>
              </a:rPr>
              <a:t>3 </a:t>
            </a:r>
            <a:r>
              <a:rPr lang="th-TH" sz="1800" dirty="0">
                <a:latin typeface="Tahoma" pitchFamily="34" charset="0"/>
                <a:cs typeface="Tahoma" pitchFamily="34" charset="0"/>
              </a:rPr>
              <a:t>กำหนดให้พฤติกรรมบริการที่ดี เป็น หนึ่งใน </a:t>
            </a:r>
            <a:r>
              <a:rPr lang="en-US" sz="1800" dirty="0">
                <a:latin typeface="Tahoma" pitchFamily="34" charset="0"/>
                <a:cs typeface="Tahoma" pitchFamily="34" charset="0"/>
              </a:rPr>
              <a:t>core value </a:t>
            </a:r>
            <a:r>
              <a:rPr lang="th-TH" sz="1800" dirty="0">
                <a:latin typeface="Tahoma" pitchFamily="34" charset="0"/>
                <a:cs typeface="Tahoma" pitchFamily="34" charset="0"/>
              </a:rPr>
              <a:t>ของหน่วยงานและ</a:t>
            </a:r>
            <a:endParaRPr lang="en-US" sz="1800" dirty="0">
              <a:latin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dirty="0">
                <a:latin typeface="Tahoma" pitchFamily="34" charset="0"/>
                <a:cs typeface="Tahoma" pitchFamily="34" charset="0"/>
              </a:rPr>
              <a:t>ส่งเสริมการฝึกอบรมบุคคลากรทุกระดับเรื่อง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latin typeface="Tahoma" pitchFamily="34" charset="0"/>
                <a:cs typeface="Tahoma" pitchFamily="34" charset="0"/>
              </a:rPr>
              <a:t>4 </a:t>
            </a:r>
            <a:r>
              <a:rPr lang="th-TH" sz="1800" dirty="0">
                <a:latin typeface="Tahoma" pitchFamily="34" charset="0"/>
                <a:cs typeface="Tahoma" pitchFamily="34" charset="0"/>
              </a:rPr>
              <a:t>พัฒนาเครือข่ายบริการให้มีประสิทธิภาพ โดยการกระจายทรัพยากรรวมทั้งความรู้ลงสู่เครือข่ายบริการระดับ </a:t>
            </a:r>
            <a:r>
              <a:rPr lang="th-TH" sz="1800" dirty="0" err="1">
                <a:latin typeface="Tahoma" pitchFamily="34" charset="0"/>
                <a:cs typeface="Tahoma" pitchFamily="34" charset="0"/>
              </a:rPr>
              <a:t>ศสม</a:t>
            </a:r>
            <a:r>
              <a:rPr lang="th-TH" sz="1800" dirty="0">
                <a:latin typeface="Tahoma" pitchFamily="34" charset="0"/>
                <a:cs typeface="Tahoma" pitchFamily="34" charset="0"/>
              </a:rPr>
              <a:t>. และ รพสต.</a:t>
            </a:r>
            <a:endParaRPr lang="en-US" sz="1800" dirty="0">
              <a:latin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latin typeface="Tahoma" pitchFamily="34" charset="0"/>
                <a:cs typeface="Tahoma" pitchFamily="34" charset="0"/>
              </a:rPr>
              <a:t>5 </a:t>
            </a:r>
            <a:r>
              <a:rPr lang="th-TH" sz="1800" dirty="0">
                <a:latin typeface="Tahoma" pitchFamily="34" charset="0"/>
                <a:cs typeface="Tahoma" pitchFamily="34" charset="0"/>
              </a:rPr>
              <a:t>สร้าง </a:t>
            </a:r>
            <a:r>
              <a:rPr lang="en-US" sz="1800" dirty="0">
                <a:latin typeface="Tahoma" pitchFamily="34" charset="0"/>
                <a:cs typeface="Tahoma" pitchFamily="34" charset="0"/>
              </a:rPr>
              <a:t>node </a:t>
            </a:r>
            <a:r>
              <a:rPr lang="th-TH" sz="1800" dirty="0">
                <a:latin typeface="Tahoma" pitchFamily="34" charset="0"/>
                <a:cs typeface="Tahoma" pitchFamily="34" charset="0"/>
              </a:rPr>
              <a:t>บริการสี่มุมเมือง</a:t>
            </a:r>
            <a:r>
              <a:rPr lang="en-US" sz="1800" dirty="0">
                <a:latin typeface="Tahoma" pitchFamily="34" charset="0"/>
                <a:cs typeface="Tahoma" pitchFamily="34" charset="0"/>
              </a:rPr>
              <a:t> (</a:t>
            </a:r>
            <a:r>
              <a:rPr lang="th-TH" sz="1800" dirty="0">
                <a:latin typeface="Tahoma" pitchFamily="34" charset="0"/>
                <a:cs typeface="Tahoma" pitchFamily="34" charset="0"/>
              </a:rPr>
              <a:t>รพ.วัดเกตุมฯ</a:t>
            </a:r>
            <a:r>
              <a:rPr lang="en-US" sz="1800" dirty="0">
                <a:latin typeface="Tahoma" pitchFamily="34" charset="0"/>
                <a:cs typeface="Tahoma" pitchFamily="34" charset="0"/>
              </a:rPr>
              <a:t>-&gt;</a:t>
            </a:r>
            <a:r>
              <a:rPr lang="th-TH" sz="1800" dirty="0">
                <a:latin typeface="Tahoma" pitchFamily="34" charset="0"/>
                <a:cs typeface="Tahoma" pitchFamily="34" charset="0"/>
              </a:rPr>
              <a:t> สค</a:t>
            </a:r>
            <a:r>
              <a:rPr lang="en-US" sz="1800" dirty="0">
                <a:latin typeface="Tahoma" pitchFamily="34" charset="0"/>
                <a:cs typeface="Tahoma" pitchFamily="34" charset="0"/>
              </a:rPr>
              <a:t>.2</a:t>
            </a:r>
            <a:r>
              <a:rPr lang="th-TH" sz="1800" dirty="0">
                <a:latin typeface="Tahoma" pitchFamily="34" charset="0"/>
                <a:cs typeface="Tahoma" pitchFamily="34" charset="0"/>
              </a:rPr>
              <a:t> </a:t>
            </a:r>
            <a:r>
              <a:rPr lang="en-US" sz="1800" dirty="0">
                <a:latin typeface="Tahoma" pitchFamily="34" charset="0"/>
                <a:cs typeface="Tahoma" pitchFamily="34" charset="0"/>
              </a:rPr>
              <a:t>,</a:t>
            </a:r>
            <a:r>
              <a:rPr lang="th-TH" sz="1800" dirty="0">
                <a:latin typeface="Tahoma" pitchFamily="34" charset="0"/>
                <a:cs typeface="Tahoma" pitchFamily="34" charset="0"/>
              </a:rPr>
              <a:t> นครท่าฉลอม</a:t>
            </a:r>
            <a:r>
              <a:rPr lang="en-US" sz="1800" dirty="0">
                <a:latin typeface="Tahoma" pitchFamily="34" charset="0"/>
                <a:cs typeface="Tahoma" pitchFamily="34" charset="0"/>
                <a:sym typeface="Wingdings" panose="05000000000000000000" pitchFamily="2" charset="2"/>
              </a:rPr>
              <a:t></a:t>
            </a:r>
            <a:r>
              <a:rPr lang="th-TH" sz="1800" dirty="0">
                <a:latin typeface="Tahoma" pitchFamily="34" charset="0"/>
                <a:cs typeface="Tahoma" pitchFamily="34" charset="0"/>
              </a:rPr>
              <a:t> สค.</a:t>
            </a:r>
            <a:r>
              <a:rPr lang="en-US" sz="1800" dirty="0">
                <a:latin typeface="Tahoma" pitchFamily="34" charset="0"/>
                <a:cs typeface="Tahoma" pitchFamily="34" charset="0"/>
              </a:rPr>
              <a:t>3  )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latin typeface="Tahoma" pitchFamily="34" charset="0"/>
                <a:cs typeface="Tahoma" pitchFamily="34" charset="0"/>
              </a:rPr>
              <a:t>6 </a:t>
            </a:r>
            <a:r>
              <a:rPr lang="th-TH" sz="1800" dirty="0">
                <a:latin typeface="Tahoma" pitchFamily="34" charset="0"/>
                <a:cs typeface="Tahoma" pitchFamily="34" charset="0"/>
              </a:rPr>
              <a:t>ร่วมกับภาคีเครือข่ายคลินิกประกันสังคมที่มีอยู่ เพิ่มชุดสิทธิประโยชน์ครอบคลุมเพื่อกระจายผป.ออกจากรพ. เช่น</a:t>
            </a:r>
            <a:r>
              <a:rPr lang="en-US" sz="1800" dirty="0">
                <a:latin typeface="Tahoma" pitchFamily="34" charset="0"/>
                <a:cs typeface="Tahoma" pitchFamily="34" charset="0"/>
              </a:rPr>
              <a:t> </a:t>
            </a:r>
            <a:r>
              <a:rPr lang="th-TH" sz="1800" dirty="0">
                <a:latin typeface="Tahoma" pitchFamily="34" charset="0"/>
                <a:cs typeface="Tahoma" pitchFamily="34" charset="0"/>
              </a:rPr>
              <a:t>การตรวจ</a:t>
            </a:r>
            <a:r>
              <a:rPr lang="en-US" sz="1800" dirty="0">
                <a:latin typeface="Tahoma" pitchFamily="34" charset="0"/>
                <a:cs typeface="Tahoma" pitchFamily="34" charset="0"/>
              </a:rPr>
              <a:t> DR </a:t>
            </a:r>
            <a:r>
              <a:rPr lang="th-TH" sz="1800" dirty="0">
                <a:latin typeface="Tahoma" pitchFamily="34" charset="0"/>
                <a:cs typeface="Tahoma" pitchFamily="34" charset="0"/>
              </a:rPr>
              <a:t>ในผป.</a:t>
            </a:r>
            <a:r>
              <a:rPr lang="en-US" sz="1800" dirty="0">
                <a:latin typeface="Tahoma" pitchFamily="34" charset="0"/>
                <a:cs typeface="Tahoma" pitchFamily="34" charset="0"/>
              </a:rPr>
              <a:t>DM</a:t>
            </a:r>
            <a:r>
              <a:rPr lang="en-US" sz="1600" dirty="0">
                <a:latin typeface="Tahoma" pitchFamily="34" charset="0"/>
                <a:cs typeface="Tahoma" pitchFamily="34" charset="0"/>
              </a:rPr>
              <a:t> </a:t>
            </a: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4827819" y="3865162"/>
            <a:ext cx="4254500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Tahoma" pitchFamily="34" charset="0"/>
                <a:cs typeface="Tahoma" pitchFamily="34" charset="0"/>
              </a:rPr>
              <a:t>I3:</a:t>
            </a:r>
            <a:r>
              <a:rPr lang="th-TH" sz="1600" b="1" dirty="0">
                <a:latin typeface="Tahoma" pitchFamily="34" charset="0"/>
                <a:cs typeface="Tahoma" pitchFamily="34" charset="0"/>
              </a:rPr>
              <a:t>ส่งเสริมการนำข้อมูลจาก </a:t>
            </a:r>
            <a:r>
              <a:rPr lang="en-US" sz="1600" b="1" dirty="0">
                <a:latin typeface="Tahoma" pitchFamily="34" charset="0"/>
                <a:cs typeface="Tahoma" pitchFamily="34" charset="0"/>
              </a:rPr>
              <a:t>HIS </a:t>
            </a:r>
            <a:r>
              <a:rPr lang="th-TH" sz="1600" b="1" dirty="0">
                <a:latin typeface="Tahoma" pitchFamily="34" charset="0"/>
                <a:cs typeface="Tahoma" pitchFamily="34" charset="0"/>
              </a:rPr>
              <a:t>มาใช้จัดการบริหารและบริการ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600" dirty="0">
              <a:latin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Tahoma" pitchFamily="34" charset="0"/>
                <a:cs typeface="Tahoma" pitchFamily="34" charset="0"/>
              </a:rPr>
              <a:t>-</a:t>
            </a:r>
            <a:r>
              <a:rPr lang="th-TH" sz="1600" dirty="0">
                <a:latin typeface="Tahoma" pitchFamily="34" charset="0"/>
                <a:cs typeface="Tahoma" pitchFamily="34" charset="0"/>
              </a:rPr>
              <a:t>การใช้ข้อมูลนัดหมาย เพื่อบริหารจัดการกำลังคนในการทำงาน</a:t>
            </a:r>
          </a:p>
        </p:txBody>
      </p:sp>
      <p:sp>
        <p:nvSpPr>
          <p:cNvPr id="24" name="Rectangle 23"/>
          <p:cNvSpPr/>
          <p:nvPr/>
        </p:nvSpPr>
        <p:spPr bwMode="auto">
          <a:xfrm rot="2460823">
            <a:off x="6211231" y="418857"/>
            <a:ext cx="3734041" cy="670689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40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27792624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50825" y="777599"/>
            <a:ext cx="8672513" cy="8318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Tahoma" pitchFamily="34" charset="0"/>
                <a:cs typeface="Tahoma" pitchFamily="34" charset="0"/>
              </a:rPr>
              <a:t>H3: </a:t>
            </a:r>
            <a:r>
              <a:rPr lang="th-TH" sz="2400" b="1" dirty="0">
                <a:latin typeface="Tahoma" pitchFamily="34" charset="0"/>
                <a:cs typeface="Tahoma" pitchFamily="34" charset="0"/>
              </a:rPr>
              <a:t>ยุทธศาสตร์การพัฒนาระบบบริหารจัดการ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ahoma" pitchFamily="34" charset="0"/>
                <a:cs typeface="Tahoma" pitchFamily="34" charset="0"/>
              </a:rPr>
              <a:t>ให้มีประสิทธิภาพ  (2 กลยุทธ์หลัก)</a:t>
            </a:r>
            <a:endParaRPr lang="en-US" sz="24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22250" y="1731671"/>
            <a:ext cx="4278313" cy="35394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600" dirty="0">
              <a:latin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Tahoma" pitchFamily="34" charset="0"/>
                <a:cs typeface="Tahoma" pitchFamily="34" charset="0"/>
              </a:rPr>
              <a:t>1 </a:t>
            </a:r>
            <a:r>
              <a:rPr lang="th-TH" sz="1600" b="1" dirty="0">
                <a:latin typeface="Tahoma" pitchFamily="34" charset="0"/>
                <a:cs typeface="Tahoma" pitchFamily="34" charset="0"/>
              </a:rPr>
              <a:t>พัฒนาระบบการเงิน การคลัง</a:t>
            </a:r>
            <a:endParaRPr lang="en-US" sz="1600" b="1" dirty="0">
              <a:latin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Tahoma" pitchFamily="34" charset="0"/>
                <a:cs typeface="Tahoma" pitchFamily="34" charset="0"/>
              </a:rPr>
              <a:t>- </a:t>
            </a:r>
            <a:r>
              <a:rPr lang="th-TH" sz="1600" dirty="0">
                <a:latin typeface="Tahoma" pitchFamily="34" charset="0"/>
                <a:cs typeface="Tahoma" pitchFamily="34" charset="0"/>
              </a:rPr>
              <a:t>จัดเก็บรายได้ให้มีประสิทธิภาพ  </a:t>
            </a:r>
            <a:endParaRPr lang="en-US" sz="1600" dirty="0">
              <a:latin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Tahoma" pitchFamily="34" charset="0"/>
                <a:cs typeface="Tahoma" pitchFamily="34" charset="0"/>
              </a:rPr>
              <a:t>- </a:t>
            </a:r>
            <a:r>
              <a:rPr lang="th-TH" sz="1600" dirty="0">
                <a:latin typeface="Tahoma" pitchFamily="34" charset="0"/>
                <a:cs typeface="Tahoma" pitchFamily="34" charset="0"/>
              </a:rPr>
              <a:t>ควบคุมค่าใช้จ่ายด้านยา เวชภัณฑ์มิใช่ยา วัสดุการแพทย์ </a:t>
            </a:r>
            <a:r>
              <a:rPr lang="th-TH" sz="1600" dirty="0" err="1">
                <a:latin typeface="Tahoma" pitchFamily="34" charset="0"/>
                <a:cs typeface="Tahoma" pitchFamily="34" charset="0"/>
              </a:rPr>
              <a:t>แล็บ</a:t>
            </a:r>
            <a:endParaRPr lang="en-US" sz="1600" dirty="0">
              <a:latin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Tahoma" pitchFamily="34" charset="0"/>
                <a:cs typeface="Tahoma" pitchFamily="34" charset="0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Tahoma" pitchFamily="34" charset="0"/>
                <a:cs typeface="Tahoma" pitchFamily="34" charset="0"/>
              </a:rPr>
              <a:t>2 </a:t>
            </a:r>
            <a:r>
              <a:rPr lang="th-TH" sz="1600" b="1" dirty="0">
                <a:latin typeface="Tahoma" pitchFamily="34" charset="0"/>
                <a:cs typeface="Tahoma" pitchFamily="34" charset="0"/>
              </a:rPr>
              <a:t>ส่งเสริมการใช้ทรัพยากรให้เกิดประโยชน์สูงสุด</a:t>
            </a:r>
            <a:endParaRPr lang="en-US" sz="1600" b="1" dirty="0">
              <a:latin typeface="Tahoma" pitchFamily="34" charset="0"/>
              <a:cs typeface="Tahoma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th-TH" sz="1600" dirty="0">
                <a:latin typeface="Tahoma" pitchFamily="34" charset="0"/>
                <a:cs typeface="Tahoma" pitchFamily="34" charset="0"/>
              </a:rPr>
              <a:t>ทบทวนการใช้ทรัพยากรที่มีมูลค่าสูงอย่างสม่ำเสมอ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600" dirty="0">
              <a:latin typeface="Tahoma" pitchFamily="34" charset="0"/>
              <a:cs typeface="Tahoma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Tahoma" pitchFamily="34" charset="0"/>
                <a:cs typeface="Tahoma" pitchFamily="34" charset="0"/>
              </a:rPr>
              <a:t>3  </a:t>
            </a:r>
            <a:r>
              <a:rPr lang="th-TH" sz="1600" b="1" dirty="0">
                <a:latin typeface="Tahoma" pitchFamily="34" charset="0"/>
                <a:cs typeface="Tahoma" pitchFamily="34" charset="0"/>
              </a:rPr>
              <a:t>นำกระบวนการ </a:t>
            </a:r>
            <a:r>
              <a:rPr lang="en-US" sz="1600" b="1" dirty="0">
                <a:latin typeface="Tahoma" pitchFamily="34" charset="0"/>
                <a:cs typeface="Tahoma" pitchFamily="34" charset="0"/>
              </a:rPr>
              <a:t>Lean </a:t>
            </a:r>
            <a:r>
              <a:rPr lang="th-TH" sz="1600" b="1" dirty="0">
                <a:latin typeface="Tahoma" pitchFamily="34" charset="0"/>
                <a:cs typeface="Tahoma" pitchFamily="34" charset="0"/>
              </a:rPr>
              <a:t>ระบบ </a:t>
            </a:r>
            <a:r>
              <a:rPr lang="th-TH" sz="1600" dirty="0">
                <a:latin typeface="Tahoma" pitchFamily="34" charset="0"/>
                <a:cs typeface="Tahoma" pitchFamily="34" charset="0"/>
              </a:rPr>
              <a:t>มาใช้ในทุกขั้นตอนการเบิกจ่ายพัสดุ เพื่อลดความสูญเสียในระบบ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859023" y="1731671"/>
            <a:ext cx="3960813" cy="25545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Tahoma" pitchFamily="34" charset="0"/>
                <a:cs typeface="Tahoma" pitchFamily="34" charset="0"/>
              </a:rPr>
              <a:t>I1:</a:t>
            </a:r>
            <a:r>
              <a:rPr lang="th-TH" sz="1600" b="1" dirty="0">
                <a:latin typeface="Tahoma" pitchFamily="34" charset="0"/>
                <a:cs typeface="Tahoma" pitchFamily="34" charset="0"/>
              </a:rPr>
              <a:t> พัฒนาระบบเทคโนโลยีสารสนเทศ เพื่อ</a:t>
            </a:r>
            <a:r>
              <a:rPr lang="th-TH" sz="16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เพิ่มประสิทธิภาพ ประสิทธิผล </a:t>
            </a:r>
            <a:r>
              <a:rPr lang="th-TH" sz="1600" b="1" dirty="0">
                <a:latin typeface="Tahoma" pitchFamily="34" charset="0"/>
                <a:cs typeface="Tahoma" pitchFamily="34" charset="0"/>
              </a:rPr>
              <a:t>ในการบริหาร การบริการ และการพัฒนาองค์กร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400" b="1" dirty="0">
                <a:latin typeface="Tahoma" pitchFamily="34" charset="0"/>
                <a:cs typeface="Tahoma" pitchFamily="34" charset="0"/>
              </a:rPr>
              <a:t>  - พัฒนาระบบโปรแกรมจัดการคลังต่างๆ เชื่อมโยงกับระบบบัญชี และแผนทรัพยากร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400" b="1" dirty="0">
                <a:latin typeface="Tahoma" pitchFamily="34" charset="0"/>
                <a:cs typeface="Tahoma" pitchFamily="34" charset="0"/>
              </a:rPr>
              <a:t>  - จัดทำผังความเชื่อมโยงระบบข้อมูล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400" b="1" dirty="0">
                <a:latin typeface="Tahoma" pitchFamily="34" charset="0"/>
                <a:cs typeface="Tahoma" pitchFamily="34" charset="0"/>
              </a:rPr>
              <a:t>  - พัฒนาการเชื่อมโยงข้อมูลระหว่างการบริการจัดการและระบบบริการ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400" b="1" dirty="0">
                <a:latin typeface="Tahoma" pitchFamily="34" charset="0"/>
                <a:cs typeface="Tahoma" pitchFamily="34" charset="0"/>
              </a:rPr>
              <a:t> - จัดทำระบบคำขอและติดตามงบประมาณภายใน ผ่าน </a:t>
            </a:r>
            <a:r>
              <a:rPr lang="en-US" sz="1400" b="1" dirty="0">
                <a:latin typeface="Tahoma" pitchFamily="34" charset="0"/>
                <a:cs typeface="Tahoma" pitchFamily="34" charset="0"/>
              </a:rPr>
              <a:t>Web</a:t>
            </a:r>
            <a:endParaRPr lang="th-TH" sz="1400" b="1" dirty="0">
              <a:latin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4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ลูกศรขวา 7"/>
          <p:cNvSpPr/>
          <p:nvPr/>
        </p:nvSpPr>
        <p:spPr>
          <a:xfrm>
            <a:off x="4592638" y="3225524"/>
            <a:ext cx="280987" cy="50482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9" name="ลูกศรขวา 8"/>
          <p:cNvSpPr/>
          <p:nvPr/>
        </p:nvSpPr>
        <p:spPr>
          <a:xfrm>
            <a:off x="4586288" y="5746474"/>
            <a:ext cx="280987" cy="503238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4859023" y="4302741"/>
            <a:ext cx="4040186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latin typeface="Tahoma" pitchFamily="34" charset="0"/>
                <a:cs typeface="Tahoma" pitchFamily="34" charset="0"/>
              </a:rPr>
              <a:t>I3:</a:t>
            </a:r>
            <a:r>
              <a:rPr lang="th-TH" sz="1600" b="1" dirty="0">
                <a:latin typeface="Tahoma" pitchFamily="34" charset="0"/>
                <a:cs typeface="Tahoma" pitchFamily="34" charset="0"/>
              </a:rPr>
              <a:t>ส่งเสริมการนำข้อมูลจาก </a:t>
            </a:r>
            <a:r>
              <a:rPr lang="en-US" sz="1600" b="1" dirty="0">
                <a:latin typeface="Tahoma" pitchFamily="34" charset="0"/>
                <a:cs typeface="Tahoma" pitchFamily="34" charset="0"/>
              </a:rPr>
              <a:t>HIS </a:t>
            </a:r>
            <a:r>
              <a:rPr lang="th-TH" sz="1600" b="1" dirty="0">
                <a:latin typeface="Tahoma" pitchFamily="34" charset="0"/>
                <a:cs typeface="Tahoma" pitchFamily="34" charset="0"/>
              </a:rPr>
              <a:t>มาใช้จัดการบริหารและบริการ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400" b="1" dirty="0">
                <a:latin typeface="Tahoma" pitchFamily="34" charset="0"/>
                <a:cs typeface="Tahoma" pitchFamily="34" charset="0"/>
              </a:rPr>
              <a:t>  </a:t>
            </a:r>
            <a:r>
              <a:rPr lang="th-TH" sz="1400" dirty="0">
                <a:latin typeface="Tahoma" pitchFamily="34" charset="0"/>
                <a:cs typeface="Tahoma" pitchFamily="34" charset="0"/>
              </a:rPr>
              <a:t>-ระบบ </a:t>
            </a:r>
            <a:r>
              <a:rPr lang="en-US" sz="1400" dirty="0">
                <a:latin typeface="Tahoma" pitchFamily="34" charset="0"/>
                <a:cs typeface="Tahoma" pitchFamily="34" charset="0"/>
              </a:rPr>
              <a:t>Lean </a:t>
            </a:r>
            <a:r>
              <a:rPr lang="th-TH" sz="1400" dirty="0">
                <a:latin typeface="Tahoma" pitchFamily="34" charset="0"/>
                <a:cs typeface="Tahoma" pitchFamily="34" charset="0"/>
              </a:rPr>
              <a:t>(เบิกจ่าย</a:t>
            </a:r>
            <a:r>
              <a:rPr lang="en-US" sz="1400" dirty="0">
                <a:latin typeface="Tahoma" pitchFamily="34" charset="0"/>
                <a:cs typeface="Tahoma" pitchFamily="34" charset="0"/>
              </a:rPr>
              <a:t>+stock </a:t>
            </a:r>
            <a:r>
              <a:rPr lang="th-TH" sz="1400" dirty="0">
                <a:latin typeface="Tahoma" pitchFamily="34" charset="0"/>
                <a:cs typeface="Tahoma" pitchFamily="34" charset="0"/>
              </a:rPr>
              <a:t>ของพัสดุ)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400" dirty="0">
                <a:latin typeface="Tahoma" pitchFamily="34" charset="0"/>
                <a:cs typeface="Tahoma" pitchFamily="34" charset="0"/>
              </a:rPr>
              <a:t>  </a:t>
            </a:r>
            <a:r>
              <a:rPr lang="en-US" sz="1400" dirty="0">
                <a:latin typeface="Tahoma" pitchFamily="34" charset="0"/>
                <a:cs typeface="Tahoma" pitchFamily="34" charset="0"/>
              </a:rPr>
              <a:t>-</a:t>
            </a:r>
            <a:r>
              <a:rPr lang="th-TH" sz="1400" dirty="0">
                <a:latin typeface="Tahoma" pitchFamily="34" charset="0"/>
                <a:cs typeface="Tahoma" pitchFamily="34" charset="0"/>
              </a:rPr>
              <a:t>ดึงข้อมูลรายรับ</a:t>
            </a:r>
            <a:r>
              <a:rPr lang="en-US" sz="1400" dirty="0">
                <a:latin typeface="Tahoma" pitchFamily="34" charset="0"/>
                <a:cs typeface="Tahoma" pitchFamily="34" charset="0"/>
              </a:rPr>
              <a:t>-</a:t>
            </a:r>
            <a:r>
              <a:rPr lang="th-TH" sz="1400" dirty="0">
                <a:latin typeface="Tahoma" pitchFamily="34" charset="0"/>
                <a:cs typeface="Tahoma" pitchFamily="34" charset="0"/>
              </a:rPr>
              <a:t>รายจ่าย เพื่อวิเคราะห์สถานะของโรงพยาบาล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4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 rot="2460823">
            <a:off x="6211231" y="418857"/>
            <a:ext cx="3734041" cy="670689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40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59479650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79388" y="797381"/>
            <a:ext cx="8785225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Tahoma" pitchFamily="34" charset="0"/>
                <a:cs typeface="Tahoma" pitchFamily="34" charset="0"/>
              </a:rPr>
              <a:t>H4: </a:t>
            </a:r>
            <a:r>
              <a:rPr lang="th-TH" sz="2400" b="1" dirty="0">
                <a:latin typeface="Tahoma" pitchFamily="34" charset="0"/>
                <a:cs typeface="Tahoma" pitchFamily="34" charset="0"/>
              </a:rPr>
              <a:t>ยุทธศาสตร์การพัฒนาระบบการจัดการ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ahoma" pitchFamily="34" charset="0"/>
                <a:cs typeface="Tahoma" pitchFamily="34" charset="0"/>
              </a:rPr>
              <a:t>ทรัพยากรบุคคล (2 กลยุทธ์หลัก)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5904" y="2438613"/>
            <a:ext cx="4321175" cy="286232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1" dirty="0">
              <a:latin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1" dirty="0">
              <a:latin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latin typeface="Tahoma" pitchFamily="34" charset="0"/>
                <a:cs typeface="Tahoma" pitchFamily="34" charset="0"/>
              </a:rPr>
              <a:t>1 </a:t>
            </a:r>
            <a:r>
              <a:rPr lang="th-TH" sz="1800" b="1" dirty="0">
                <a:latin typeface="Tahoma" pitchFamily="34" charset="0"/>
                <a:cs typeface="Tahoma" pitchFamily="34" charset="0"/>
              </a:rPr>
              <a:t>วิเคราะห์และวางแผนการจัดหา และ พัฒนากำลังคนให้เพียงพอ เหมาะสม สอดคล้องกับยุทธศาสตร์ของ รพ.</a:t>
            </a:r>
            <a:endParaRPr lang="en-US" sz="1800" b="1" dirty="0">
              <a:latin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latin typeface="Tahoma" pitchFamily="34" charset="0"/>
                <a:cs typeface="Tahoma" pitchFamily="34" charset="0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1" dirty="0">
              <a:latin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latin typeface="Tahoma" pitchFamily="34" charset="0"/>
                <a:cs typeface="Tahoma" pitchFamily="34" charset="0"/>
              </a:rPr>
              <a:t>2 </a:t>
            </a:r>
            <a:r>
              <a:rPr lang="th-TH" sz="1800" b="1" dirty="0">
                <a:latin typeface="Tahoma" pitchFamily="34" charset="0"/>
                <a:cs typeface="Tahoma" pitchFamily="34" charset="0"/>
              </a:rPr>
              <a:t>วาง </a:t>
            </a:r>
            <a:r>
              <a:rPr lang="en-US" sz="1800" b="1" dirty="0">
                <a:latin typeface="Tahoma" pitchFamily="34" charset="0"/>
                <a:cs typeface="Tahoma" pitchFamily="34" charset="0"/>
              </a:rPr>
              <a:t>career path</a:t>
            </a:r>
            <a:r>
              <a:rPr lang="th-TH" sz="1800" b="1" dirty="0">
                <a:latin typeface="Tahoma" pitchFamily="34" charset="0"/>
                <a:cs typeface="Tahoma" pitchFamily="34" charset="0"/>
              </a:rPr>
              <a:t> ในแต่ละวิชาชีพให้ชัดเจน และสร้างแรงจูงใจในการทำงาน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4805249" y="3609888"/>
            <a:ext cx="4103688" cy="2031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Tahoma" pitchFamily="34" charset="0"/>
                <a:cs typeface="Tahoma" pitchFamily="34" charset="0"/>
              </a:rPr>
              <a:t>I4: </a:t>
            </a:r>
            <a:r>
              <a:rPr lang="th-TH" sz="1400" b="1" dirty="0">
                <a:latin typeface="Tahoma" pitchFamily="34" charset="0"/>
                <a:cs typeface="Tahoma" pitchFamily="34" charset="0"/>
              </a:rPr>
              <a:t>พัฒนาความสามารถของบุคลากรให้มีความรู้ ทักษะ ในการใช้งาน เทคโนโลยีสารสนเทศได้มาตรฐาน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200" dirty="0">
                <a:latin typeface="Tahoma" pitchFamily="34" charset="0"/>
                <a:cs typeface="Tahoma" pitchFamily="34" charset="0"/>
              </a:rPr>
              <a:t> </a:t>
            </a:r>
            <a:r>
              <a:rPr lang="en-US" sz="1200" dirty="0">
                <a:latin typeface="Tahoma" pitchFamily="34" charset="0"/>
                <a:cs typeface="Tahoma" pitchFamily="34" charset="0"/>
              </a:rPr>
              <a:t>-</a:t>
            </a:r>
            <a:r>
              <a:rPr lang="th-TH" sz="1200" dirty="0">
                <a:latin typeface="Tahoma" pitchFamily="34" charset="0"/>
                <a:cs typeface="Tahoma" pitchFamily="34" charset="0"/>
              </a:rPr>
              <a:t>ความสามารถของโปรแกรมเมอร์ในการรู้ฐานข้อมูลที่จะเขียน เช่น </a:t>
            </a:r>
            <a:r>
              <a:rPr lang="en-US" sz="1200" dirty="0" err="1">
                <a:latin typeface="Tahoma" pitchFamily="34" charset="0"/>
                <a:cs typeface="Tahoma" pitchFamily="34" charset="0"/>
              </a:rPr>
              <a:t>MySQL</a:t>
            </a:r>
            <a:r>
              <a:rPr lang="en-US" sz="1200" dirty="0">
                <a:latin typeface="Tahoma" pitchFamily="34" charset="0"/>
                <a:cs typeface="Tahoma" pitchFamily="34" charset="0"/>
              </a:rPr>
              <a:t>, web App.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Tahoma" pitchFamily="34" charset="0"/>
                <a:cs typeface="Tahoma" pitchFamily="34" charset="0"/>
              </a:rPr>
              <a:t>-user </a:t>
            </a:r>
            <a:r>
              <a:rPr lang="th-TH" sz="1200" dirty="0">
                <a:latin typeface="Tahoma" pitchFamily="34" charset="0"/>
                <a:cs typeface="Tahoma" pitchFamily="34" charset="0"/>
              </a:rPr>
              <a:t>สามารถใช้งาน </a:t>
            </a:r>
            <a:r>
              <a:rPr lang="en-US" sz="1200" dirty="0">
                <a:latin typeface="Tahoma" pitchFamily="34" charset="0"/>
                <a:cs typeface="Tahoma" pitchFamily="34" charset="0"/>
              </a:rPr>
              <a:t>HIS </a:t>
            </a:r>
            <a:r>
              <a:rPr lang="th-TH" sz="1200" dirty="0">
                <a:latin typeface="Tahoma" pitchFamily="34" charset="0"/>
                <a:cs typeface="Tahoma" pitchFamily="34" charset="0"/>
              </a:rPr>
              <a:t>รพ</a:t>
            </a:r>
            <a:r>
              <a:rPr lang="en-US" sz="1200" dirty="0">
                <a:latin typeface="Tahoma" pitchFamily="34" charset="0"/>
                <a:cs typeface="Tahoma" pitchFamily="34" charset="0"/>
              </a:rPr>
              <a:t>.</a:t>
            </a:r>
            <a:r>
              <a:rPr lang="th-TH" sz="1200" dirty="0">
                <a:latin typeface="Tahoma" pitchFamily="34" charset="0"/>
                <a:cs typeface="Tahoma" pitchFamily="34" charset="0"/>
              </a:rPr>
              <a:t>ได้อย่างมีประสิทธิภาพ เช่น ลงข้อมูลครบถ้วน  แก้ปัญหางานเบื้องต้นได้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Tahoma" pitchFamily="34" charset="0"/>
                <a:cs typeface="Tahoma" pitchFamily="34" charset="0"/>
              </a:rPr>
              <a:t>-</a:t>
            </a:r>
            <a:r>
              <a:rPr lang="th-TH" sz="1200" dirty="0">
                <a:latin typeface="Tahoma" pitchFamily="34" charset="0"/>
                <a:cs typeface="Tahoma" pitchFamily="34" charset="0"/>
              </a:rPr>
              <a:t>ระยะสั้น เชิญอาจารย์มาสอน การเขียนโปรแกรมให้ โปรแกรมเมอร์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Tahoma" pitchFamily="34" charset="0"/>
                <a:cs typeface="Tahoma" pitchFamily="34" charset="0"/>
              </a:rPr>
              <a:t>-</a:t>
            </a:r>
            <a:r>
              <a:rPr lang="th-TH" sz="1200" dirty="0">
                <a:latin typeface="Tahoma" pitchFamily="34" charset="0"/>
                <a:cs typeface="Tahoma" pitchFamily="34" charset="0"/>
              </a:rPr>
              <a:t>ระยะยาว ส่งเสริมให้ผู้ใช้งาน พัฒนาโปรแกรมใช้งานเองได้</a:t>
            </a:r>
            <a:endParaRPr lang="th-TH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ลูกศรขวา 8"/>
          <p:cNvSpPr/>
          <p:nvPr/>
        </p:nvSpPr>
        <p:spPr>
          <a:xfrm>
            <a:off x="4524261" y="2607522"/>
            <a:ext cx="280988" cy="50482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10" name="ลูกศรขวา 9"/>
          <p:cNvSpPr/>
          <p:nvPr/>
        </p:nvSpPr>
        <p:spPr>
          <a:xfrm>
            <a:off x="4475936" y="4509120"/>
            <a:ext cx="280987" cy="503238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4798624" y="1735490"/>
            <a:ext cx="4103688" cy="169277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Tahoma" pitchFamily="34" charset="0"/>
                <a:cs typeface="Tahoma" pitchFamily="34" charset="0"/>
              </a:rPr>
              <a:t>I3 :</a:t>
            </a:r>
            <a:r>
              <a:rPr lang="th-TH" sz="1600" b="1" dirty="0">
                <a:latin typeface="Tahoma" pitchFamily="34" charset="0"/>
                <a:cs typeface="Tahoma" pitchFamily="34" charset="0"/>
              </a:rPr>
              <a:t>นำข้อมูลจาก </a:t>
            </a:r>
            <a:r>
              <a:rPr lang="en-US" sz="1600" b="1" dirty="0">
                <a:latin typeface="Tahoma" pitchFamily="34" charset="0"/>
                <a:cs typeface="Tahoma" pitchFamily="34" charset="0"/>
              </a:rPr>
              <a:t>HIS </a:t>
            </a:r>
            <a:r>
              <a:rPr lang="th-TH" sz="1600" b="1" dirty="0">
                <a:latin typeface="Tahoma" pitchFamily="34" charset="0"/>
                <a:cs typeface="Tahoma" pitchFamily="34" charset="0"/>
              </a:rPr>
              <a:t>มาเพิ่มประสิทธิภาพการบริหารและบริการ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600" b="1" dirty="0">
                <a:latin typeface="Tahoma" pitchFamily="34" charset="0"/>
                <a:cs typeface="Tahoma" pitchFamily="34" charset="0"/>
              </a:rPr>
              <a:t> </a:t>
            </a:r>
            <a:r>
              <a:rPr lang="en-US" sz="1400" dirty="0">
                <a:latin typeface="Tahoma" pitchFamily="34" charset="0"/>
                <a:cs typeface="Tahoma" pitchFamily="34" charset="0"/>
              </a:rPr>
              <a:t>-</a:t>
            </a:r>
            <a:r>
              <a:rPr lang="th-TH" sz="1400" dirty="0">
                <a:latin typeface="Tahoma" pitchFamily="34" charset="0"/>
                <a:cs typeface="Tahoma" pitchFamily="34" charset="0"/>
              </a:rPr>
              <a:t>จัดทำรายงานข้อมูลภาระงาน เพื่อวางแผนกำลังคนในการให้บริการ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400" dirty="0">
                <a:latin typeface="Tahoma" pitchFamily="34" charset="0"/>
                <a:cs typeface="Tahoma" pitchFamily="34" charset="0"/>
              </a:rPr>
              <a:t> - ระบบประมวลผลสนับสนุนต่อการประเมินและพิจารณาสมรรถนะบุคลากร/การประเมินค่าตอบแทนประจำปี</a:t>
            </a:r>
            <a:endParaRPr lang="th-TH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 rot="2460823">
            <a:off x="6211231" y="418857"/>
            <a:ext cx="3734041" cy="670689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40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18513839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79388" y="682587"/>
            <a:ext cx="8785225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Tahoma" pitchFamily="34" charset="0"/>
                <a:cs typeface="Tahoma" pitchFamily="34" charset="0"/>
              </a:rPr>
              <a:t>H5: </a:t>
            </a:r>
            <a:r>
              <a:rPr lang="th-TH" sz="2400" b="1" dirty="0">
                <a:latin typeface="Tahoma" pitchFamily="34" charset="0"/>
                <a:cs typeface="Tahoma" pitchFamily="34" charset="0"/>
              </a:rPr>
              <a:t>พัฒนาเครือข่ายบริการสุขภาพ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24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61041" y="1747434"/>
            <a:ext cx="4176464" cy="378565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600" b="1" dirty="0">
                <a:latin typeface="Tahoma" pitchFamily="34" charset="0"/>
                <a:cs typeface="Tahoma" pitchFamily="34" charset="0"/>
              </a:rPr>
              <a:t>รพ.ในสังกัด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Tahoma" pitchFamily="34" charset="0"/>
                <a:cs typeface="Tahoma" pitchFamily="34" charset="0"/>
              </a:rPr>
              <a:t>Primary care cluster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Tahoma" pitchFamily="34" charset="0"/>
                <a:cs typeface="Tahoma" pitchFamily="34" charset="0"/>
              </a:rPr>
              <a:t>Basic service (PP) : FP, ANC ,</a:t>
            </a:r>
            <a:r>
              <a:rPr lang="en-US" sz="1600" dirty="0" err="1">
                <a:latin typeface="Tahoma" pitchFamily="34" charset="0"/>
                <a:cs typeface="Tahoma" pitchFamily="34" charset="0"/>
              </a:rPr>
              <a:t>Vacc</a:t>
            </a:r>
            <a:r>
              <a:rPr lang="en-US" sz="1600" dirty="0">
                <a:latin typeface="Tahoma" pitchFamily="34" charset="0"/>
                <a:cs typeface="Tahoma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Tahoma" pitchFamily="34" charset="0"/>
                <a:cs typeface="Tahoma" pitchFamily="34" charset="0"/>
              </a:rPr>
              <a:t>NCD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Tahoma" pitchFamily="34" charset="0"/>
                <a:cs typeface="Tahoma" pitchFamily="34" charset="0"/>
              </a:rPr>
              <a:t>Dentistry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Tahoma" pitchFamily="34" charset="0"/>
                <a:cs typeface="Tahoma" pitchFamily="34" charset="0"/>
              </a:rPr>
              <a:t>Rehabilitation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Tahoma" pitchFamily="34" charset="0"/>
                <a:cs typeface="Tahoma" pitchFamily="34" charset="0"/>
              </a:rPr>
              <a:t>Psychiatry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Tahoma" pitchFamily="34" charset="0"/>
                <a:cs typeface="Tahoma" pitchFamily="34" charset="0"/>
              </a:rPr>
              <a:t>Traditional medicine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latin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Tahoma" pitchFamily="34" charset="0"/>
                <a:cs typeface="Tahoma" pitchFamily="34" charset="0"/>
              </a:rPr>
              <a:t>-</a:t>
            </a:r>
            <a:r>
              <a:rPr lang="th-TH" sz="1600" b="1" dirty="0">
                <a:latin typeface="Tahoma" pitchFamily="34" charset="0"/>
                <a:cs typeface="Tahoma" pitchFamily="34" charset="0"/>
              </a:rPr>
              <a:t>รพ</a:t>
            </a:r>
            <a:r>
              <a:rPr lang="en-US" sz="1600" b="1" dirty="0">
                <a:latin typeface="Tahoma" pitchFamily="34" charset="0"/>
                <a:cs typeface="Tahoma" pitchFamily="34" charset="0"/>
              </a:rPr>
              <a:t>.</a:t>
            </a:r>
            <a:r>
              <a:rPr lang="th-TH" sz="1600" b="1" dirty="0">
                <a:latin typeface="Tahoma" pitchFamily="34" charset="0"/>
                <a:cs typeface="Tahoma" pitchFamily="34" charset="0"/>
              </a:rPr>
              <a:t>สค</a:t>
            </a:r>
            <a:r>
              <a:rPr lang="en-US" sz="1600" b="1" dirty="0">
                <a:latin typeface="Tahoma" pitchFamily="34" charset="0"/>
                <a:cs typeface="Tahoma" pitchFamily="34" charset="0"/>
              </a:rPr>
              <a:t>2 (</a:t>
            </a:r>
            <a:r>
              <a:rPr lang="th-TH" sz="1600" b="1" dirty="0">
                <a:latin typeface="Tahoma" pitchFamily="34" charset="0"/>
                <a:cs typeface="Tahoma" pitchFamily="34" charset="0"/>
              </a:rPr>
              <a:t>รพ.วัดเกตุมวดี</a:t>
            </a:r>
            <a:r>
              <a:rPr lang="en-US" sz="1600" b="1" dirty="0">
                <a:latin typeface="Tahoma" pitchFamily="34" charset="0"/>
                <a:cs typeface="Tahoma" pitchFamily="34" charset="0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latin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Tahoma" pitchFamily="34" charset="0"/>
                <a:cs typeface="Tahoma" pitchFamily="34" charset="0"/>
              </a:rPr>
              <a:t>-</a:t>
            </a:r>
            <a:r>
              <a:rPr lang="th-TH" sz="1600" b="1" dirty="0">
                <a:latin typeface="Tahoma" pitchFamily="34" charset="0"/>
                <a:cs typeface="Tahoma" pitchFamily="34" charset="0"/>
              </a:rPr>
              <a:t>รพ.สค</a:t>
            </a:r>
            <a:r>
              <a:rPr lang="en-US" sz="1600" b="1" dirty="0">
                <a:latin typeface="Tahoma" pitchFamily="34" charset="0"/>
                <a:cs typeface="Tahoma" pitchFamily="34" charset="0"/>
              </a:rPr>
              <a:t>3</a:t>
            </a:r>
            <a:r>
              <a:rPr lang="th-TH" sz="1600" b="1" dirty="0">
                <a:latin typeface="Tahoma" pitchFamily="34" charset="0"/>
                <a:cs typeface="Tahoma" pitchFamily="34" charset="0"/>
              </a:rPr>
              <a:t> </a:t>
            </a:r>
            <a:r>
              <a:rPr lang="en-US" sz="1600" b="1" dirty="0">
                <a:latin typeface="Tahoma" pitchFamily="34" charset="0"/>
                <a:cs typeface="Tahoma" pitchFamily="34" charset="0"/>
              </a:rPr>
              <a:t>(</a:t>
            </a:r>
            <a:r>
              <a:rPr lang="th-TH" sz="1600" b="1" dirty="0">
                <a:latin typeface="Tahoma" pitchFamily="34" charset="0"/>
                <a:cs typeface="Tahoma" pitchFamily="34" charset="0"/>
              </a:rPr>
              <a:t>รพ.นครท่าฉลอม</a:t>
            </a:r>
            <a:r>
              <a:rPr lang="en-US" sz="1600" b="1" dirty="0">
                <a:latin typeface="Tahoma" pitchFamily="34" charset="0"/>
                <a:cs typeface="Tahoma" pitchFamily="34" charset="0"/>
              </a:rPr>
              <a:t>)</a:t>
            </a:r>
            <a:endParaRPr lang="th-TH" sz="1600" b="1" dirty="0">
              <a:latin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600" b="1" dirty="0">
              <a:latin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600" b="1" dirty="0">
              <a:latin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Tahoma" pitchFamily="34" charset="0"/>
                <a:cs typeface="Tahoma" pitchFamily="34" charset="0"/>
              </a:rPr>
              <a:t>-</a:t>
            </a:r>
            <a:r>
              <a:rPr lang="th-TH" sz="1600" b="1" dirty="0">
                <a:latin typeface="Tahoma" pitchFamily="34" charset="0"/>
                <a:cs typeface="Tahoma" pitchFamily="34" charset="0"/>
              </a:rPr>
              <a:t>รพ</a:t>
            </a:r>
            <a:r>
              <a:rPr lang="en-US" sz="1600" b="1" dirty="0">
                <a:latin typeface="Tahoma" pitchFamily="34" charset="0"/>
                <a:cs typeface="Tahoma" pitchFamily="34" charset="0"/>
              </a:rPr>
              <a:t>.</a:t>
            </a:r>
            <a:r>
              <a:rPr lang="th-TH" sz="1600" b="1" dirty="0">
                <a:latin typeface="Tahoma" pitchFamily="34" charset="0"/>
                <a:cs typeface="Tahoma" pitchFamily="34" charset="0"/>
              </a:rPr>
              <a:t>สต</a:t>
            </a:r>
            <a:r>
              <a:rPr lang="en-US" sz="1600" b="1" dirty="0">
                <a:latin typeface="Tahoma" pitchFamily="34" charset="0"/>
                <a:cs typeface="Tahoma" pitchFamily="34" charset="0"/>
              </a:rPr>
              <a:t>.</a:t>
            </a:r>
            <a:endParaRPr lang="th-TH" sz="16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ลูกศรขวา 8"/>
          <p:cNvSpPr/>
          <p:nvPr/>
        </p:nvSpPr>
        <p:spPr>
          <a:xfrm>
            <a:off x="4400916" y="2909157"/>
            <a:ext cx="280988" cy="50482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10" name="ลูกศรขวา 9"/>
          <p:cNvSpPr/>
          <p:nvPr/>
        </p:nvSpPr>
        <p:spPr>
          <a:xfrm>
            <a:off x="4347001" y="6228601"/>
            <a:ext cx="280987" cy="503238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12" name="สี่เหลี่ยมผืนผ้า 10"/>
          <p:cNvSpPr/>
          <p:nvPr/>
        </p:nvSpPr>
        <p:spPr>
          <a:xfrm>
            <a:off x="4713435" y="2707682"/>
            <a:ext cx="4269524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Tahoma" pitchFamily="34" charset="0"/>
                <a:cs typeface="Tahoma" pitchFamily="34" charset="0"/>
              </a:rPr>
              <a:t>I1:</a:t>
            </a:r>
            <a:r>
              <a:rPr lang="th-TH" sz="1400" b="1" dirty="0">
                <a:latin typeface="Tahoma" pitchFamily="34" charset="0"/>
                <a:cs typeface="Tahoma" pitchFamily="34" charset="0"/>
              </a:rPr>
              <a:t> พัฒนาระบบเทคโนโลยีสารสนเทศ เพื่อ</a:t>
            </a:r>
            <a:r>
              <a:rPr lang="th-TH" sz="1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เพิ่มประสิทธิภาพ ประสิทธิผล </a:t>
            </a:r>
            <a:r>
              <a:rPr lang="th-TH" sz="1400" b="1" dirty="0">
                <a:latin typeface="Tahoma" pitchFamily="34" charset="0"/>
                <a:cs typeface="Tahoma" pitchFamily="34" charset="0"/>
              </a:rPr>
              <a:t>ในการบริหาร การบริการ และการพัฒนาองค์กร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สี่เหลี่ยมผืนผ้า 13"/>
          <p:cNvSpPr/>
          <p:nvPr/>
        </p:nvSpPr>
        <p:spPr>
          <a:xfrm>
            <a:off x="4726070" y="1604595"/>
            <a:ext cx="4256088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Tahoma" pitchFamily="34" charset="0"/>
                <a:cs typeface="Tahoma" pitchFamily="34" charset="0"/>
              </a:rPr>
              <a:t>I5:</a:t>
            </a:r>
            <a:r>
              <a:rPr lang="th-TH" sz="1400" b="1" dirty="0">
                <a:latin typeface="Tahoma" pitchFamily="34" charset="0"/>
                <a:cs typeface="Tahoma" pitchFamily="34" charset="0"/>
              </a:rPr>
              <a:t> พัฒนาระบบเทคโนโลยีสารสนเทศ เพื่อเชื่อมโยงสารสนเทศในเครือข่ายบริการ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th-TH" sz="1400" dirty="0">
                <a:latin typeface="Tahoma" pitchFamily="34" charset="0"/>
                <a:cs typeface="Tahoma" pitchFamily="34" charset="0"/>
              </a:rPr>
              <a:t>เป็นส่วนหนึ่งของรพ.สค</a:t>
            </a:r>
            <a:r>
              <a:rPr lang="en-US" sz="1400" dirty="0">
                <a:latin typeface="Tahoma" pitchFamily="34" charset="0"/>
                <a:cs typeface="Tahoma" pitchFamily="34" charset="0"/>
              </a:rPr>
              <a:t>1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th-TH" sz="1400" dirty="0">
                <a:latin typeface="Tahoma" pitchFamily="34" charset="0"/>
                <a:cs typeface="Tahoma" pitchFamily="34" charset="0"/>
              </a:rPr>
              <a:t>โครงการ </a:t>
            </a:r>
            <a:r>
              <a:rPr lang="en-US" sz="1400" dirty="0">
                <a:latin typeface="Tahoma" pitchFamily="34" charset="0"/>
                <a:cs typeface="Tahoma" pitchFamily="34" charset="0"/>
              </a:rPr>
              <a:t>Paperless</a:t>
            </a:r>
            <a:endParaRPr lang="th-TH" sz="14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สี่เหลี่ยมผืนผ้า 14"/>
          <p:cNvSpPr/>
          <p:nvPr/>
        </p:nvSpPr>
        <p:spPr>
          <a:xfrm>
            <a:off x="4685016" y="6228601"/>
            <a:ext cx="4254500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Tahoma" pitchFamily="34" charset="0"/>
                <a:cs typeface="Tahoma" pitchFamily="34" charset="0"/>
              </a:rPr>
              <a:t>I4:</a:t>
            </a:r>
            <a:r>
              <a:rPr lang="th-TH" sz="1600" b="1" dirty="0">
                <a:latin typeface="Tahoma" pitchFamily="34" charset="0"/>
                <a:cs typeface="Tahoma" pitchFamily="34" charset="0"/>
              </a:rPr>
              <a:t> พัฒนาบุคลากรให้มีความรู้ ทักษะ ในการใช้งาน เทคโนโลยีสารสนเทศ</a:t>
            </a: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4713435" y="3814356"/>
            <a:ext cx="4254500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Tahoma" pitchFamily="34" charset="0"/>
                <a:cs typeface="Tahoma" pitchFamily="34" charset="0"/>
              </a:rPr>
              <a:t>I2:</a:t>
            </a:r>
            <a:r>
              <a:rPr lang="th-TH" sz="1400" b="1" dirty="0">
                <a:latin typeface="Tahoma" pitchFamily="34" charset="0"/>
                <a:cs typeface="Tahoma" pitchFamily="34" charset="0"/>
              </a:rPr>
              <a:t> พัฒนาระบบเทคโนโลยีสารสนเทศ ให้ได้มาตรฐาน มีความมั่นคง ปลอดภัย พร้อมใช้งาน</a:t>
            </a:r>
            <a:r>
              <a:rPr lang="th-TH" sz="1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เป็นที่ไว้วางใจของผู้ให้และผู้รับบริการ</a:t>
            </a:r>
            <a:endParaRPr lang="th-TH" sz="1400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4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6" name="สี่เหลี่ยมผืนผ้า 19"/>
          <p:cNvSpPr/>
          <p:nvPr/>
        </p:nvSpPr>
        <p:spPr>
          <a:xfrm>
            <a:off x="4695650" y="4950150"/>
            <a:ext cx="4254500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Tahoma" pitchFamily="34" charset="0"/>
                <a:cs typeface="Tahoma" pitchFamily="34" charset="0"/>
              </a:rPr>
              <a:t>I3:</a:t>
            </a:r>
            <a:r>
              <a:rPr lang="th-TH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th-TH" sz="1400" b="1" dirty="0">
                <a:latin typeface="Tahoma" pitchFamily="34" charset="0"/>
                <a:cs typeface="Tahoma" pitchFamily="34" charset="0"/>
              </a:rPr>
              <a:t>ส่งเสริมการนำข้อมูลจาก </a:t>
            </a:r>
            <a:r>
              <a:rPr lang="en-US" sz="1400" b="1" dirty="0">
                <a:latin typeface="Tahoma" pitchFamily="34" charset="0"/>
                <a:cs typeface="Tahoma" pitchFamily="34" charset="0"/>
              </a:rPr>
              <a:t>HIS </a:t>
            </a:r>
            <a:r>
              <a:rPr lang="th-TH" sz="1400" b="1" dirty="0">
                <a:latin typeface="Tahoma" pitchFamily="34" charset="0"/>
                <a:cs typeface="Tahoma" pitchFamily="34" charset="0"/>
              </a:rPr>
              <a:t>มาใช้จัดการบริหารและบริการ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Tahoma" pitchFamily="34" charset="0"/>
                <a:cs typeface="Tahoma" pitchFamily="34" charset="0"/>
              </a:rPr>
              <a:t>- </a:t>
            </a:r>
            <a:r>
              <a:rPr lang="th-TH" sz="1400" dirty="0">
                <a:latin typeface="Tahoma" pitchFamily="34" charset="0"/>
                <a:cs typeface="Tahoma" pitchFamily="34" charset="0"/>
              </a:rPr>
              <a:t>การจัดกำลังคน และ การสำรองวัสดุการแพทย์ ตามปริมาณงาน</a:t>
            </a:r>
          </a:p>
        </p:txBody>
      </p:sp>
      <p:sp>
        <p:nvSpPr>
          <p:cNvPr id="17" name="ลูกศรขวา 8"/>
          <p:cNvSpPr/>
          <p:nvPr/>
        </p:nvSpPr>
        <p:spPr>
          <a:xfrm>
            <a:off x="4408733" y="1882230"/>
            <a:ext cx="280988" cy="50482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23" name="ลูกศรขวา 8"/>
          <p:cNvSpPr/>
          <p:nvPr/>
        </p:nvSpPr>
        <p:spPr>
          <a:xfrm>
            <a:off x="4394509" y="4052624"/>
            <a:ext cx="280988" cy="50482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24" name="ลูกศรขวา 8"/>
          <p:cNvSpPr/>
          <p:nvPr/>
        </p:nvSpPr>
        <p:spPr>
          <a:xfrm>
            <a:off x="4386100" y="5028261"/>
            <a:ext cx="280988" cy="50482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18" name="Rectangle 17"/>
          <p:cNvSpPr/>
          <p:nvPr/>
        </p:nvSpPr>
        <p:spPr bwMode="auto">
          <a:xfrm rot="2460823">
            <a:off x="6211231" y="418857"/>
            <a:ext cx="3734041" cy="670689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40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22172292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26417" y="318781"/>
            <a:ext cx="44566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ตัวอย่างแผนแม่บทสารสนเทศ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โรงพยาบาลที่...</a:t>
            </a:r>
          </a:p>
        </p:txBody>
      </p:sp>
      <p:sp>
        <p:nvSpPr>
          <p:cNvPr id="7" name="Rectangle 6"/>
          <p:cNvSpPr/>
          <p:nvPr/>
        </p:nvSpPr>
        <p:spPr bwMode="auto">
          <a:xfrm rot="19670149">
            <a:off x="-555503" y="272240"/>
            <a:ext cx="2927522" cy="517358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  <p:sp>
        <p:nvSpPr>
          <p:cNvPr id="6" name="Rectangle 5"/>
          <p:cNvSpPr/>
          <p:nvPr/>
        </p:nvSpPr>
        <p:spPr>
          <a:xfrm>
            <a:off x="3832604" y="837734"/>
            <a:ext cx="1442961" cy="53860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4400" b="1" i="0" u="none" strike="noStrike" kern="1200" cap="none" spc="0" normalizeH="0" baseline="0" noProof="0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A5A5A5"/>
                  </a:fgClr>
                  <a:bgClr>
                    <a:srgbClr val="A5A5A5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3</a:t>
            </a:r>
            <a:endParaRPr kumimoji="0" lang="en-US" sz="34400" b="1" i="0" u="none" strike="noStrike" kern="1200" cap="none" spc="0" normalizeH="0" baseline="0" noProof="0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pattFill prst="narHorz">
                <a:fgClr>
                  <a:srgbClr val="A5A5A5"/>
                </a:fgClr>
                <a:bgClr>
                  <a:srgbClr val="A5A5A5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A5A5A5">
                    <a:lumMod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55758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ชื่อเรื่อง 1"/>
          <p:cNvSpPr>
            <a:spLocks noGrp="1"/>
          </p:cNvSpPr>
          <p:nvPr>
            <p:ph type="title" idx="4294967295"/>
          </p:nvPr>
        </p:nvSpPr>
        <p:spPr>
          <a:xfrm>
            <a:off x="1597701" y="207943"/>
            <a:ext cx="7826928" cy="645952"/>
          </a:xfrm>
        </p:spPr>
        <p:txBody>
          <a:bodyPr>
            <a:normAutofit fontScale="90000"/>
          </a:bodyPr>
          <a:lstStyle/>
          <a:p>
            <a:r>
              <a:rPr lang="th-TH" altLang="en-US" dirty="0">
                <a:latin typeface="Cordia New" panose="020B0304020202020204" pitchFamily="34" charset="-34"/>
                <a:cs typeface="Cordia New" panose="020B0304020202020204" pitchFamily="34" charset="-34"/>
              </a:rPr>
              <a:t>แผนแม่บทสารสนเทศ </a:t>
            </a:r>
            <a:r>
              <a:rPr lang="th-TH" altLang="en-US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ร.พ</a:t>
            </a:r>
            <a:r>
              <a:rPr lang="th-TH" altLang="en-US" dirty="0">
                <a:latin typeface="Cordia New" panose="020B0304020202020204" pitchFamily="34" charset="-34"/>
                <a:cs typeface="Cordia New" panose="020B0304020202020204" pitchFamily="34" charset="-34"/>
              </a:rPr>
              <a:t>. .........</a:t>
            </a:r>
            <a:endParaRPr lang="en-US" altLang="en-US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aphicFrame>
        <p:nvGraphicFramePr>
          <p:cNvPr id="4" name="ตัวแทนเนื้อหา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0462799"/>
              </p:ext>
            </p:extLst>
          </p:nvPr>
        </p:nvGraphicFramePr>
        <p:xfrm>
          <a:off x="683568" y="837811"/>
          <a:ext cx="8169171" cy="50061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230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30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3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882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กระบวนการสำคัญ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สิ่งที่คาดหวัง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u="none" strike="noStrike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ตัวชี้วัดที่สำคัญ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2722">
                <a:tc rowSpan="7">
                  <a:txBody>
                    <a:bodyPr/>
                    <a:lstStyle/>
                    <a:p>
                      <a:pPr marL="92075" indent="0" algn="l" fontAlgn="t"/>
                      <a:r>
                        <a:rPr lang="th-TH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1. กำหนดนโยบายด้านความมั่นคงปลอดภัยระบบสารสนเทศ ประเมินและดำเนินการป้องกันความเสี่ยงที่อาจเกิดขึ้นกับระบบสารสนเทศ จัดทำแนวทาง </a:t>
                      </a:r>
                      <a:r>
                        <a:rPr lang="en-US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BCP </a:t>
                      </a:r>
                      <a:r>
                        <a:rPr lang="th-TH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และ </a:t>
                      </a:r>
                      <a:r>
                        <a:rPr lang="en-US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DRP </a:t>
                      </a:r>
                      <a:r>
                        <a:rPr lang="th-TH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เมื่อเกิดความไม่ต่อเนื่องของการใช้งานหรือความเสียหายต่อระบบสารสนเทศ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92075" indent="0" algn="l" fontAlgn="t"/>
                      <a:r>
                        <a:rPr lang="th-TH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มีนโยบายและมีแนวทางปฏิบัติด้านความมั่นคงปลอดภัยระบบสารสนเทศ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indent="0" algn="l" fontAlgn="t"/>
                      <a:r>
                        <a:rPr lang="th-TH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ร้อยละของเจ้าหน้าที่ที่ผ่านการอบรมการใช้งานระบบ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8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2075" indent="0" algn="l" fontAlgn="t"/>
                      <a:r>
                        <a:rPr lang="th-TH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จำนวนรหัสที่เปิดเผยลดลง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27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2075" indent="0" algn="l" fontAlgn="t"/>
                      <a:r>
                        <a:rPr lang="th-TH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มีการประเมินความเสี่ยงที่อาจเกิดขึ้นกับระบบสารสนเทศ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indent="0" algn="l" fontAlgn="t"/>
                      <a:r>
                        <a:rPr lang="th-TH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มีการประเมินความเสี่ยง 1 ครั้งต่อปี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88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92075" indent="0" algn="l" fontAlgn="t"/>
                      <a:r>
                        <a:rPr lang="th-TH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มีแนวทาง </a:t>
                      </a:r>
                      <a:r>
                        <a:rPr lang="en-US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Business continuity plan (BCP)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indent="0" algn="l" fontAlgn="t"/>
                      <a:r>
                        <a:rPr lang="th-TH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มีแนวทาง </a:t>
                      </a:r>
                      <a:r>
                        <a:rPr lang="en-US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BCP 1 </a:t>
                      </a:r>
                      <a:r>
                        <a:rPr lang="th-TH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ฉบับ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27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2075" indent="0" algn="l" fontAlgn="t"/>
                      <a:r>
                        <a:rPr lang="th-TH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มีการทดสอบแผน </a:t>
                      </a:r>
                      <a:r>
                        <a:rPr lang="en-US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BCP 1 </a:t>
                      </a:r>
                      <a:r>
                        <a:rPr lang="th-TH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ครั้งต่อปี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88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92075" indent="0" algn="l" fontAlgn="t"/>
                      <a:r>
                        <a:rPr lang="th-TH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มีแนวทาง </a:t>
                      </a:r>
                      <a:r>
                        <a:rPr lang="en-US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Disaster recovery plan (DRP)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indent="0" algn="l" fontAlgn="t">
                        <a:tabLst/>
                      </a:pPr>
                      <a:r>
                        <a:rPr lang="th-TH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มีแนวทาง </a:t>
                      </a:r>
                      <a:r>
                        <a:rPr lang="en-US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DRP 1 </a:t>
                      </a:r>
                      <a:r>
                        <a:rPr lang="th-TH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ฉบับ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327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2075" indent="0" algn="l" fontAlgn="t"/>
                      <a:r>
                        <a:rPr lang="th-TH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มีการทดสอบแผน </a:t>
                      </a:r>
                      <a:r>
                        <a:rPr lang="en-US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DRP 1 </a:t>
                      </a:r>
                      <a:r>
                        <a:rPr lang="th-TH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ครั้งต่อปี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 bwMode="auto">
          <a:xfrm rot="19670149">
            <a:off x="-555503" y="272240"/>
            <a:ext cx="2927522" cy="517358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38347171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ตัวแทนเนื้อหา 3"/>
          <p:cNvGraphicFramePr>
            <a:graphicFrameLocks/>
          </p:cNvGraphicFramePr>
          <p:nvPr/>
        </p:nvGraphicFramePr>
        <p:xfrm>
          <a:off x="469784" y="1512349"/>
          <a:ext cx="8196045" cy="5138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32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20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20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48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กระบวนการสำคัญ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สิ่งที่คาดหวัง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u="none" strike="noStrike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ตัวชี้วัดที่สำคัญ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569">
                <a:tc rowSpan="4">
                  <a:txBody>
                    <a:bodyPr/>
                    <a:lstStyle/>
                    <a:p>
                      <a:pPr marL="92075" indent="0" algn="l" fontAlgn="t">
                        <a:tabLst/>
                      </a:pPr>
                      <a:r>
                        <a:rPr lang="th-TH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2.  กำหนดมาตรฐานเทคโนโลยีสารสนเทศของโรงพยาบาล ทั้งทางด้าน </a:t>
                      </a:r>
                      <a:r>
                        <a:rPr lang="en-US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Hardware, Software, People ware, Network </a:t>
                      </a:r>
                      <a:r>
                        <a:rPr lang="th-TH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เพื่อให้ระบบสารสนเทศสามารถตอบสนองความต้องการได้อย่างมีประสิทธิภาพ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indent="0" algn="l" fontAlgn="t"/>
                      <a:r>
                        <a:rPr lang="th-TH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ระบบ </a:t>
                      </a:r>
                      <a:r>
                        <a:rPr lang="en-US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Hardware </a:t>
                      </a:r>
                      <a:r>
                        <a:rPr lang="th-TH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และ </a:t>
                      </a:r>
                      <a:r>
                        <a:rPr lang="en-US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Software </a:t>
                      </a:r>
                      <a:r>
                        <a:rPr lang="th-TH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มีประสิทธิภาพและเพียงพอต่อการใช้งาน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indent="0" algn="l" fontAlgn="t"/>
                      <a:r>
                        <a:rPr lang="th-TH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ความสำเร็จของการดำเนินงานพัฒนา </a:t>
                      </a:r>
                      <a:r>
                        <a:rPr lang="en-US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Hardware </a:t>
                      </a:r>
                      <a:r>
                        <a:rPr lang="th-TH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และ </a:t>
                      </a:r>
                      <a:r>
                        <a:rPr lang="en-US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Software </a:t>
                      </a:r>
                      <a:r>
                        <a:rPr lang="th-TH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ตามแผน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70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2075" indent="0" algn="l" fontAlgn="t"/>
                      <a:r>
                        <a:rPr lang="th-TH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พัฒนา </a:t>
                      </a:r>
                      <a:r>
                        <a:rPr lang="en-US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Software </a:t>
                      </a:r>
                      <a:r>
                        <a:rPr lang="th-TH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เพื่อใช้งานในองค์กร ให้สอดคล้องกับความต้องการ และสนับสนุนแผนยุทธศาสตร์ของโรงพยาบาล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indent="0" algn="l" fontAlgn="t"/>
                      <a:r>
                        <a:rPr lang="th-TH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จำนวนโปรแกรมที่พัฒนาขึ้นเอง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5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2075" indent="0" algn="l" fontAlgn="t">
                        <a:tabLst/>
                      </a:pPr>
                      <a:r>
                        <a:rPr lang="th-TH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พัฒนาด้านบุคลากรให้มีประสิทธิภาพ และมีจำนวนเพียงพอกับความต้องการ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indent="0" algn="l" fontAlgn="t"/>
                      <a:r>
                        <a:rPr lang="th-TH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บุคลากรได้รับการอบรมอย่างน้อย 1 เรื่อง/คน/ปี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62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2075" indent="0" algn="l" fontAlgn="t"/>
                      <a:r>
                        <a:rPr lang="th-TH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พัฒนาระบบเครือข่ายให้มีความมั่นคง สามารถรองรับปริมาณข้อมูลที่จะเพิ่มขึ้นในอนาคตได้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indent="0" algn="l" fontAlgn="t"/>
                      <a:r>
                        <a:rPr lang="th-TH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ความสำเร็จของการดำเนินงานตามแผนพัฒนาระบบเครือข่าย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ชื่อเรื่อง 1"/>
          <p:cNvSpPr txBox="1">
            <a:spLocks/>
          </p:cNvSpPr>
          <p:nvPr/>
        </p:nvSpPr>
        <p:spPr>
          <a:xfrm>
            <a:off x="513434" y="883174"/>
            <a:ext cx="7826928" cy="64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dia New" panose="020B0304020202020204" pitchFamily="34" charset="-34"/>
                <a:ea typeface="+mj-ea"/>
                <a:cs typeface="Cordia New" panose="020B0304020202020204" pitchFamily="34" charset="-34"/>
              </a:rPr>
              <a:t>แผนแม่บทสารสนเทศ ร.พ. .........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dia New" panose="020B0304020202020204" pitchFamily="34" charset="-34"/>
              <a:ea typeface="+mj-ea"/>
              <a:cs typeface="Cordia New" panose="020B0304020202020204" pitchFamily="34" charset="-34"/>
            </a:endParaRPr>
          </a:p>
        </p:txBody>
      </p:sp>
      <p:sp>
        <p:nvSpPr>
          <p:cNvPr id="6" name="Rectangle 5"/>
          <p:cNvSpPr/>
          <p:nvPr/>
        </p:nvSpPr>
        <p:spPr bwMode="auto">
          <a:xfrm rot="19670149">
            <a:off x="-555503" y="272240"/>
            <a:ext cx="2927522" cy="517358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538744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ัวแทนเนื้อหา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0830751"/>
              </p:ext>
            </p:extLst>
          </p:nvPr>
        </p:nvGraphicFramePr>
        <p:xfrm>
          <a:off x="539552" y="968165"/>
          <a:ext cx="8406771" cy="48041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02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2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2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5853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กระบวนการสำคัญ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สิ่งที่คาดหวัง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ตัวชี้วัดที่สำคัญ</a:t>
                      </a:r>
                      <a:endParaRPr lang="th-TH" sz="2000" b="1" i="0" u="none" strike="noStrike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853">
                <a:tc rowSpan="3">
                  <a:txBody>
                    <a:bodyPr/>
                    <a:lstStyle/>
                    <a:p>
                      <a:pPr marL="92075" indent="0" algn="l" fontAlgn="t"/>
                      <a:r>
                        <a:rPr lang="th-TH" sz="20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3. กำหนดมาตรฐานการให้บริการของระบบสารสนเทศ และสนับสนุนแผนยุทธศาสตร์ด้านต่างๆ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indent="0" algn="l" fontAlgn="t"/>
                      <a:r>
                        <a:rPr lang="th-TH" sz="20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มีการจัดทำข้อตกลงระดับบริการ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indent="0" algn="l" fontAlgn="t"/>
                      <a:r>
                        <a:rPr lang="th-TH" sz="20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เวลาเฉลี่ยผ่านเกณฑ์ที่กำหนด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67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2075" indent="0" algn="l" fontAlgn="t"/>
                      <a:r>
                        <a:rPr lang="th-TH" sz="20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ให้บริการข้อมูล รายงาน ต่างๆ เพื่อให้แต่ละหน่วยงานสามารถนำไปวางแผนพัฒนาต่อไป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indent="0" algn="l" fontAlgn="t"/>
                      <a:r>
                        <a:rPr lang="th-TH" sz="20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ร้อยละของงานที่ส่งมอบได้ตามกำหนด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63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2075" indent="0" algn="l" fontAlgn="t"/>
                      <a:r>
                        <a:rPr lang="th-TH" sz="20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บริการข้อมูลข่าวสาร และเผยแพร่ข้อมูลทาง </a:t>
                      </a:r>
                      <a:r>
                        <a:rPr lang="en-US" sz="20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website </a:t>
                      </a:r>
                      <a:r>
                        <a:rPr lang="th-TH" sz="20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ของโรงพยาบาล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indent="0" algn="l" fontAlgn="t"/>
                      <a:r>
                        <a:rPr lang="th-TH" sz="20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จำนวนเรื่องที่เผยแพร่ทาง </a:t>
                      </a:r>
                      <a:r>
                        <a:rPr lang="en-US" sz="20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website </a:t>
                      </a:r>
                      <a:r>
                        <a:rPr lang="th-TH" sz="20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ของโรงพยาบาล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6768">
                <a:tc rowSpan="3">
                  <a:txBody>
                    <a:bodyPr/>
                    <a:lstStyle/>
                    <a:p>
                      <a:pPr marL="92075" indent="0" algn="l" fontAlgn="t"/>
                      <a:r>
                        <a:rPr lang="th-TH" sz="20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4.จัดตั้งระบบ </a:t>
                      </a:r>
                      <a:r>
                        <a:rPr lang="en-US" sz="20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Data center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indent="0" algn="l" fontAlgn="t"/>
                      <a:r>
                        <a:rPr lang="th-TH" sz="20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มีการรวมรวมข้อมูลต่างๆ ไว้ในแหล่งเดียวเพื่อให้สะดวกต่อการดูแลความปลอดภัยและการสืบค้น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92075" indent="0" algn="l" fontAlgn="t"/>
                      <a:r>
                        <a:rPr lang="th-TH" sz="20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อุบัติการณ์ข้อมูลที่เป็นความลับถูกเปิดเผย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63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2075" indent="0" algn="l" fontAlgn="t"/>
                      <a:r>
                        <a:rPr lang="th-TH" sz="20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มีการตรวจสอบความถูกต้องของข้อมูลที่จัดเก็บใน </a:t>
                      </a:r>
                      <a:r>
                        <a:rPr lang="en-US" sz="20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Data center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63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2075" indent="0" algn="l" fontAlgn="t"/>
                      <a:r>
                        <a:rPr lang="th-TH" sz="20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มีแนวทางการสำรองข้อมูล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indent="0" algn="l" fontAlgn="t"/>
                      <a:r>
                        <a:rPr lang="th-TH" sz="20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ร้อยละของการปฏิบัติตามแนวทางสำรองข้อมูล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1717185" y="332656"/>
            <a:ext cx="7826928" cy="64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dia New" panose="020B0304020202020204" pitchFamily="34" charset="-34"/>
                <a:ea typeface="+mj-ea"/>
                <a:cs typeface="Cordia New" panose="020B0304020202020204" pitchFamily="34" charset="-34"/>
              </a:rPr>
              <a:t>แผนแม่บทสารสนเทศ ร.พ. .........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dia New" panose="020B0304020202020204" pitchFamily="34" charset="-34"/>
              <a:ea typeface="+mj-ea"/>
              <a:cs typeface="Cordia New" panose="020B0304020202020204" pitchFamily="34" charset="-34"/>
            </a:endParaRPr>
          </a:p>
        </p:txBody>
      </p:sp>
      <p:sp>
        <p:nvSpPr>
          <p:cNvPr id="7" name="Rectangle 6"/>
          <p:cNvSpPr/>
          <p:nvPr/>
        </p:nvSpPr>
        <p:spPr bwMode="auto">
          <a:xfrm rot="19670149">
            <a:off x="-555503" y="272240"/>
            <a:ext cx="2927522" cy="517358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404421781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ัวแทนเนื้อหา 3"/>
          <p:cNvGraphicFramePr>
            <a:graphicFrameLocks/>
          </p:cNvGraphicFramePr>
          <p:nvPr/>
        </p:nvGraphicFramePr>
        <p:xfrm>
          <a:off x="260059" y="1856020"/>
          <a:ext cx="8699382" cy="31576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99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9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9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22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กระบวนการสำคัญ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สิ่งที่คาดหวัง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u="none" strike="noStrike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ตัวชี้วัดที่สำคัญ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8505">
                <a:tc rowSpan="2">
                  <a:txBody>
                    <a:bodyPr/>
                    <a:lstStyle/>
                    <a:p>
                      <a:pPr marL="92075" indent="0" algn="l" fontAlgn="t"/>
                      <a:r>
                        <a:rPr lang="th-TH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5.   กำหนดนโยบายการบริหารเวชระเบียน พัฒนาคุณภาพ ประเมิน ทบทวน ตรวจสอบความสมบูรณ์ของเวชระเบียน 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indent="0" algn="l" fontAlgn="t"/>
                      <a:r>
                        <a:rPr lang="th-TH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การลงบันทึกข้อมูลในเวชระเบียนมีความสมบูรณ์ เพื่อให้เกิดการสื่อสารระหว่าง</a:t>
                      </a:r>
                      <a:r>
                        <a:rPr lang="th-TH" sz="2400" u="none" strike="noStrike" dirty="0" err="1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ทีมสห</a:t>
                      </a:r>
                      <a:r>
                        <a:rPr lang="th-TH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วิชาชีพ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92075" indent="0" algn="l" fontAlgn="t"/>
                      <a:r>
                        <a:rPr lang="th-TH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อัตราความสมบูรณ์ของการบันทึกเวชระเบียนผู้ป่วยนอกและผู้ป่วยใน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83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2075" indent="0" algn="l" fontAlgn="t"/>
                      <a:r>
                        <a:rPr lang="th-TH" sz="2400" u="none" strike="noStrike" dirty="0"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มีข้อมูลในการดูแลรักษาผู้ป่วยอย่างต่อเนื่องประเมินผลคุณภาพการรักษาได้ 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3626" marR="3626" marT="36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513434" y="883174"/>
            <a:ext cx="7826928" cy="64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dia New" panose="020B0304020202020204" pitchFamily="34" charset="-34"/>
                <a:ea typeface="+mj-ea"/>
                <a:cs typeface="Cordia New" panose="020B0304020202020204" pitchFamily="34" charset="-34"/>
              </a:rPr>
              <a:t>แผนแม่บทสารสนเทศ ร.พ. .........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dia New" panose="020B0304020202020204" pitchFamily="34" charset="-34"/>
              <a:ea typeface="+mj-ea"/>
              <a:cs typeface="Cordia New" panose="020B0304020202020204" pitchFamily="34" charset="-34"/>
            </a:endParaRPr>
          </a:p>
        </p:txBody>
      </p:sp>
      <p:sp>
        <p:nvSpPr>
          <p:cNvPr id="6" name="Rectangle 5"/>
          <p:cNvSpPr/>
          <p:nvPr/>
        </p:nvSpPr>
        <p:spPr bwMode="auto">
          <a:xfrm rot="19670149">
            <a:off x="-555503" y="272240"/>
            <a:ext cx="2927522" cy="517358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32663384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ชื่อเรื่อง 1"/>
          <p:cNvSpPr>
            <a:spLocks noGrp="1"/>
          </p:cNvSpPr>
          <p:nvPr>
            <p:ph type="title" idx="4294967295"/>
          </p:nvPr>
        </p:nvSpPr>
        <p:spPr>
          <a:xfrm>
            <a:off x="478172" y="366917"/>
            <a:ext cx="8229600" cy="1143000"/>
          </a:xfrm>
        </p:spPr>
        <p:txBody>
          <a:bodyPr>
            <a:normAutofit/>
          </a:bodyPr>
          <a:lstStyle/>
          <a:p>
            <a:r>
              <a:rPr lang="th-TH" altLang="en-US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การสนับสนุนความต้องการของผู้รับบริการในระดับต่างๆ</a:t>
            </a:r>
          </a:p>
        </p:txBody>
      </p:sp>
      <p:sp>
        <p:nvSpPr>
          <p:cNvPr id="7171" name="ตัวแทนเนื้อหา 2"/>
          <p:cNvSpPr>
            <a:spLocks noGrp="1"/>
          </p:cNvSpPr>
          <p:nvPr>
            <p:ph idx="4294967295"/>
          </p:nvPr>
        </p:nvSpPr>
        <p:spPr>
          <a:xfrm>
            <a:off x="545284" y="1591811"/>
            <a:ext cx="8229600" cy="4525963"/>
          </a:xfrm>
        </p:spPr>
        <p:txBody>
          <a:bodyPr>
            <a:normAutofit/>
          </a:bodyPr>
          <a:lstStyle/>
          <a:p>
            <a:r>
              <a:rPr lang="th-TH" altLang="en-US" sz="3600" b="1" dirty="0">
                <a:latin typeface="Cordia New" panose="020B0304020202020204" pitchFamily="34" charset="-34"/>
              </a:rPr>
              <a:t>ยุทธศาสตร์ที่ 1 พัฒนาระบบบริการสุขภาพให้มีคุณภาพและมาตรฐาน</a:t>
            </a:r>
          </a:p>
          <a:p>
            <a:r>
              <a:rPr lang="th-TH" altLang="en-US" sz="3600" b="1" dirty="0">
                <a:latin typeface="Cordia New" panose="020B0304020202020204" pitchFamily="34" charset="-34"/>
              </a:rPr>
              <a:t>ด้านความปลอดภัย</a:t>
            </a:r>
            <a:endParaRPr lang="en-US" altLang="en-US" sz="36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lvl="1"/>
            <a:r>
              <a:rPr lang="th-TH" altLang="en-US" sz="3200" dirty="0">
                <a:latin typeface="Cordia New" panose="020B0304020202020204" pitchFamily="34" charset="-34"/>
              </a:rPr>
              <a:t>ระบบสารสนเทศช่วยแจ้งเตือนการแพ้ยา  </a:t>
            </a:r>
          </a:p>
          <a:p>
            <a:pPr lvl="1"/>
            <a:r>
              <a:rPr lang="th-TH" altLang="en-US" sz="3200" dirty="0">
                <a:latin typeface="Cordia New" panose="020B0304020202020204" pitchFamily="34" charset="-34"/>
              </a:rPr>
              <a:t>ข้อมูลหมู่เลือดของผู้ป่วย</a:t>
            </a:r>
          </a:p>
        </p:txBody>
      </p:sp>
      <p:sp>
        <p:nvSpPr>
          <p:cNvPr id="5" name="Rectangle 4"/>
          <p:cNvSpPr/>
          <p:nvPr/>
        </p:nvSpPr>
        <p:spPr bwMode="auto">
          <a:xfrm rot="19670149">
            <a:off x="-555503" y="272240"/>
            <a:ext cx="2927522" cy="517358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458984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8800"/>
            <a:ext cx="8229600" cy="4525962"/>
          </a:xfrm>
        </p:spPr>
        <p:txBody>
          <a:bodyPr/>
          <a:lstStyle/>
          <a:p>
            <a:pPr marL="639763" indent="-461963" eaLnBrk="1" hangingPunct="1">
              <a:lnSpc>
                <a:spcPct val="80000"/>
              </a:lnSpc>
              <a:buFontTx/>
              <a:buNone/>
            </a:pPr>
            <a:r>
              <a:rPr lang="th-TH" altLang="th-TH" b="1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1.2 </a:t>
            </a:r>
            <a:r>
              <a:rPr lang="th-TH" altLang="th-TH" sz="3600" b="1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จัดให้มีแผนแม่บทเทคโนโลยีสารสนเทศ (IT Master Plan) ของโรงพยาบาล</a:t>
            </a:r>
            <a:br>
              <a:rPr lang="th-TH" alt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alt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การจัดทำแผนแม่บทหรือแผนยุทธศาสตร์เทคโนโลยีสารสนเทศโรงพยาบาล โดยกำหนดเป้าหมาย และแนวทางการพัฒนาและใช้งานเทคโนโลยีสารสนเทศไว้อย่างชัดเจน</a:t>
            </a:r>
            <a:r>
              <a:rPr lang="th-TH" altLang="th-TH" sz="2800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2800" b="1" dirty="0">
                <a:solidFill>
                  <a:srgbClr val="CC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การจัดทำแผนฯ จัดทำโดยการมีส่วนร่วมของบุคลากรที่เกี่ยวข้องทั้ง ผู้บริหารและผู้ปฎิบัติซึ่งเป็นผู้ใช้งานระบบ เทคโนโลยีสารสนเทศในด้านต่างๆ</a:t>
            </a:r>
            <a:r>
              <a:rPr lang="th-TH" alt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เพื่อให้แผนแม่บทมีความสอดคล้องกับวิสัยทัศน์ พันธกิจยุทธศาสตร์ และเข็มมุ่งของโรงพยาบาล และตอบสนองต่อความต้องการของผู้ปฏิบัติงานในการดูแลผู้ป่วย/บริการสุขภาพให้มีคุณภาพยิ่งขึ้น</a:t>
            </a:r>
            <a:br>
              <a:rPr lang="th-TH" alt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alt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มีการสื่อสารแผนแม่บทให้ผู้เกี่ยวข้องรับทราบ และดำเนินการในแนวเดียวกัน มีการตรวจสอบ การติดตามประเมินผลการดำเนินการตามแผน และนำผลการประเมินมาปรับแผนให้ดีขึ้น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806450" y="-27384"/>
            <a:ext cx="8229600" cy="79238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th-TH" alt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มาตรฐานแผนแม่บท </a:t>
            </a:r>
            <a:r>
              <a:rPr lang="en-US" alt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IT </a:t>
            </a:r>
            <a:r>
              <a:rPr lang="th-TH" alt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ตามกรอบ </a:t>
            </a:r>
            <a:r>
              <a:rPr lang="en-US" alt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HITQIF 1.2</a:t>
            </a:r>
            <a:endParaRPr lang="th-TH" altLang="th-TH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238" y="916498"/>
            <a:ext cx="7558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th-TH" sz="3600" b="1" dirty="0">
                <a:solidFill>
                  <a:srgbClr val="0000FF"/>
                </a:solidFill>
                <a:latin typeface="TH SarabunPSK" panose="020B0500040200020003" pitchFamily="34" charset="-34"/>
                <a:ea typeface="Times New Roman" panose="02020603050405020304" pitchFamily="18" charset="0"/>
              </a:rPr>
              <a:t>โครงสร้าง และ บทบาท (</a:t>
            </a:r>
            <a:r>
              <a:rPr lang="en-US" sz="3600" b="1" dirty="0">
                <a:solidFill>
                  <a:srgbClr val="0000FF"/>
                </a:solidFill>
                <a:latin typeface="TH SarabunPSK" panose="020B0500040200020003" pitchFamily="34" charset="-34"/>
                <a:ea typeface="Times New Roman" panose="02020603050405020304" pitchFamily="18" charset="0"/>
              </a:rPr>
              <a:t>Structure and Role</a:t>
            </a:r>
            <a:r>
              <a:rPr lang="th-TH" sz="3600" b="1" dirty="0">
                <a:solidFill>
                  <a:srgbClr val="0000FF"/>
                </a:solidFill>
                <a:latin typeface="TH SarabunPSK" panose="020B0500040200020003" pitchFamily="34" charset="-34"/>
                <a:ea typeface="Times New Roman" panose="02020603050405020304" pitchFamily="18" charset="0"/>
              </a:rPr>
              <a:t>)</a:t>
            </a:r>
            <a:endParaRPr lang="en-US" sz="2400" dirty="0">
              <a:solidFill>
                <a:srgbClr val="0000FF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26612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4294967295"/>
          </p:nvPr>
        </p:nvSpPr>
        <p:spPr>
          <a:xfrm>
            <a:off x="587229" y="1642145"/>
            <a:ext cx="8229600" cy="4525963"/>
          </a:xfrm>
        </p:spPr>
        <p:txBody>
          <a:bodyPr>
            <a:normAutofit/>
          </a:bodyPr>
          <a:lstStyle/>
          <a:p>
            <a:pPr marL="0" indent="-300038">
              <a:defRPr/>
            </a:pPr>
            <a:r>
              <a:rPr lang="th-TH" altLang="en-US" sz="3600" dirty="0">
                <a:latin typeface="Cordia New" pitchFamily="34" charset="-34"/>
              </a:rPr>
              <a:t>ข้อมูลหมู่เลือดของผู้ป่วย</a:t>
            </a:r>
          </a:p>
          <a:p>
            <a:pPr marL="0" indent="-300038">
              <a:defRPr/>
            </a:pPr>
            <a:r>
              <a:rPr lang="th-TH" altLang="en-US" sz="3600" b="1" dirty="0">
                <a:latin typeface="Cordia New" pitchFamily="34" charset="-34"/>
              </a:rPr>
              <a:t>อุบัติการณ์ให้เลือดผิด</a:t>
            </a:r>
          </a:p>
          <a:p>
            <a:pPr marL="0" indent="-300038">
              <a:defRPr/>
            </a:pPr>
            <a:r>
              <a:rPr lang="th-TH" altLang="en-US" sz="3600" b="1" dirty="0">
                <a:latin typeface="Cordia New" pitchFamily="34" charset="-34"/>
              </a:rPr>
              <a:t>ปัญหา</a:t>
            </a:r>
          </a:p>
          <a:p>
            <a:pPr marL="600075" lvl="2" indent="-300038">
              <a:defRPr/>
            </a:pPr>
            <a:r>
              <a:rPr lang="th-TH" altLang="en-US" sz="2800" dirty="0">
                <a:latin typeface="Cordia New" pitchFamily="34" charset="-34"/>
              </a:rPr>
              <a:t>ให้เลือดผิดคน จากการเจาะตัวอย่างเลือดผิดคน</a:t>
            </a:r>
          </a:p>
          <a:p>
            <a:pPr marL="600075" lvl="2" indent="-300038">
              <a:defRPr/>
            </a:pPr>
            <a:r>
              <a:rPr lang="th-TH" altLang="en-US" sz="2800" dirty="0">
                <a:latin typeface="Cordia New" pitchFamily="34" charset="-34"/>
              </a:rPr>
              <a:t>ไม่สามารถตรวจสอบหมู่เลือดจากประวัติเดิมได้</a:t>
            </a:r>
          </a:p>
          <a:p>
            <a:pPr marL="0" indent="-300038">
              <a:defRPr/>
            </a:pPr>
            <a:r>
              <a:rPr lang="th-TH" altLang="en-US" sz="3600" b="1" dirty="0">
                <a:latin typeface="Cordia New" pitchFamily="34" charset="-34"/>
              </a:rPr>
              <a:t>การแก้ปัญหา</a:t>
            </a:r>
          </a:p>
          <a:p>
            <a:pPr marL="600075" lvl="2" indent="-300038">
              <a:defRPr/>
            </a:pPr>
            <a:r>
              <a:rPr lang="th-TH" altLang="en-US" sz="2800" dirty="0">
                <a:latin typeface="Cordia New" pitchFamily="34" charset="-34"/>
              </a:rPr>
              <a:t>ติดหมู่เลือดที่ได้รับการรับรองโดยเทคนิคการแพทย์ พร้อมลายเซ็น ไว้บน </a:t>
            </a:r>
            <a:r>
              <a:rPr lang="en-US" altLang="en-US" sz="2800" dirty="0">
                <a:latin typeface="Cordia New" pitchFamily="34" charset="-34"/>
              </a:rPr>
              <a:t>OPD card </a:t>
            </a:r>
            <a:r>
              <a:rPr lang="th-TH" altLang="en-US" sz="2800" dirty="0">
                <a:latin typeface="Cordia New" pitchFamily="34" charset="-34"/>
              </a:rPr>
              <a:t>เพื่อสามารถตรวจสอบได้ภายหลัง</a:t>
            </a:r>
          </a:p>
          <a:p>
            <a:pPr>
              <a:defRPr/>
            </a:pPr>
            <a:endParaRPr lang="en-US" sz="3600" dirty="0"/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827584" y="49996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dia New" panose="020B0304020202020204" pitchFamily="34" charset="-34"/>
                <a:ea typeface="+mj-ea"/>
                <a:cs typeface="Cordia New" panose="020B0304020202020204" pitchFamily="34" charset="-34"/>
              </a:rPr>
              <a:t>การสนับสนุนความต้องการของผู้รับบริการในระดับต่างๆ</a:t>
            </a:r>
          </a:p>
        </p:txBody>
      </p:sp>
      <p:sp>
        <p:nvSpPr>
          <p:cNvPr id="7" name="Rectangle 6"/>
          <p:cNvSpPr/>
          <p:nvPr/>
        </p:nvSpPr>
        <p:spPr bwMode="auto">
          <a:xfrm rot="19670149">
            <a:off x="-555503" y="272240"/>
            <a:ext cx="2927522" cy="517358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166599289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ตัวแทนเนื้อหา 2"/>
          <p:cNvSpPr>
            <a:spLocks noGrp="1"/>
          </p:cNvSpPr>
          <p:nvPr>
            <p:ph idx="4294967295"/>
          </p:nvPr>
        </p:nvSpPr>
        <p:spPr>
          <a:xfrm>
            <a:off x="478172" y="1625367"/>
            <a:ext cx="8229600" cy="4525963"/>
          </a:xfrm>
        </p:spPr>
        <p:txBody>
          <a:bodyPr>
            <a:noAutofit/>
          </a:bodyPr>
          <a:lstStyle/>
          <a:p>
            <a:r>
              <a:rPr lang="th-TH" altLang="en-US" sz="3200" b="1" dirty="0">
                <a:latin typeface="Cordia New" panose="020B0304020202020204" pitchFamily="34" charset="-34"/>
              </a:rPr>
              <a:t>ยุทธศาสตร์ที่ 1 พัฒนาระบบบริการสุขภาพให้มีคุณภาพและมาตรฐาน</a:t>
            </a:r>
          </a:p>
          <a:p>
            <a:r>
              <a:rPr lang="th-TH" altLang="en-US" sz="3200" b="1" dirty="0">
                <a:latin typeface="Cordia New" panose="020B0304020202020204" pitchFamily="34" charset="-34"/>
              </a:rPr>
              <a:t>ด้านการบริการ</a:t>
            </a:r>
          </a:p>
          <a:p>
            <a:pPr lvl="1"/>
            <a:r>
              <a:rPr lang="th-TH" altLang="en-US" sz="2800" dirty="0">
                <a:latin typeface="Cordia New" panose="020B0304020202020204" pitchFamily="34" charset="-34"/>
              </a:rPr>
              <a:t>โปรแกรม </a:t>
            </a:r>
            <a:r>
              <a:rPr lang="en-US" altLang="en-US" sz="2800" dirty="0">
                <a:latin typeface="Cordia New" panose="020B0304020202020204" pitchFamily="34" charset="-34"/>
                <a:cs typeface="Cordia New" panose="020B0304020202020204" pitchFamily="34" charset="-34"/>
              </a:rPr>
              <a:t>sticker </a:t>
            </a:r>
            <a:r>
              <a:rPr lang="th-TH" altLang="en-US" sz="2800" dirty="0">
                <a:latin typeface="Cordia New" panose="020B0304020202020204" pitchFamily="34" charset="-34"/>
              </a:rPr>
              <a:t>ผู้ป่วยใน</a:t>
            </a:r>
          </a:p>
          <a:p>
            <a:pPr lvl="1"/>
            <a:r>
              <a:rPr lang="th-TH" altLang="en-US" sz="2800" dirty="0">
                <a:latin typeface="Cordia New" panose="020B0304020202020204" pitchFamily="34" charset="-34"/>
              </a:rPr>
              <a:t>การกำหนดวันนัดผู้ป่วยให้ผู้ป่วยมาโรงพยาบาลน้อยครั้งที่สุด </a:t>
            </a:r>
          </a:p>
          <a:p>
            <a:pPr lvl="1"/>
            <a:r>
              <a:rPr lang="th-TH" altLang="en-US" sz="2800" dirty="0">
                <a:latin typeface="Cordia New" panose="020B0304020202020204" pitchFamily="34" charset="-34"/>
              </a:rPr>
              <a:t>ให้ข้อมูลรายงานต่างๆ กับทีม </a:t>
            </a:r>
            <a:r>
              <a:rPr lang="en-US" altLang="en-US" sz="2800" dirty="0">
                <a:latin typeface="Cordia New" panose="020B0304020202020204" pitchFamily="34" charset="-34"/>
                <a:cs typeface="Cordia New" panose="020B0304020202020204" pitchFamily="34" charset="-34"/>
              </a:rPr>
              <a:t>service plan </a:t>
            </a:r>
            <a:r>
              <a:rPr lang="th-TH" altLang="en-US" sz="2800" dirty="0">
                <a:latin typeface="Cordia New" panose="020B0304020202020204" pitchFamily="34" charset="-34"/>
              </a:rPr>
              <a:t>เพื่อนำไปพัฒนาทีมของตนเอง </a:t>
            </a:r>
          </a:p>
          <a:p>
            <a:pPr lvl="1"/>
            <a:r>
              <a:rPr lang="th-TH" altLang="en-US" sz="2800" dirty="0">
                <a:latin typeface="Cordia New" panose="020B0304020202020204" pitchFamily="34" charset="-34"/>
              </a:rPr>
              <a:t>โปรแกรม </a:t>
            </a:r>
            <a:r>
              <a:rPr lang="en-US" altLang="en-US" sz="2800" dirty="0">
                <a:latin typeface="Cordia New" panose="020B0304020202020204" pitchFamily="34" charset="-34"/>
                <a:cs typeface="Cordia New" panose="020B0304020202020204" pitchFamily="34" charset="-34"/>
              </a:rPr>
              <a:t>risk management </a:t>
            </a:r>
            <a:r>
              <a:rPr lang="th-TH" altLang="en-US" sz="2800" dirty="0">
                <a:latin typeface="Cordia New" panose="020B0304020202020204" pitchFamily="34" charset="-34"/>
              </a:rPr>
              <a:t>ช่วยให้การบันทึกข้อมูล การวิเคราะห์ข้อมูล ทำได้ง่าย สะดวกและสามารถนำไปแก้ไขปัญหาได้รวดเร็ว ตรงประเด็น </a:t>
            </a:r>
            <a:endParaRPr lang="th-TH" altLang="en-US" sz="2800" b="1" dirty="0">
              <a:latin typeface="Cordia New" panose="020B0304020202020204" pitchFamily="34" charset="-34"/>
            </a:endParaRPr>
          </a:p>
          <a:p>
            <a:endParaRPr lang="en-US" altLang="en-US" sz="3200" dirty="0">
              <a:cs typeface="Cordia New" panose="020B0304020202020204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478172" y="36691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dia New" panose="020B0304020202020204" pitchFamily="34" charset="-34"/>
                <a:ea typeface="+mj-ea"/>
                <a:cs typeface="Cordia New" panose="020B0304020202020204" pitchFamily="34" charset="-34"/>
              </a:rPr>
              <a:t>การสนับสนุนความต้องการของผู้รับบริการในระดับต่างๆ</a:t>
            </a:r>
          </a:p>
        </p:txBody>
      </p:sp>
      <p:sp>
        <p:nvSpPr>
          <p:cNvPr id="7" name="Rectangle 6"/>
          <p:cNvSpPr/>
          <p:nvPr/>
        </p:nvSpPr>
        <p:spPr bwMode="auto">
          <a:xfrm rot="19670149">
            <a:off x="-555503" y="272240"/>
            <a:ext cx="2927522" cy="517358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313864155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32604" y="837734"/>
            <a:ext cx="1442961" cy="53860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4400" b="1" i="0" u="none" strike="noStrike" kern="1200" cap="none" spc="0" normalizeH="0" baseline="0" noProof="0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A5A5A5"/>
                  </a:fgClr>
                  <a:bgClr>
                    <a:srgbClr val="A5A5A5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4</a:t>
            </a:r>
            <a:endParaRPr kumimoji="0" lang="en-US" sz="34400" b="1" i="0" u="none" strike="noStrike" kern="1200" cap="none" spc="0" normalizeH="0" baseline="0" noProof="0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pattFill prst="narHorz">
                <a:fgClr>
                  <a:srgbClr val="A5A5A5"/>
                </a:fgClr>
                <a:bgClr>
                  <a:srgbClr val="A5A5A5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A5A5A5">
                    <a:lumMod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26417" y="318781"/>
            <a:ext cx="44566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ตัวอย่างแผนแม่บทสารสนเทศ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โรงพยาบาลที่...</a:t>
            </a:r>
          </a:p>
        </p:txBody>
      </p:sp>
      <p:sp>
        <p:nvSpPr>
          <p:cNvPr id="7" name="Rectangle 6"/>
          <p:cNvSpPr/>
          <p:nvPr/>
        </p:nvSpPr>
        <p:spPr bwMode="auto">
          <a:xfrm rot="19670149">
            <a:off x="-555503" y="272240"/>
            <a:ext cx="2927522" cy="517358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405657330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381000" y="228600"/>
            <a:ext cx="8439150" cy="763588"/>
          </a:xfrm>
        </p:spPr>
        <p:txBody>
          <a:bodyPr>
            <a:noAutofit/>
          </a:bodyPr>
          <a:lstStyle/>
          <a:p>
            <a:pPr algn="ctr"/>
            <a:r>
              <a:rPr lang="th-TH" sz="4000" b="0" dirty="0">
                <a:solidFill>
                  <a:srgbClr val="0000FF"/>
                </a:solidFill>
              </a:rPr>
              <a:t>แผนแม่บทด้านเทคโนโลยีสารสนเทศ</a:t>
            </a:r>
            <a:endParaRPr lang="en-US" sz="4000" b="0" dirty="0">
              <a:solidFill>
                <a:srgbClr val="0000FF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1469462"/>
              </p:ext>
            </p:extLst>
          </p:nvPr>
        </p:nvGraphicFramePr>
        <p:xfrm>
          <a:off x="381000" y="1219200"/>
          <a:ext cx="81153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/>
          <p:cNvSpPr/>
          <p:nvPr/>
        </p:nvSpPr>
        <p:spPr bwMode="auto">
          <a:xfrm rot="19670149">
            <a:off x="-555503" y="272240"/>
            <a:ext cx="2927522" cy="517358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4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224449063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1000" y="434975"/>
            <a:ext cx="8229600" cy="698500"/>
          </a:xfrm>
        </p:spPr>
        <p:txBody>
          <a:bodyPr>
            <a:normAutofit fontScale="90000"/>
          </a:bodyPr>
          <a:lstStyle/>
          <a:p>
            <a:r>
              <a:rPr lang="th-TH" sz="4800" dirty="0"/>
              <a:t>ความสอดคล้องแผนแม่บทด้าน </a:t>
            </a:r>
            <a:r>
              <a:rPr lang="en-US" sz="4800" dirty="0"/>
              <a:t>IT </a:t>
            </a:r>
            <a:r>
              <a:rPr lang="th-TH" sz="4800" dirty="0"/>
              <a:t>กับแผนยุทธศาสตร์โรงพยาบาล 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</p:nvPr>
        </p:nvGraphicFramePr>
        <p:xfrm>
          <a:off x="381000" y="1546225"/>
          <a:ext cx="8229600" cy="4776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 bwMode="auto">
          <a:xfrm rot="19670149">
            <a:off x="-555503" y="272240"/>
            <a:ext cx="2927522" cy="517358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23704923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114674807"/>
              </p:ext>
            </p:extLst>
          </p:nvPr>
        </p:nvGraphicFramePr>
        <p:xfrm>
          <a:off x="0" y="990600"/>
          <a:ext cx="82296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 bwMode="auto">
          <a:xfrm rot="19670149">
            <a:off x="-555503" y="272240"/>
            <a:ext cx="2927522" cy="517358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368746094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503340" y="878747"/>
          <a:ext cx="8229600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 bwMode="auto">
          <a:xfrm rot="19670149">
            <a:off x="-555503" y="272240"/>
            <a:ext cx="2927522" cy="517358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18992481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1000" y="434975"/>
            <a:ext cx="8229600" cy="698500"/>
          </a:xfrm>
        </p:spPr>
        <p:txBody>
          <a:bodyPr>
            <a:normAutofit fontScale="90000"/>
          </a:bodyPr>
          <a:lstStyle/>
          <a:p>
            <a:r>
              <a:rPr lang="th-TH" sz="4800" dirty="0"/>
              <a:t>ความสอดคล้องแผนแม่บทด้าน </a:t>
            </a:r>
            <a:r>
              <a:rPr lang="en-US" sz="4800" dirty="0"/>
              <a:t>IT </a:t>
            </a:r>
            <a:r>
              <a:rPr lang="th-TH" sz="4800" dirty="0"/>
              <a:t>กับแผนยุทธศาสตร์โรงพยาบาล 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</p:nvPr>
        </p:nvGraphicFramePr>
        <p:xfrm>
          <a:off x="381000" y="1546225"/>
          <a:ext cx="8229600" cy="4776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 bwMode="auto">
          <a:xfrm rot="19670149">
            <a:off x="-555503" y="272240"/>
            <a:ext cx="2927522" cy="517358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117240067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251669" y="1349405"/>
          <a:ext cx="8724549" cy="50084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8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81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81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th-TH" sz="2800" b="0" dirty="0">
                          <a:effectLst/>
                          <a:latin typeface="TH SarabunPSK" panose="020B0500040200020003" pitchFamily="34" charset="-34"/>
                          <a:ea typeface="Cambria" panose="02040503050406030204" pitchFamily="18" charset="0"/>
                          <a:cs typeface="TH SarabunPSK" panose="020B0500040200020003" pitchFamily="34" charset="-34"/>
                        </a:rPr>
                        <a:t>เป้าหมายการพัฒนา</a:t>
                      </a:r>
                      <a:endParaRPr lang="en-US" sz="2800" b="0" dirty="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28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Action</a:t>
                      </a:r>
                      <a:r>
                        <a:rPr lang="en-US" sz="28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Plan</a:t>
                      </a:r>
                      <a:endParaRPr lang="th-TH" sz="28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th-TH" sz="28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4318">
                <a:tc>
                  <a:txBody>
                    <a:bodyPr/>
                    <a:lstStyle/>
                    <a:p>
                      <a:pPr marL="176213" indent="-176213" algn="l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TH SarabunPSK" panose="020B0500040200020003" pitchFamily="34" charset="-34"/>
                          <a:ea typeface="Cambria" panose="02040503050406030204" pitchFamily="18" charset="0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th-TH" sz="2800" b="0" dirty="0">
                          <a:effectLst/>
                          <a:latin typeface="TH SarabunPSK" panose="020B0500040200020003" pitchFamily="34" charset="-34"/>
                          <a:ea typeface="Cambria" panose="02040503050406030204" pitchFamily="18" charset="0"/>
                          <a:cs typeface="TH SarabunPSK" panose="020B0500040200020003" pitchFamily="34" charset="-34"/>
                        </a:rPr>
                        <a:t>บุคลากรสามารถเข้าถึงข้อมูล</a:t>
                      </a:r>
                      <a:r>
                        <a:rPr lang="th-TH" sz="2800" b="0" baseline="0" dirty="0">
                          <a:effectLst/>
                          <a:latin typeface="TH SarabunPSK" panose="020B0500040200020003" pitchFamily="34" charset="-34"/>
                          <a:ea typeface="Cambria" panose="02040503050406030204" pitchFamily="18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800" b="0" dirty="0">
                          <a:effectLst/>
                          <a:latin typeface="TH SarabunPSK" panose="020B0500040200020003" pitchFamily="34" charset="-34"/>
                          <a:ea typeface="Cambria" panose="02040503050406030204" pitchFamily="18" charset="0"/>
                          <a:cs typeface="TH SarabunPSK" panose="020B0500040200020003" pitchFamily="34" charset="-34"/>
                        </a:rPr>
                        <a:t>และนำมาใช้ในการพัฒนาคุณภาพการดูแลประชาชนตามกลุ่มวัย </a:t>
                      </a:r>
                      <a:endParaRPr lang="en-US" sz="2800" b="0" dirty="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  <a:p>
                      <a:pPr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TH SarabunPSK" panose="020B0500040200020003" pitchFamily="34" charset="-34"/>
                          <a:ea typeface="Cambria" panose="02040503050406030204" pitchFamily="18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2800" b="0" dirty="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th-TH" sz="28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1.ส่งเสริมบุคลากรในการใช้ข้อมูลและวิเคราะห์ติดตามผลการดำเนินงานในระบบ</a:t>
                      </a:r>
                      <a:r>
                        <a:rPr lang="th-TH" sz="28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8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Data Center </a:t>
                      </a:r>
                      <a:r>
                        <a:rPr lang="th-TH" sz="28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ของรพ.</a:t>
                      </a:r>
                    </a:p>
                    <a:p>
                      <a:pPr>
                        <a:lnSpc>
                          <a:spcPct val="85000"/>
                        </a:lnSpc>
                      </a:pPr>
                      <a:r>
                        <a:rPr lang="th-TH" sz="28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28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HDC </a:t>
                      </a:r>
                      <a:r>
                        <a:rPr lang="th-TH" sz="28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ของ</a:t>
                      </a:r>
                      <a:r>
                        <a:rPr lang="th-TH" sz="2800" b="0" baseline="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สสจ</a:t>
                      </a:r>
                      <a:r>
                        <a:rPr lang="th-TH" sz="28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28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US" sz="28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PM</a:t>
                      </a:r>
                      <a:r>
                        <a:rPr lang="en-US" sz="28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8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กลุ่มวัย </a:t>
                      </a:r>
                      <a:r>
                        <a:rPr lang="th-TH" sz="28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มีการใช้ข้อมูลในระบบ </a:t>
                      </a:r>
                      <a:r>
                        <a:rPr lang="en-US" sz="28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Data</a:t>
                      </a:r>
                      <a:r>
                        <a:rPr lang="en-US" sz="28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center </a:t>
                      </a:r>
                      <a:r>
                        <a:rPr lang="th-TH" sz="28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28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HDC </a:t>
                      </a:r>
                      <a:r>
                        <a:rPr lang="th-TH" sz="28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ในการติดตามงาน ในบางงาน เนื่องจากสารสนเทศที่มีอยู่ไม่สอดคล้องหรือยังมีไม่ครบกับที่ต้องการ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2879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TH SarabunIT๙" panose="020B0500040200020003" pitchFamily="34" charset="-34"/>
                        <a:buChar char="-"/>
                        <a:tabLst>
                          <a:tab pos="175260" algn="l"/>
                        </a:tabLst>
                      </a:pPr>
                      <a:r>
                        <a:rPr lang="th-TH" sz="2800" b="0" dirty="0">
                          <a:effectLst/>
                          <a:latin typeface="TH SarabunPSK" panose="020B0500040200020003" pitchFamily="34" charset="-34"/>
                          <a:ea typeface="Cambria" panose="02040503050406030204" pitchFamily="18" charset="0"/>
                          <a:cs typeface="TH SarabunPSK" panose="020B0500040200020003" pitchFamily="34" charset="-34"/>
                        </a:rPr>
                        <a:t>มีระบบสารสนเทศที่เอื้อต่อการส่งเสริมสุขภาพ จำนวน 2 ระบบ</a:t>
                      </a:r>
                      <a:endParaRPr lang="en-US" sz="2800" b="0" dirty="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  <a:p>
                      <a:pPr algn="just">
                        <a:lnSpc>
                          <a:spcPct val="85000"/>
                        </a:lnSpc>
                        <a:spcAft>
                          <a:spcPts val="0"/>
                        </a:spcAft>
                        <a:tabLst>
                          <a:tab pos="175260" algn="l"/>
                        </a:tabLst>
                      </a:pPr>
                      <a:r>
                        <a:rPr lang="en-US" sz="2800" b="0" dirty="0">
                          <a:effectLst/>
                          <a:latin typeface="TH SarabunPSK" panose="020B0500040200020003" pitchFamily="34" charset="-34"/>
                          <a:ea typeface="Cambria" panose="02040503050406030204" pitchFamily="18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2800" b="0" dirty="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th-TH" sz="28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2.จัดทำ</a:t>
                      </a:r>
                      <a:r>
                        <a:rPr lang="th-TH" sz="28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8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Script </a:t>
                      </a:r>
                      <a:r>
                        <a:rPr lang="th-TH" sz="28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เตือนที่แผนกผู้ป่วยนอกเมื่อตรวจพบผู้รับบริการที่ยังไม่เคยตรวจคัดกรอง</a:t>
                      </a:r>
                    </a:p>
                    <a:p>
                      <a:pPr marL="342900" indent="-342900">
                        <a:lnSpc>
                          <a:spcPct val="85000"/>
                        </a:lnSpc>
                        <a:buFontTx/>
                        <a:buChar char="-"/>
                      </a:pPr>
                      <a:r>
                        <a:rPr lang="en-US" sz="28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DM HT</a:t>
                      </a:r>
                    </a:p>
                    <a:p>
                      <a:pPr marL="342900" indent="-342900">
                        <a:lnSpc>
                          <a:spcPct val="85000"/>
                        </a:lnSpc>
                        <a:buFontTx/>
                        <a:buChar char="-"/>
                      </a:pPr>
                      <a:r>
                        <a:rPr lang="th-TH" sz="28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มะเร็งปากมดลูก</a:t>
                      </a:r>
                      <a:endParaRPr lang="th-TH" sz="28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th-TH" sz="28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ดำเนินการเสร็จแล้ว สามารถปฏิบัติงานได้ </a:t>
                      </a:r>
                    </a:p>
                    <a:p>
                      <a:pPr>
                        <a:lnSpc>
                          <a:spcPct val="85000"/>
                        </a:lnSpc>
                      </a:pPr>
                      <a:r>
                        <a:rPr lang="th-TH" sz="28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-ยังไม่มีผู้รับบริการ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331640" y="332656"/>
            <a:ext cx="7272808" cy="898248"/>
          </a:xfrm>
        </p:spPr>
        <p:txBody>
          <a:bodyPr>
            <a:noAutofit/>
          </a:bodyPr>
          <a:lstStyle/>
          <a:p>
            <a:pPr lvl="0" algn="ctr"/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SIM1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ส่งเสริมพัฒนาการใช้เทคโนโลยีสารสนเทศเพื่อตอบสนองการดูแลประชาชนทุกกลุ่มวัย</a:t>
            </a:r>
          </a:p>
        </p:txBody>
      </p:sp>
      <p:sp>
        <p:nvSpPr>
          <p:cNvPr id="6" name="Rectangle 5"/>
          <p:cNvSpPr/>
          <p:nvPr/>
        </p:nvSpPr>
        <p:spPr bwMode="auto">
          <a:xfrm rot="19670149">
            <a:off x="-555503" y="272240"/>
            <a:ext cx="2927522" cy="517358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63106864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479273" y="1966228"/>
          <a:ext cx="8371113" cy="252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03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03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03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1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3200" b="0" dirty="0">
                          <a:effectLst/>
                          <a:latin typeface="TH SarabunPSK" panose="020B0500040200020003" pitchFamily="34" charset="-34"/>
                          <a:ea typeface="Cambria" panose="02040503050406030204" pitchFamily="18" charset="0"/>
                          <a:cs typeface="TH SarabunPSK" panose="020B0500040200020003" pitchFamily="34" charset="-34"/>
                        </a:rPr>
                        <a:t>เป้าหมายการพัฒนา</a:t>
                      </a:r>
                      <a:endParaRPr lang="en-US" sz="3200" b="0" dirty="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Action</a:t>
                      </a:r>
                      <a:r>
                        <a:rPr lang="en-US" sz="32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Plan</a:t>
                      </a:r>
                      <a:endParaRPr lang="th-TH" sz="32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91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h-TH" sz="3200" b="0" dirty="0">
                          <a:effectLst/>
                          <a:latin typeface="TH SarabunPSK" panose="020B0500040200020003" pitchFamily="34" charset="-34"/>
                          <a:ea typeface="Cambria" panose="02040503050406030204" pitchFamily="18" charset="0"/>
                          <a:cs typeface="TH SarabunPSK" panose="020B0500040200020003" pitchFamily="34" charset="-34"/>
                        </a:rPr>
                        <a:t>-ประชาชนในพื้นที่สามารถรับรู้ข้อมูลด้านสุขภาพของตนเองโดยใช้เทคโนโลยีสารสนเทศ</a:t>
                      </a:r>
                      <a:r>
                        <a:rPr lang="en-US" sz="3200" b="0" dirty="0">
                          <a:effectLst/>
                          <a:latin typeface="TH SarabunPSK" panose="020B0500040200020003" pitchFamily="34" charset="-34"/>
                          <a:ea typeface="Cambria" panose="02040503050406030204" pitchFamily="18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3200" b="0" dirty="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32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3.พัฒนา </a:t>
                      </a:r>
                      <a:r>
                        <a:rPr lang="en-US" sz="32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Website </a:t>
                      </a:r>
                      <a:r>
                        <a:rPr lang="th-TH" sz="32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สำหรับให้ข้อมูลสถานะสุขภาพของบุคคล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แผนปี 2559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620786" y="855051"/>
            <a:ext cx="8229600" cy="698500"/>
          </a:xfrm>
        </p:spPr>
        <p:txBody>
          <a:bodyPr/>
          <a:lstStyle/>
          <a:p>
            <a:pPr lvl="0"/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SIM2 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ส่งเสริมประชาชนเข้าถึงข้อมูลสุขภาพ</a:t>
            </a:r>
          </a:p>
        </p:txBody>
      </p:sp>
      <p:sp>
        <p:nvSpPr>
          <p:cNvPr id="6" name="Rectangle 5"/>
          <p:cNvSpPr/>
          <p:nvPr/>
        </p:nvSpPr>
        <p:spPr bwMode="auto">
          <a:xfrm rot="19670149">
            <a:off x="-555503" y="272240"/>
            <a:ext cx="2927522" cy="517358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4137718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83357"/>
            <a:ext cx="8229600" cy="4525963"/>
          </a:xfrm>
        </p:spPr>
        <p:txBody>
          <a:bodyPr/>
          <a:lstStyle/>
          <a:p>
            <a:pPr marL="639763" indent="-461963" eaLnBrk="1" hangingPunct="1">
              <a:lnSpc>
                <a:spcPct val="80000"/>
              </a:lnSpc>
              <a:buFontTx/>
              <a:buNone/>
            </a:pPr>
            <a:r>
              <a:rPr lang="th-TH" altLang="th-TH" b="1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1.2 </a:t>
            </a:r>
            <a:r>
              <a:rPr lang="th-TH" altLang="th-TH" sz="3600" b="1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จัดให้มีแผนแม่บทเทคโนโลยีสารสนเทศ (IT Master Plan) ของโรงพยาบาล</a:t>
            </a:r>
            <a:br>
              <a:rPr lang="th-TH" alt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alt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การจัดทำแผนแม่บทหรือแผนยุทธศาสตร์เทคโนโลยีสารสนเทศโรงพยาบาล โดยกำหนดเป้าหมาย และแนวทางการพัฒนาและใช้งานเทคโนโลยีสารสนเทศไว้อย่างชัดเจน การจัดทำแผนฯ จัดทำโดยการมีส่วนร่วมของบุคลากรที่เกี่ยวข้องทั้ง ผู้บริหารและผู้ปฎิบัติซึ่งเป็นผู้ใช้งานระบบ เทคโนโลยีสารสนเทศในด้านต่างๆ เพื่อให้</a:t>
            </a:r>
            <a:r>
              <a:rPr lang="th-TH" altLang="th-TH" sz="2800" b="1" dirty="0">
                <a:solidFill>
                  <a:srgbClr val="CC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แผนแม่บทมีความสอดคล้องกับวิสัยทัศน์ พันธกิจยุทธศาสตร์ และเข็มมุ่งของโรงพยาบาล</a:t>
            </a:r>
            <a:r>
              <a:rPr lang="th-TH" alt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และตอบสนองต่อความต้องการของผู้ปฏิบัติงานในการดูแลผู้ป่วย/บริการสุขภาพให้มีคุณภาพยิ่งขึ้น</a:t>
            </a:r>
            <a:br>
              <a:rPr lang="th-TH" alt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alt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มีการสื่อสารแผนแม่บทให้ผู้เกี่ยวข้องรับทราบ และดำเนินการในแนวเดียวกัน มีการตรวจสอบ การติดตามประเมินผลการดำเนินการตามแผน และนำผลการประเมินมาปรับแผนให้ดีขึ้น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017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806450" y="-27384"/>
            <a:ext cx="8229600" cy="79238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th-TH" alt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มาตรฐานแผนแม่บท </a:t>
            </a:r>
            <a:r>
              <a:rPr lang="en-US" alt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IT </a:t>
            </a:r>
            <a:r>
              <a:rPr lang="th-TH" alt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ตามกรอบ </a:t>
            </a:r>
            <a:r>
              <a:rPr lang="en-US" alt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HITQIF 1.2</a:t>
            </a:r>
            <a:endParaRPr lang="th-TH" altLang="th-TH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238" y="916498"/>
            <a:ext cx="7558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th-TH" sz="3600" b="1" dirty="0">
                <a:solidFill>
                  <a:srgbClr val="0000FF"/>
                </a:solidFill>
                <a:latin typeface="TH SarabunPSK" panose="020B0500040200020003" pitchFamily="34" charset="-34"/>
                <a:ea typeface="Times New Roman" panose="02020603050405020304" pitchFamily="18" charset="0"/>
              </a:rPr>
              <a:t>โครงสร้าง และ บทบาท (</a:t>
            </a:r>
            <a:r>
              <a:rPr lang="en-US" sz="3600" b="1" dirty="0">
                <a:solidFill>
                  <a:srgbClr val="0000FF"/>
                </a:solidFill>
                <a:latin typeface="TH SarabunPSK" panose="020B0500040200020003" pitchFamily="34" charset="-34"/>
                <a:ea typeface="Times New Roman" panose="02020603050405020304" pitchFamily="18" charset="0"/>
              </a:rPr>
              <a:t>Structure and Role</a:t>
            </a:r>
            <a:r>
              <a:rPr lang="th-TH" sz="3600" b="1" dirty="0">
                <a:solidFill>
                  <a:srgbClr val="0000FF"/>
                </a:solidFill>
                <a:latin typeface="TH SarabunPSK" panose="020B0500040200020003" pitchFamily="34" charset="-34"/>
                <a:ea typeface="Times New Roman" panose="02020603050405020304" pitchFamily="18" charset="0"/>
              </a:rPr>
              <a:t>)</a:t>
            </a:r>
            <a:endParaRPr lang="en-US" sz="2400" dirty="0">
              <a:solidFill>
                <a:srgbClr val="0000FF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6696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0" y="990600"/>
          <a:ext cx="82296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 bwMode="auto">
          <a:xfrm rot="19670149">
            <a:off x="-555503" y="272240"/>
            <a:ext cx="2927522" cy="517358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179665209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917412" y="249660"/>
            <a:ext cx="7910902" cy="1577975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SIM3.	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พัฒนาเทคโนโลยีสารสนเทศสนับสนุนระบบบริการให้มี มาตรฐาน ปลอดภัย มีการเชื่อมโยงระบบบริการเพื่อเพิ่มคุณภาพบริการ</a:t>
            </a: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/>
        </p:nvGraphicFramePr>
        <p:xfrm>
          <a:off x="457200" y="1437368"/>
          <a:ext cx="8371113" cy="4572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903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03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03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1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เป้าหมายการพัฒนา</a:t>
                      </a:r>
                      <a:endParaRPr lang="en-US" sz="2400" b="0" dirty="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Action Plan</a:t>
                      </a:r>
                      <a:endParaRPr lang="th-TH" sz="24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  <a:endParaRPr lang="th-TH" sz="24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43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-มีระบบสารสนเทศที่ส่งเสริมสนับสนุนให้เกิดความปลอดภัยในการดูแลผู้ป่วย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400" b="0" dirty="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4.พัฒนาสารสนเทศความปลอดภัยด้านยา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ลดความเคลื่อนจากการสั่งยา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th-TH" sz="2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ความปลอดภัยจากการสั่งยาในผู้ป่วยที่มีความเสี่ยงเรื่องไต</a:t>
                      </a:r>
                    </a:p>
                    <a:p>
                      <a:endParaRPr lang="th-TH" sz="24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2400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5.ระบบสารสนเทศเพื่อการจัดการความเสี่ยง 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HRMS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endParaRPr lang="en-US" sz="240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40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ดำเนินงาน 80</a:t>
                      </a:r>
                      <a:r>
                        <a:rPr lang="en-US" sz="240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 </a:t>
                      </a:r>
                      <a:r>
                        <a:rPr lang="th-TH" sz="240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ของ </a:t>
                      </a:r>
                      <a:r>
                        <a:rPr lang="en-US" sz="240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Items </a:t>
                      </a:r>
                      <a:r>
                        <a:rPr lang="th-TH" sz="240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ยาที่มีความสำคัญ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40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ยังไม่ดำเนินงาน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h-TH" sz="2400" b="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h-TH" sz="2400" b="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h-TH" sz="2400" b="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4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ดำเนินงานเสร็จแล้ว ทำให้มีการเข้าถึงระบบรายงานความเสี่ยงเพิ่มมากขึ้น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49760" y="3383305"/>
            <a:ext cx="2536308" cy="2029046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-13089511"/>
              <a:satOff val="-703"/>
              <a:lumOff val="113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Rectangle 6"/>
          <p:cNvSpPr/>
          <p:nvPr/>
        </p:nvSpPr>
        <p:spPr bwMode="auto">
          <a:xfrm rot="19670149">
            <a:off x="-555503" y="272240"/>
            <a:ext cx="2927522" cy="517358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72171806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/>
          <p:cNvGraphicFramePr>
            <a:graphicFrameLocks/>
          </p:cNvGraphicFramePr>
          <p:nvPr/>
        </p:nvGraphicFramePr>
        <p:xfrm>
          <a:off x="457200" y="1848827"/>
          <a:ext cx="8371113" cy="4023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903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03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03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1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3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เป้าหมายการพัฒนา</a:t>
                      </a:r>
                      <a:endParaRPr lang="en-US" sz="3600" b="0" dirty="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Action Plan</a:t>
                      </a:r>
                      <a:endParaRPr lang="th-TH" sz="36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  <a:endParaRPr lang="th-TH" sz="36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43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h-TH" sz="3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-ระบบสารสนเทศของบริการทุติยภูมิ และปฐมภูมิที่เชื่อมโยงกันอย่างมีประสิทธิภาพ</a:t>
                      </a:r>
                      <a:r>
                        <a:rPr lang="en-US" sz="3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3600" b="0" dirty="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3600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6.ติดตั้ง และส่งเสริมการใช้งานโปรแกรม</a:t>
                      </a:r>
                      <a:r>
                        <a:rPr lang="th-TH" sz="3600" kern="1200" baseline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3600" kern="1200" baseline="0" dirty="0" err="1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HOSxP</a:t>
                      </a:r>
                      <a:r>
                        <a:rPr lang="en-US" sz="3600" kern="1200" baseline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PCU </a:t>
                      </a:r>
                      <a:r>
                        <a:rPr lang="th-TH" sz="3600" kern="1200" baseline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ใน รพ.สต.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3600" kern="1200" baseline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พัฒนาระบบคลังยาในรพ.สต.</a:t>
                      </a:r>
                      <a:endParaRPr lang="en-US" sz="3600" kern="1200" dirty="0">
                        <a:solidFill>
                          <a:schemeClr val="dk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60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มีการใช้งานครบทั้ง 4 แห่ง</a:t>
                      </a:r>
                      <a:endParaRPr lang="en-US" sz="360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360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บันทึกข้อมูล </a:t>
                      </a:r>
                      <a:r>
                        <a:rPr lang="en-US" sz="360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Real time 2 </a:t>
                      </a:r>
                      <a:r>
                        <a:rPr lang="th-TH" sz="360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แห่ง</a:t>
                      </a:r>
                      <a:endParaRPr lang="en-US" sz="360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endParaRPr lang="en-US" sz="360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itle 2"/>
          <p:cNvSpPr txBox="1">
            <a:spLocks/>
          </p:cNvSpPr>
          <p:nvPr/>
        </p:nvSpPr>
        <p:spPr>
          <a:xfrm>
            <a:off x="764243" y="476672"/>
            <a:ext cx="8544187" cy="1577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SIM3.	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พัฒนาเทคโนโลยีสารสนเทศสนับสนุนระบบบริการให้มี มาตรฐาน ปลอดภัย มีการเชื่อมโยงระบบบริการเพื่อเพิ่มคุณภาพบริการ</a:t>
            </a:r>
          </a:p>
        </p:txBody>
      </p:sp>
      <p:sp>
        <p:nvSpPr>
          <p:cNvPr id="7" name="Rectangle 6"/>
          <p:cNvSpPr/>
          <p:nvPr/>
        </p:nvSpPr>
        <p:spPr bwMode="auto">
          <a:xfrm rot="19670149">
            <a:off x="-699518" y="364461"/>
            <a:ext cx="2927522" cy="517358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116388096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527956" y="574217"/>
            <a:ext cx="8229600" cy="1311128"/>
          </a:xfrm>
        </p:spPr>
        <p:txBody>
          <a:bodyPr>
            <a:spAutoFit/>
          </a:bodyPr>
          <a:lstStyle/>
          <a:p>
            <a:r>
              <a:rPr lang="en-US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SIM4.</a:t>
            </a:r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พัฒนาสารสนเทศเพื่อการควบคุมป้องกัน เฝ้าระวังโรคและภัยสุขภาพที่มีประสิทธิภาพ</a:t>
            </a: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/>
        </p:nvGraphicFramePr>
        <p:xfrm>
          <a:off x="457200" y="2134053"/>
          <a:ext cx="8371113" cy="39319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903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03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03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1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3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เป้าหมายการพัฒนา</a:t>
                      </a:r>
                      <a:endParaRPr lang="en-US" sz="3600" b="0" dirty="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Action Plan</a:t>
                      </a:r>
                      <a:endParaRPr lang="th-TH" sz="36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  <a:endParaRPr lang="th-TH" sz="36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43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h-TH" sz="3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-ภาคีเครือข่าย/ประชาชนเข้าถึงระบบสารสนเทศในการนำเสนอข้อมูลด้านการเฝ้าระวังโรคและภัยสุขภาพ</a:t>
                      </a:r>
                      <a:endParaRPr lang="en-US" sz="3600" b="0" dirty="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3600" kern="1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7.พัฒนา</a:t>
                      </a:r>
                      <a:r>
                        <a:rPr lang="th-TH" sz="3600" kern="1200" baseline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3600" kern="1200" baseline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Website </a:t>
                      </a:r>
                      <a:r>
                        <a:rPr lang="th-TH" sz="3600" kern="1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ในการนำเสนอข้อมูลการเฝ้าระวังโรคและภัยสุขภาพ</a:t>
                      </a:r>
                      <a:endParaRPr lang="en-US" sz="3600" kern="1200" dirty="0">
                        <a:solidFill>
                          <a:schemeClr val="dk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60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ดำเนินงาน ปี 2559</a:t>
                      </a:r>
                      <a:endParaRPr lang="en-US" sz="360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endParaRPr lang="en-US" sz="360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 bwMode="auto">
          <a:xfrm rot="19670149">
            <a:off x="-555503" y="272240"/>
            <a:ext cx="2927522" cy="517358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149467348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503340" y="878747"/>
          <a:ext cx="8229600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 bwMode="auto">
          <a:xfrm rot="19670149">
            <a:off x="-555503" y="272240"/>
            <a:ext cx="2927522" cy="517358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112813793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620784" y="217488"/>
            <a:ext cx="7835319" cy="1023937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SIM5.	</a:t>
            </a:r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พัฒนาระบบสารสนเทศเพื่อสนับสนุนการบริหารจัดการองค์กร</a:t>
            </a: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6616729"/>
              </p:ext>
            </p:extLst>
          </p:nvPr>
        </p:nvGraphicFramePr>
        <p:xfrm>
          <a:off x="457200" y="1448253"/>
          <a:ext cx="8371113" cy="50084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03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03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03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15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th-TH" sz="2800" b="0" dirty="0">
                          <a:effectLst/>
                          <a:latin typeface="TH SarabunPSK" panose="020B0500040200020003" pitchFamily="34" charset="-34"/>
                          <a:ea typeface="Cambria" panose="02040503050406030204" pitchFamily="18" charset="0"/>
                          <a:cs typeface="TH SarabunPSK" panose="020B0500040200020003" pitchFamily="34" charset="-34"/>
                        </a:rPr>
                        <a:t>เป้าหมายการพัฒนา</a:t>
                      </a:r>
                      <a:endParaRPr lang="en-US" sz="2800" b="0" dirty="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28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Action Plan</a:t>
                      </a:r>
                      <a:endParaRPr lang="th-TH" sz="28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th-TH" sz="28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4318">
                <a:tc>
                  <a:txBody>
                    <a:bodyPr/>
                    <a:lstStyle/>
                    <a:p>
                      <a:pPr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TH SarabunPSK" panose="020B0500040200020003" pitchFamily="34" charset="-34"/>
                          <a:ea typeface="Cambria" panose="02040503050406030204" pitchFamily="18" charset="0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th-TH" sz="2800" b="0" dirty="0">
                          <a:effectLst/>
                          <a:latin typeface="TH SarabunPSK" panose="020B0500040200020003" pitchFamily="34" charset="-34"/>
                          <a:ea typeface="Cambria" panose="02040503050406030204" pitchFamily="18" charset="0"/>
                          <a:cs typeface="TH SarabunPSK" panose="020B0500040200020003" pitchFamily="34" charset="-34"/>
                        </a:rPr>
                        <a:t>มีระบบสารสนเทศเพื่อการติดตามและรายงานผลดำเนินงาน </a:t>
                      </a:r>
                      <a:endParaRPr lang="en-US" sz="2800" b="0" dirty="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  <a:p>
                      <a:pPr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TH SarabunPSK" panose="020B0500040200020003" pitchFamily="34" charset="-34"/>
                          <a:ea typeface="Cambria" panose="02040503050406030204" pitchFamily="18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2800" b="0" dirty="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85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th-TH" sz="28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</a:t>
                      </a:r>
                      <a:r>
                        <a:rPr lang="en-US" sz="28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Spread</a:t>
                      </a:r>
                      <a:r>
                        <a:rPr lang="en-US" sz="28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sheet </a:t>
                      </a:r>
                      <a:r>
                        <a:rPr lang="th-TH" sz="28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บน </a:t>
                      </a:r>
                      <a:r>
                        <a:rPr lang="en-US" sz="28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Google doc </a:t>
                      </a:r>
                      <a:r>
                        <a:rPr lang="th-TH" sz="28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เพื่อรายงานตัวชี้วัด</a:t>
                      </a:r>
                    </a:p>
                    <a:p>
                      <a:pPr marL="0" indent="0">
                        <a:lnSpc>
                          <a:spcPct val="85000"/>
                        </a:lnSpc>
                        <a:buFont typeface="Arial" panose="020B0604020202020204" pitchFamily="34" charset="0"/>
                        <a:buNone/>
                      </a:pPr>
                      <a:endParaRPr lang="en-US" sz="2800" b="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indent="0">
                        <a:lnSpc>
                          <a:spcPct val="85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28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9.</a:t>
                      </a:r>
                      <a:r>
                        <a:rPr lang="th-TH" sz="28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8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Website </a:t>
                      </a:r>
                      <a:r>
                        <a:rPr lang="th-TH" sz="28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ระบบติดตามแผนงานโครงการ</a:t>
                      </a:r>
                      <a:endParaRPr lang="th-TH" sz="28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8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th-TH" sz="28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ดำเนินการเรียบร้อย ใช้ช่องทางนี้เป็นหลักในการรายงานผล และนำเสนอข้อมูล</a:t>
                      </a:r>
                    </a:p>
                    <a:p>
                      <a:pPr marL="342900" indent="-342900">
                        <a:lnSpc>
                          <a:spcPct val="8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th-TH" sz="28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ดำเนินการปี 2559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2879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TH SarabunIT๙" panose="020B0500040200020003" pitchFamily="34" charset="-34"/>
                        <a:buChar char="-"/>
                        <a:tabLst>
                          <a:tab pos="175260" algn="l"/>
                        </a:tabLst>
                      </a:pPr>
                      <a:r>
                        <a:rPr lang="th-TH" sz="2800" b="0" dirty="0">
                          <a:effectLst/>
                          <a:latin typeface="TH SarabunPSK" panose="020B0500040200020003" pitchFamily="34" charset="-34"/>
                          <a:ea typeface="Cambria" panose="02040503050406030204" pitchFamily="18" charset="0"/>
                          <a:cs typeface="TH SarabunPSK" panose="020B0500040200020003" pitchFamily="34" charset="-34"/>
                        </a:rPr>
                        <a:t>มีการบริหารจัดการระบบสารสนเทศอย่างมีคุณภาพ</a:t>
                      </a:r>
                      <a:r>
                        <a:rPr lang="en-US" sz="2800" b="0" dirty="0">
                          <a:effectLst/>
                          <a:latin typeface="TH SarabunPSK" panose="020B0500040200020003" pitchFamily="34" charset="-34"/>
                          <a:ea typeface="Cambria" panose="02040503050406030204" pitchFamily="18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2800" b="0" dirty="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85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th-TH" sz="28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 พัฒนาคุณภาพระบบสารสนเทศโรงพยาบาลให้ได้มาตรฐาน</a:t>
                      </a:r>
                    </a:p>
                    <a:p>
                      <a:pPr marL="0" indent="0">
                        <a:lnSpc>
                          <a:spcPct val="85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th-TH" sz="28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11. เพิ่มศักยภาพบริการด้าน </a:t>
                      </a:r>
                      <a:r>
                        <a:rPr lang="en-US" sz="28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IT</a:t>
                      </a:r>
                    </a:p>
                    <a:p>
                      <a:pPr>
                        <a:lnSpc>
                          <a:spcPct val="85000"/>
                        </a:lnSpc>
                      </a:pPr>
                      <a:endParaRPr lang="th-TH" sz="28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363" indent="-360363">
                        <a:lnSpc>
                          <a:spcPct val="8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th-TH" sz="28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ดำเนินการได้ตามแผนที่กำหนด</a:t>
                      </a:r>
                    </a:p>
                    <a:p>
                      <a:pPr>
                        <a:lnSpc>
                          <a:spcPct val="85000"/>
                        </a:lnSpc>
                      </a:pPr>
                      <a:endParaRPr lang="th-TH" sz="28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360363" indent="-360363">
                        <a:lnSpc>
                          <a:spcPct val="8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th-TH" sz="28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ดำเนินการได้ตามแผนที่กำหนด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 bwMode="auto">
          <a:xfrm rot="19670149">
            <a:off x="-555503" y="272240"/>
            <a:ext cx="2927522" cy="517358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121623836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/>
        </p:nvGraphicFramePr>
        <p:xfrm>
          <a:off x="436228" y="1028804"/>
          <a:ext cx="8375307" cy="57338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4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03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03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50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th-TH" sz="2800" b="0" dirty="0">
                          <a:effectLst/>
                          <a:latin typeface="TH SarabunPSK" panose="020B0500040200020003" pitchFamily="34" charset="-34"/>
                          <a:ea typeface="Cambria" panose="02040503050406030204" pitchFamily="18" charset="0"/>
                          <a:cs typeface="TH SarabunPSK" panose="020B0500040200020003" pitchFamily="34" charset="-34"/>
                        </a:rPr>
                        <a:t>เป้าหมายการพัฒนา</a:t>
                      </a:r>
                      <a:endParaRPr lang="en-US" sz="2800" b="0" dirty="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28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Action Plan</a:t>
                      </a:r>
                      <a:endParaRPr lang="th-TH" sz="28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th-TH" sz="28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0675">
                <a:tc>
                  <a:txBody>
                    <a:bodyPr/>
                    <a:lstStyle/>
                    <a:p>
                      <a:pPr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TH SarabunPSK" panose="020B0500040200020003" pitchFamily="34" charset="-34"/>
                          <a:ea typeface="Cambria" panose="02040503050406030204" pitchFamily="18" charset="0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th-TH" sz="2800" b="0" dirty="0">
                          <a:effectLst/>
                          <a:latin typeface="TH SarabunPSK" panose="020B0500040200020003" pitchFamily="34" charset="-34"/>
                          <a:ea typeface="Cambria" panose="02040503050406030204" pitchFamily="18" charset="0"/>
                          <a:cs typeface="TH SarabunPSK" panose="020B0500040200020003" pitchFamily="34" charset="-34"/>
                        </a:rPr>
                        <a:t>ข้อมูลมีคุณภาพตามมาตรฐาน</a:t>
                      </a:r>
                      <a:endParaRPr lang="en-US" sz="2800" b="0" dirty="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  <a:p>
                      <a:pPr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TH SarabunPSK" panose="020B0500040200020003" pitchFamily="34" charset="-34"/>
                          <a:ea typeface="Cambria" panose="02040503050406030204" pitchFamily="18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2800" b="0" dirty="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85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28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12. </a:t>
                      </a:r>
                      <a:r>
                        <a:rPr lang="th-TH" sz="28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พัฒนาบุคลากรในการบันทึกข้อมูลให้มีความถูกต้อง</a:t>
                      </a:r>
                      <a:endParaRPr lang="th-TH" sz="2800" b="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indent="0">
                        <a:lnSpc>
                          <a:spcPct val="85000"/>
                        </a:lnSpc>
                        <a:buFont typeface="Arial" panose="020B0604020202020204" pitchFamily="34" charset="0"/>
                        <a:buNone/>
                      </a:pPr>
                      <a:endParaRPr lang="th-TH" sz="2800" b="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indent="0">
                        <a:lnSpc>
                          <a:spcPct val="85000"/>
                        </a:lnSpc>
                        <a:buFont typeface="Arial" panose="020B0604020202020204" pitchFamily="34" charset="0"/>
                        <a:buNone/>
                      </a:pPr>
                      <a:endParaRPr lang="th-TH" sz="2800" b="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indent="0">
                        <a:lnSpc>
                          <a:spcPct val="85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th-TH" sz="28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13. พัฒนารายงาน/ชุดคำสั่งที่ได้พัฒนาขึ้นเพื่อการตรวจสอบข้อมูลหรือป้องกันความผิดพลาดขณะบันทึก</a:t>
                      </a:r>
                      <a:endParaRPr lang="th-TH" sz="28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8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th-TH" sz="28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แฟ้มข้อมูลมาตรฐานที่มีความสมบูรณ์ถูกต้องมากกว่าร้อยละ 95  คิดเป็นร้อยละ 70 ได้ตามเป้าหมาย</a:t>
                      </a:r>
                    </a:p>
                    <a:p>
                      <a:pPr marL="342900" indent="-342900">
                        <a:lnSpc>
                          <a:spcPct val="8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th-TH" sz="28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 รายงาน/ชุดคำสั่ง ครบตามเป้าหมาย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9088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85000"/>
                        </a:lnSpc>
                        <a:spcAft>
                          <a:spcPts val="0"/>
                        </a:spcAft>
                        <a:buFont typeface="TH SarabunIT๙" panose="020B0500040200020003" pitchFamily="34" charset="-34"/>
                        <a:buChar char="-"/>
                        <a:tabLst>
                          <a:tab pos="175260" algn="l"/>
                        </a:tabLst>
                      </a:pPr>
                      <a:r>
                        <a:rPr lang="th-TH" sz="2800" b="0" dirty="0">
                          <a:effectLst/>
                          <a:latin typeface="TH SarabunPSK" panose="020B0500040200020003" pitchFamily="34" charset="-34"/>
                          <a:ea typeface="Cambria" panose="02040503050406030204" pitchFamily="18" charset="0"/>
                          <a:cs typeface="TH SarabunPSK" panose="020B0500040200020003" pitchFamily="34" charset="-34"/>
                        </a:rPr>
                        <a:t>ส่งเสริมการใช้สารสนเทศเพื่อการบริหารจัดการงานซ่อมบำรุง</a:t>
                      </a:r>
                      <a:endParaRPr lang="en-US" sz="2800" b="0" dirty="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85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th-TH" sz="28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14. นำโปรแกรมซ่อมบำรุงเข้ามาใช้</a:t>
                      </a:r>
                      <a:endParaRPr lang="en-US" sz="28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85000"/>
                        </a:lnSpc>
                      </a:pPr>
                      <a:endParaRPr lang="th-TH" sz="28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th-TH" sz="28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</a:t>
                      </a:r>
                      <a:r>
                        <a:rPr lang="th-TH" sz="28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 หน่วยงาน</a:t>
                      </a:r>
                      <a:endParaRPr lang="th-TH" sz="28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85000"/>
                        </a:lnSpc>
                      </a:pPr>
                      <a:r>
                        <a:rPr lang="th-TH" sz="28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กำลังออกแบบระบบเพื่อใช้งานข้อมูลร่วมกันในระบบเครือข่าย</a:t>
                      </a:r>
                    </a:p>
                    <a:p>
                      <a:pPr>
                        <a:lnSpc>
                          <a:spcPct val="85000"/>
                        </a:lnSpc>
                      </a:pPr>
                      <a:r>
                        <a:rPr lang="th-TH" sz="28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(เป้าหมายปี</a:t>
                      </a:r>
                      <a:r>
                        <a:rPr lang="th-TH" sz="28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2559)</a:t>
                      </a:r>
                      <a:endParaRPr lang="th-TH" sz="28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itle 2"/>
          <p:cNvSpPr txBox="1">
            <a:spLocks/>
          </p:cNvSpPr>
          <p:nvPr/>
        </p:nvSpPr>
        <p:spPr>
          <a:xfrm>
            <a:off x="545283" y="74875"/>
            <a:ext cx="7835319" cy="1023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SIM5.	</a:t>
            </a: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พัฒนาระบบสารสนเทศเพื่อสนับสนุนการบริหารจัดการองค์กร</a:t>
            </a:r>
          </a:p>
        </p:txBody>
      </p:sp>
      <p:sp>
        <p:nvSpPr>
          <p:cNvPr id="7" name="Rectangle 6"/>
          <p:cNvSpPr/>
          <p:nvPr/>
        </p:nvSpPr>
        <p:spPr bwMode="auto">
          <a:xfrm rot="19670149">
            <a:off x="-555503" y="272240"/>
            <a:ext cx="2927522" cy="517358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233763842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0" y="1241425"/>
          <a:ext cx="8229600" cy="4776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17488"/>
            <a:ext cx="8229600" cy="698500"/>
          </a:xfrm>
        </p:spPr>
        <p:txBody>
          <a:bodyPr>
            <a:normAutofit fontScale="90000"/>
          </a:bodyPr>
          <a:lstStyle/>
          <a:p>
            <a:r>
              <a:rPr lang="th-TH" dirty="0"/>
              <a:t>สรุป </a:t>
            </a:r>
            <a:r>
              <a:rPr lang="en-US" dirty="0"/>
              <a:t>Action Plan</a:t>
            </a:r>
            <a:endParaRPr lang="th-TH" dirty="0"/>
          </a:p>
        </p:txBody>
      </p:sp>
      <p:sp>
        <p:nvSpPr>
          <p:cNvPr id="6" name="Rectangle 5"/>
          <p:cNvSpPr/>
          <p:nvPr/>
        </p:nvSpPr>
        <p:spPr bwMode="auto">
          <a:xfrm rot="19670149">
            <a:off x="-555503" y="272240"/>
            <a:ext cx="2927522" cy="517358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291738991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32604" y="837734"/>
            <a:ext cx="1442961" cy="53860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4400" b="1" i="0" u="none" strike="noStrike" kern="1200" cap="none" spc="0" normalizeH="0" baseline="0" noProof="0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A5A5A5"/>
                  </a:fgClr>
                  <a:bgClr>
                    <a:srgbClr val="A5A5A5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5</a:t>
            </a:r>
            <a:endParaRPr kumimoji="0" lang="en-US" sz="34400" b="1" i="0" u="none" strike="noStrike" kern="1200" cap="none" spc="0" normalizeH="0" baseline="0" noProof="0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pattFill prst="narHorz">
                <a:fgClr>
                  <a:srgbClr val="A5A5A5"/>
                </a:fgClr>
                <a:bgClr>
                  <a:srgbClr val="A5A5A5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A5A5A5">
                    <a:lumMod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26417" y="318781"/>
            <a:ext cx="44566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ตัวอย่างแผนแม่บทสารสนเทศ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โรงพยาบาลที่...</a:t>
            </a:r>
          </a:p>
        </p:txBody>
      </p:sp>
      <p:sp>
        <p:nvSpPr>
          <p:cNvPr id="7" name="Rectangle 6"/>
          <p:cNvSpPr/>
          <p:nvPr/>
        </p:nvSpPr>
        <p:spPr bwMode="auto">
          <a:xfrm rot="19670149">
            <a:off x="-555503" y="272240"/>
            <a:ext cx="2927522" cy="517358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415104909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มนมุมสี่เหลี่ยมผืนผ้าด้านทแยงมุม 10"/>
          <p:cNvSpPr/>
          <p:nvPr/>
        </p:nvSpPr>
        <p:spPr>
          <a:xfrm>
            <a:off x="1763688" y="548680"/>
            <a:ext cx="6912768" cy="720080"/>
          </a:xfrm>
          <a:prstGeom prst="round2DiagRect">
            <a:avLst/>
          </a:prstGeom>
          <a:solidFill>
            <a:srgbClr val="F3740B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 w="1270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ผลการประเมินตนเองตาม </a:t>
            </a:r>
            <a:r>
              <a:rPr kumimoji="0" lang="en-US" sz="3600" b="1" i="0" u="none" strike="noStrike" kern="1200" cap="none" spc="0" normalizeH="0" baseline="0" noProof="0" dirty="0">
                <a:ln w="1270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Maturity Model</a:t>
            </a:r>
            <a:endParaRPr kumimoji="0" lang="th-TH" sz="3600" b="1" i="0" u="none" strike="noStrike" kern="1200" cap="none" spc="0" normalizeH="0" baseline="0" noProof="0" dirty="0">
              <a:ln w="12700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23" name="มนมุมสี่เหลี่ยมผืนผ้าด้านทแยงมุม 22"/>
          <p:cNvSpPr/>
          <p:nvPr/>
        </p:nvSpPr>
        <p:spPr>
          <a:xfrm>
            <a:off x="611560" y="1569488"/>
            <a:ext cx="8064896" cy="4523808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Right Arrow 5"/>
          <p:cNvSpPr/>
          <p:nvPr/>
        </p:nvSpPr>
        <p:spPr>
          <a:xfrm flipH="1">
            <a:off x="948694" y="1772816"/>
            <a:ext cx="7285903" cy="371784"/>
          </a:xfrm>
          <a:prstGeom prst="rightArrow">
            <a:avLst>
              <a:gd name="adj1" fmla="val 100000"/>
              <a:gd name="adj2" fmla="val 43421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1.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IT Master Plan</a:t>
            </a:r>
          </a:p>
        </p:txBody>
      </p:sp>
      <p:sp>
        <p:nvSpPr>
          <p:cNvPr id="16" name="มนมุมสี่เหลี่ยมผืนผ้าด้านทแยงมุม 15"/>
          <p:cNvSpPr/>
          <p:nvPr/>
        </p:nvSpPr>
        <p:spPr>
          <a:xfrm>
            <a:off x="1001056" y="2348880"/>
            <a:ext cx="7285903" cy="3600400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     การจัดทำแผนแม่บทด้านเทคโนโลยีสารสนเทศนั้น เริ่มจากการจัดทำแผนยุทธศาสตร์โรงพยาบาล พ.ศ. 2557-2560 ก็ได้มีคณะกรรมการด้านสารสนเทศเข้าไปร่วมในการจัดทำแผนยุทธศาสตร์ของโรงพยาบาลด้วย  หลักจากได้แผนยุทธศาสตร์โรงพยาบาลแล้ว  จึงทำแบบสอบถามเพื่อประเมินความพึงพอใจในการให้บริการระบบเทคโนโลยีสารสนเทศ  แล้วนำมาวิเคราะห์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SWOT 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และ  กำหนดวิสัยทัศน์  </a:t>
            </a:r>
            <a:r>
              <a:rPr kumimoji="0" lang="th-TH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พันธ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กิจ  เป้าหมายหลัก  ยุทธศาสตร์  แผนกลยุทธ์  โครงการ  และกิจกรรม ต่าง ๆ เพื่อจัดทำเป็นแผนแม่บทเทคโนโลยีสารสนเทศของโรงพยาบาล  ฉบับปี พ.ศ. 2557-2560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itchFamily="34" charset="-34"/>
              <a:ea typeface="+mn-ea"/>
              <a:cs typeface="TH SarabunIT๙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H SarabunIT๙" pitchFamily="34" charset="-34"/>
              <a:ea typeface="+mn-ea"/>
              <a:cs typeface="TH SarabunIT๙" pitchFamily="34" charset="-34"/>
            </a:endParaRPr>
          </a:p>
        </p:txBody>
      </p:sp>
      <p:sp>
        <p:nvSpPr>
          <p:cNvPr id="7" name="Rectangle 6"/>
          <p:cNvSpPr/>
          <p:nvPr/>
        </p:nvSpPr>
        <p:spPr bwMode="auto">
          <a:xfrm rot="19670149">
            <a:off x="-555503" y="272240"/>
            <a:ext cx="2927522" cy="517358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373697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4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PMingLiU-ExtB" panose="02020500000000000000" pitchFamily="18" charset="-120"/>
            <a:cs typeface="TH SarabunPSK" panose="020B0500040200020003" pitchFamily="34" charset="-34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4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PMingLiU-ExtB" panose="02020500000000000000" pitchFamily="18" charset="-120"/>
            <a:cs typeface="TH SarabunPSK" panose="020B0500040200020003" pitchFamily="34" charset="-34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4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PMingLiU-ExtB" panose="02020500000000000000" pitchFamily="18" charset="-120"/>
            <a:cs typeface="TH SarabunPSK" panose="020B0500040200020003" pitchFamily="34" charset="-34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4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PMingLiU-ExtB" panose="02020500000000000000" pitchFamily="18" charset="-120"/>
            <a:cs typeface="TH SarabunPSK" panose="020B0500040200020003" pitchFamily="34" charset="-34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Angsana New"/>
      </a:majorFont>
      <a:minorFont>
        <a:latin typeface="Calibri"/>
        <a:ea typeface=""/>
        <a:cs typeface="Cordi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h-TH" altLang="th-TH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TH SarabunPSK" panose="020B0500040200020003" pitchFamily="34" charset="-34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h-TH" altLang="th-TH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TH SarabunPSK" panose="020B0500040200020003" pitchFamily="34" charset="-34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4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PMingLiU-ExtB" panose="02020500000000000000" pitchFamily="18" charset="-120"/>
            <a:cs typeface="TH SarabunPSK" panose="020B0500040200020003" pitchFamily="34" charset="-34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4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PMingLiU-ExtB" panose="02020500000000000000" pitchFamily="18" charset="-120"/>
            <a:cs typeface="TH SarabunPSK" panose="020B0500040200020003" pitchFamily="34" charset="-34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h-TH" altLang="th-TH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h-TH" altLang="th-TH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2921</TotalTime>
  <Words>19320</Words>
  <Application>Microsoft Office PowerPoint</Application>
  <PresentationFormat>On-screen Show (4:3)</PresentationFormat>
  <Paragraphs>1573</Paragraphs>
  <Slides>145</Slides>
  <Notes>42</Notes>
  <HiddenSlides>0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145</vt:i4>
      </vt:variant>
    </vt:vector>
  </HeadingPairs>
  <TitlesOfParts>
    <vt:vector size="171" baseType="lpstr">
      <vt:lpstr>PMingLiU-ExtB</vt:lpstr>
      <vt:lpstr>Angsana New</vt:lpstr>
      <vt:lpstr>Arial</vt:lpstr>
      <vt:lpstr>Arial Rounded MT Bold</vt:lpstr>
      <vt:lpstr>Browallia New</vt:lpstr>
      <vt:lpstr>Calibri</vt:lpstr>
      <vt:lpstr>Calibri Light</vt:lpstr>
      <vt:lpstr>Cordia New</vt:lpstr>
      <vt:lpstr>Courier New</vt:lpstr>
      <vt:lpstr>Garamond</vt:lpstr>
      <vt:lpstr>Little_Star</vt:lpstr>
      <vt:lpstr>Microsoft Sans Serif</vt:lpstr>
      <vt:lpstr>Symbol</vt:lpstr>
      <vt:lpstr>Tahoma</vt:lpstr>
      <vt:lpstr>TH SarabunIT๙</vt:lpstr>
      <vt:lpstr>TH SarabunPSK</vt:lpstr>
      <vt:lpstr>Wingdings</vt:lpstr>
      <vt:lpstr>Wingdings 2</vt:lpstr>
      <vt:lpstr>Default Design</vt:lpstr>
      <vt:lpstr>1_Default Design</vt:lpstr>
      <vt:lpstr>Office Theme</vt:lpstr>
      <vt:lpstr>2_Default Design</vt:lpstr>
      <vt:lpstr>1_Office Theme</vt:lpstr>
      <vt:lpstr>2_Office Theme</vt:lpstr>
      <vt:lpstr>Stream</vt:lpstr>
      <vt:lpstr>PhotoImpact</vt:lpstr>
      <vt:lpstr>PowerPoint Presentation</vt:lpstr>
      <vt:lpstr>PowerPoint Presentation</vt:lpstr>
      <vt:lpstr>IT Governance</vt:lpstr>
      <vt:lpstr>Objectives for IT Governance</vt:lpstr>
      <vt:lpstr>COBIT 5 IT Governance</vt:lpstr>
      <vt:lpstr>IT Governance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 Governance</vt:lpstr>
      <vt:lpstr>IT Governance</vt:lpstr>
      <vt:lpstr>คุณค่า (ประโยชน์) ของ 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แบบฟอร์มประเมินตนเองตามกรอบการพัฒนาคุณภาพระบบสารสนเทศโรงพยาบาล</vt:lpstr>
      <vt:lpstr>PowerPoint Presentation</vt:lpstr>
      <vt:lpstr>PowerPoint Presentation</vt:lpstr>
      <vt:lpstr>PowerPoint Presentation</vt:lpstr>
      <vt:lpstr>PowerPoint Presentation</vt:lpstr>
      <vt:lpstr>ตัวอย่างแผนแม่บท IT ที่พบ</vt:lpstr>
      <vt:lpstr>ตัวอย่างแผนแม่บท IT ที่พบ</vt:lpstr>
      <vt:lpstr>ตัวอย่างแผนแม่บท IT ที่พบ</vt:lpstr>
      <vt:lpstr>แผนยุทธศาสตร์โรงพยาบาล</vt:lpstr>
      <vt:lpstr>PowerPoint Presentation</vt:lpstr>
      <vt:lpstr>PowerPoint Presentation</vt:lpstr>
      <vt:lpstr>PowerPoint Presentation</vt:lpstr>
      <vt:lpstr>ความสำเร็จของการวางแผน IT</vt:lpstr>
      <vt:lpstr>PowerPoint Presentation</vt:lpstr>
      <vt:lpstr>PowerPoint Presentation</vt:lpstr>
      <vt:lpstr>PowerPoint Presentation</vt:lpstr>
      <vt:lpstr>PowerPoint Presentation</vt:lpstr>
      <vt:lpstr>แผนยุทธศาสตร์ โรงพยาบาล...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 Governance</vt:lpstr>
      <vt:lpstr>PowerPoint Presentation</vt:lpstr>
      <vt:lpstr>IT Governance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โครงสร้างการบริหาร</vt:lpstr>
      <vt:lpstr>PowerPoint Presentation</vt:lpstr>
      <vt:lpstr>ยุทธศาสตร์  การพัฒนาระบบบริการสุขภาพ และ การพัฒนาระบบสารสนเทศ</vt:lpstr>
      <vt:lpstr>H1: ยุทธศาสตร์การพัฒนาคุณภาพการรักษา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แผนแม่บทสารสนเทศ ร.พ. .........</vt:lpstr>
      <vt:lpstr>PowerPoint Presentation</vt:lpstr>
      <vt:lpstr>PowerPoint Presentation</vt:lpstr>
      <vt:lpstr>PowerPoint Presentation</vt:lpstr>
      <vt:lpstr>การสนับสนุนความต้องการของผู้รับบริการในระดับต่างๆ</vt:lpstr>
      <vt:lpstr>PowerPoint Presentation</vt:lpstr>
      <vt:lpstr>PowerPoint Presentation</vt:lpstr>
      <vt:lpstr>PowerPoint Presentation</vt:lpstr>
      <vt:lpstr>แผนแม่บทด้านเทคโนโลยีสารสนเทศ</vt:lpstr>
      <vt:lpstr>ความสอดคล้องแผนแม่บทด้าน IT กับแผนยุทธศาสตร์โรงพยาบาล </vt:lpstr>
      <vt:lpstr>PowerPoint Presentation</vt:lpstr>
      <vt:lpstr>PowerPoint Presentation</vt:lpstr>
      <vt:lpstr>ความสอดคล้องแผนแม่บทด้าน IT กับแผนยุทธศาสตร์โรงพยาบาล </vt:lpstr>
      <vt:lpstr>SIM1 ส่งเสริมพัฒนาการใช้เทคโนโลยีสารสนเทศเพื่อตอบสนองการดูแลประชาชนทุกกลุ่มวัย</vt:lpstr>
      <vt:lpstr>SIM2 ส่งเสริมประชาชนเข้าถึงข้อมูลสุขภาพ</vt:lpstr>
      <vt:lpstr>PowerPoint Presentation</vt:lpstr>
      <vt:lpstr>SIM3. พัฒนาเทคโนโลยีสารสนเทศสนับสนุนระบบบริการให้มี มาตรฐาน ปลอดภัย มีการเชื่อมโยงระบบบริการเพื่อเพิ่มคุณภาพบริการ</vt:lpstr>
      <vt:lpstr>PowerPoint Presentation</vt:lpstr>
      <vt:lpstr>SIM4. พัฒนาสารสนเทศเพื่อการควบคุมป้องกัน เฝ้าระวังโรคและภัยสุขภาพที่มีประสิทธิภาพ</vt:lpstr>
      <vt:lpstr>PowerPoint Presentation</vt:lpstr>
      <vt:lpstr>SIM5. พัฒนาระบบสารสนเทศเพื่อสนับสนุนการบริหารจัดการองค์กร</vt:lpstr>
      <vt:lpstr>PowerPoint Presentation</vt:lpstr>
      <vt:lpstr>สรุป Action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……  :Vision</vt:lpstr>
      <vt:lpstr>นิยามความเชี่ยวชาญระดับสูง ประกอบด้วย</vt:lpstr>
      <vt:lpstr>IT Vision </vt:lpstr>
      <vt:lpstr>พันธกิจ ด้านไอที</vt:lpstr>
      <vt:lpstr>วัตถุประสงค์</vt:lpstr>
      <vt:lpstr>สถานการณ์การใช้ IT ปัจจุบัน</vt:lpstr>
      <vt:lpstr>ปัจจัยสู่ความสำเร็จ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แผนยุทธศาสตร์ โรงพยาบาล......</vt:lpstr>
      <vt:lpstr>เป้าประสงค์ยุทธศาสตร์รพ.แยกตามประเด็นยุทธศาสตร์</vt:lpstr>
      <vt:lpstr>ประเด็นยุทธศาสตร์ที่ 1 พัฒนาคุณภาพบริการและบริหารความเสี่ยง</vt:lpstr>
      <vt:lpstr>ประเด็นยุทธศาสตร์ที่ 2  การสร้างสุขภาพที่ดีของประชาชน โดยการมีส่วนร่วมที่ดีของภาคีเครือข่าย</vt:lpstr>
      <vt:lpstr>ประเด็นยุทธศาสตร์ที่ 3  การพัฒนาบุคลากรให้มีทักษะการทำงาน และมีความสุข</vt:lpstr>
      <vt:lpstr>ประเด็นยุทธศาสตร์ที่ 3 (ต่อ) การพัฒนาบุคลากรให้มีทักษะการทำงาน และมีความสุข</vt:lpstr>
      <vt:lpstr>ประเด็นยุทธศาสตร์ที่ 4  การบริหารจัดการสิ่งแวดล้อม และความปลอดภัย </vt:lpstr>
      <vt:lpstr>ประเด็นยุทธศาสตร์ที่ 5 การพัฒนาระบบบริหารจัดการที่มีประสิทธิภาพ</vt:lpstr>
      <vt:lpstr>ประเด็นยุทธศาสตร์ที่ 5 (ต่อ) การพัฒนาระบบบริหารจัดการที่มีประสิทธิภาพ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222</cp:revision>
  <dcterms:created xsi:type="dcterms:W3CDTF">2013-11-21T03:18:02Z</dcterms:created>
  <dcterms:modified xsi:type="dcterms:W3CDTF">2022-01-25T02:05:05Z</dcterms:modified>
</cp:coreProperties>
</file>