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4"/>
  </p:notesMasterIdLst>
  <p:sldIdLst>
    <p:sldId id="458" r:id="rId4"/>
    <p:sldId id="459" r:id="rId5"/>
    <p:sldId id="366" r:id="rId6"/>
    <p:sldId id="456" r:id="rId7"/>
    <p:sldId id="457" r:id="rId8"/>
    <p:sldId id="452" r:id="rId9"/>
    <p:sldId id="368" r:id="rId10"/>
    <p:sldId id="369" r:id="rId11"/>
    <p:sldId id="25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BF2A-B242-45DE-99C4-D82FC4151D8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14598-D66B-4247-978D-364C73AB9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2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FE4F2-8ED3-4745-9827-7736B377F07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108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คุณภาพด้านคลินิก 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มุ่งที่ผลการรักษาผู้ป่วย (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outcome)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โดยส่วนใหญ่จะมุ่งเน้นที่ความปลอดภัยของผู้ป่วย เช่น ลดการแพ้ยา การสั่งรักษาซ้ำซ้อน ลดการติดเชื้อ เพิ่มประสิทธิผลการรักษา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คุณภาพด้านบริการ 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ทำให้ผู้ป่วยได้รับบริการที่ดีขึ้น (แต่อาจไม่เกี่ยวกับผลการรรักษา) เช่น ลดเวลารอคอย ลดการมาโรงพยาบาล ลดการแออัด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คุณภาพด้านบริหารจัดการ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เช่น ลดการรั่วไหล ลดขั้นตอนการทำงาน เพิ่มรายรับ ลดค่าใช้จ่าย เพิ่มประสิทธิภาพ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การจัดทำแผน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ควรมุ่งเน้นที่คุณภาพด้านคลินิกเป็นอันดับแรก เนื่องจากเป็นจุดประสงค์หลักของโรงพยาบาล แต่อย่างไรก็ดีต้องคำนึงถึงคุณภาพในทั้ง 3 ด้านอย่างเหมาะสม กิจกรรมบางอย่างอาจทำให้เกิดคุณภาพ 2 หรือ 3 ด้านร่วมกัน แต่กิจกรรมบางอย่างอาจเกิดคุณภาพด้านหนึ่งและลดคุณภาพอีกด้านหนึ่งก็ได้ จึงต้องวิเคราะห์ จัดทำแผนอย่างเหมาะสม 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ในโรงพยาบาลที่มีการเรียน การสอน อาจมีคุณภาพด้านวิชาการเพิ่มขึ้นด้วย เช่น ระบบข้อมูลเพื่อการวิจัย การจัดการหลักสูตร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e-learning e-journal e-textbook 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โปรแกรมช่วยการวิจัยและสถิติต่างๆ เป็นต้น</a:t>
            </a:r>
            <a:endParaRPr lang="th-TH" altLang="th-TH" dirty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1pPr>
            <a:lvl2pPr marL="742950" indent="-28575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2pPr>
            <a:lvl3pPr marL="11430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3pPr>
            <a:lvl4pPr marL="16002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4pPr>
            <a:lvl5pPr marL="20574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C12A9-D182-41C9-ADBA-D484AC15582D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MingLiU-ExtB" panose="02020500000000000000" pitchFamily="18" charset="-120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MingLiU-ExtB" panose="02020500000000000000" pitchFamily="18" charset="-120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559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983-0CF7-4765-B2CA-3480A6EE6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2A223-CD08-4EC0-AC13-8952E482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CA895-C4EC-4792-AEAD-6C47F5B3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88977-9CB9-4DC6-9CA7-4B6942A9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B58D-8368-4F6E-B777-D0392929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0A3D-D9F4-4E11-86E6-BB539FB6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FF688-CDDA-414C-B074-D00B3FF2C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72EE-8798-4AB0-8016-3C151C09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5B823-E7CA-4595-8F88-FCB1215E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862F4-1C9A-404A-85D1-FA86DDD2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468BD-0783-4FA0-BEDF-B82D6BCDE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0A715-B9AD-4942-93AE-AD1D15FD8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70EEF-FC80-490E-A3E8-40AC176E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519CC-DED8-4A6E-92FF-E80B1751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ECC7-B5CF-4B9E-B753-E62C78E4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3AF7-38BD-BB47-B6E5-169ED9D90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21FEC-B0EC-3449-94A2-DE7D91424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C15E-FE75-B240-9810-C6B4A342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7D970-AB83-EA46-90E4-59FF2FD6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CFC30-86FB-6D48-8506-77A16343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D1CB-B974-2D48-AA52-AA0E5204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6EB8-C2EE-B245-947B-E09BC760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3DA1-F532-7445-8715-6F32C706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386E-57BC-B847-BC4D-57E64F38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F0430-4912-4F46-A590-6A8E19C8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D74D-1156-714D-94FC-2848AC5E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64A2C-BBF4-0F4C-917E-8C6E5F73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4D92E-4B33-D149-9B35-06858BEF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6430D-E7AF-7645-8ED5-9DD8A3BE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DB903-1D80-7D42-B179-2DF3E7A7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8C7B-CFBB-9140-B1DD-9A30F80E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DE12-3A64-F548-9E7F-2EF4D1E1D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1CD5D-736C-C741-84CA-CBEE822C7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3B6AB-0175-7A45-B757-5026617F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75255-C31E-484B-9E19-93A04985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1D76-6C63-D742-B1C6-59A467D0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6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39D9-0A99-4749-943C-01C26D1F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4795B-7E10-AB4B-9438-EFA80CC4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E9D30-6C34-DF49-9F59-A8C36456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AA3D6-16E9-6141-AB6B-F5A5B83E8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7D66A-F7D5-CE44-A310-EC35AB05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CF7BB-3781-E748-A0C1-730E74BD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50820-DA39-ED4F-8428-A78D2929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92E42-8363-9B4E-BE14-A519345D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F9DD-A9BB-3548-88E7-527A6FBE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8B919-B582-3F4C-8E7F-9D4EBA25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D768-5ED5-7B40-B87E-3E5BDD77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F7366-898A-1D47-B573-260C1ED0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326C-5DAA-8D48-8EFD-555897C4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D38A8-D08C-4E43-94C3-12F0B7A8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60397-5EFA-7644-BE86-EA1E6E5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A64B-A8E2-FC4F-91C3-9D9DC441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083F7-1984-0646-8232-7602A008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9E36A-19E2-2245-A91F-1824F605C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7D2B6-F9D3-3C42-AD5A-FB76792C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B7603-CCBC-8F4A-B58E-9AAC9A48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4160B-BBFB-224B-A9D6-C21E9E1B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4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9C4C-6928-414B-AFC3-D172B642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A749-189C-4DF7-808F-8BE91E9A0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DB58-CD88-4720-BDA2-ED5F7768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652A8-7411-4A16-B798-495D4144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E1C0C-7E9F-4FA0-9299-0157E758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4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50D-B482-F545-8283-1F728DE8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5CB99-C00C-FB4E-B6DD-0A84BFE7B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B0033-66D2-C34B-857A-46396C9D3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7936A-7B5E-B84D-B332-24EDDD2C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4B21B-C124-E14D-98F1-DD702271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06B64-B9B5-FA4D-BD21-19F08C7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18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9E55-83BF-B242-B23F-82560931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8B524-0B99-FE41-BEEF-4B787F94A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C0809-7FB4-9148-8F3A-1E66FBD7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F5E9-745B-C64F-AC49-CDD530A7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F46AA-4E52-704C-8395-B9AC0101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2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F8995-C472-F04D-86FC-252AE5358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76CB6-B2D8-2942-B4BA-F8A3683E4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B776E-D62C-DA4B-AE42-E3BABB02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C9D2-E6BB-4D4F-AD0B-5A02E00F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493D0-5C64-3B43-9D1F-88E5ED9B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7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48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85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92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7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14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09A-50FC-49C0-8197-156FA387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EAFB-4A38-4E41-B5D8-F6C94A033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9569D-F66C-4B63-8A0D-7D777F7D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25EA-5F97-494D-A02F-CE8B30B9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63812-E170-415B-81E0-CA25A764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2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4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27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2BEB-DEB6-415D-9A5D-5AB555C3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614EE-62A4-49C4-BFCB-3CC20E9C2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60EA5-5304-4332-B5C9-7CDDEE5F3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9C26E-7330-47B5-A87E-9408E973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E2D42-7F0D-4B2E-A4FD-6A5E14F0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D5536-EA88-4121-B64F-E6506D49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5811-4323-482E-93FB-CD7BE04E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131D-5308-4838-965E-214712E1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945EA-4F29-4F27-AF8E-33D0084F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72E5F-3084-443D-90D0-089167DFE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6615B-D8E5-463E-B497-5351ED143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56DD4-6665-4CC2-8A80-D351F7B9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DEA52-7F8A-416C-950A-22A797C9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ABAB0-91E6-4CFA-BBCA-C41EACB0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AC07-1133-4830-88E2-56163DBB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FD126-000B-4A91-8111-1A569046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DF000-E29B-49DE-9BA7-11B67647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D18E0-4BD8-4B9B-817A-5020F79A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5EF4B-089E-4D66-9967-2BB534B1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F4D62-84D5-4D7D-B745-53A254BC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EDC8-E557-4E41-B886-F7ECB194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3EDF-7F10-49BE-BEF3-1B7C36B3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BE6F0-0963-433F-AD83-BE1F7005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98827-7D60-4393-AB69-A23A46B06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D5571-DC35-4FDC-923A-C7197192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0362F-CEB7-4283-B403-2562E1BB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D6557-C37B-4F79-8FC0-8CC74E16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8E3D-136E-4B08-8DE3-0FFCB42F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F4972-AD23-4E58-9BB5-B8449B43A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0459C-8CA3-4617-A353-91E02D32D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2194C-70C6-4905-9E14-1989ABF4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77868-73B5-425B-B11E-214DA591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F6FC1-AF8A-4085-880F-0E9FA28B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6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ABF6C-CB41-412E-A998-DEAB1D88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EDFF-0FF6-42F7-AE37-655194F64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97574-09B4-4BA2-9448-073439747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0C8D-285A-49F5-967F-2AFB80C3183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72EA-2E02-4104-B49E-558B5368A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66423-BA3F-4294-A65F-E81C0D172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FFCC-53A4-44A2-B922-D08C9ED0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8EDA3-4DA6-BB4B-AD71-98C0AA0B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44F2C-910A-794B-8013-518F1234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2D69-4F5C-964F-AD57-2C91484F8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DAA8-B523-5D47-B56D-A27C336779D9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693F8-B7DB-6346-BE4A-1AC3BF3F9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DA33A-A997-6746-B69A-67BA7AA3E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2EBA-F1A9-5946-BE98-ED4E9C885BB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B438-6CA7-43E0-8E3F-D19670190E8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298C-0EAD-49EF-8E0D-12B24B5BD1F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2B5F-FA17-488C-9A6C-F6EFCCA180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ประชุมผู้รับผิดชอบงานเทคโนโลยีสารสนเทศ โรงพยาบาล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40512-9274-4CFE-A01C-B6581682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การพัฒนาระบบสารสนเทศ </a:t>
            </a:r>
            <a:r>
              <a:rPr lang="en-US" dirty="0"/>
              <a:t>(ICT) </a:t>
            </a:r>
            <a:r>
              <a:rPr lang="th-TH" dirty="0"/>
              <a:t>เป็นศูนย์กลางข้อมูลกลางด้านสุขภาพของประชาชน ปี 2565</a:t>
            </a:r>
          </a:p>
          <a:p>
            <a:pPr lvl="1"/>
            <a:r>
              <a:rPr lang="en-US" dirty="0"/>
              <a:t>Matrix scoring ICT </a:t>
            </a:r>
            <a:r>
              <a:rPr lang="th-TH" dirty="0"/>
              <a:t>เขตสุขภาพที่ 11</a:t>
            </a:r>
          </a:p>
          <a:p>
            <a:pPr lvl="1"/>
            <a:r>
              <a:rPr lang="th-TH" dirty="0"/>
              <a:t>คณะกรรมการธรรมา</a:t>
            </a:r>
            <a:r>
              <a:rPr lang="th-TH" dirty="0" err="1"/>
              <a:t>ภิ</a:t>
            </a:r>
            <a:r>
              <a:rPr lang="th-TH" dirty="0"/>
              <a:t>บาลด้านข้อมูลและเทคโนโลยีสุขภาพ จังหวัดพังงา</a:t>
            </a:r>
          </a:p>
          <a:p>
            <a:pPr lvl="1"/>
            <a:r>
              <a:rPr lang="en-US" dirty="0"/>
              <a:t>HIS Gateway</a:t>
            </a:r>
          </a:p>
          <a:p>
            <a:pPr lvl="1"/>
            <a:r>
              <a:rPr lang="th-TH" dirty="0"/>
              <a:t>การจัดการด้านความปลอดภัยไซเบอร์ </a:t>
            </a:r>
            <a:r>
              <a:rPr lang="en-US" dirty="0"/>
              <a:t>SLA: Service Level Agreement / Server/ Network / HA-IT (TMI) / EMR/ PHR</a:t>
            </a:r>
          </a:p>
          <a:p>
            <a:r>
              <a:rPr lang="th-TH" dirty="0"/>
              <a:t>การรายงานข้อมูลพื้นฐานของสถานบริการสาธารณสุข (รพช/รพท) ภายใน 31 มกราคม 2565</a:t>
            </a:r>
          </a:p>
          <a:p>
            <a:r>
              <a:rPr lang="th-TH" dirty="0"/>
              <a:t>แลกเปลี่ยนเรียนรู้ผลงานเด่นด้านเทคโนโลยีสารสนเทศ โรงพยาบาล</a:t>
            </a:r>
          </a:p>
          <a:p>
            <a:r>
              <a:rPr lang="th-TH" dirty="0"/>
              <a:t>แนวคิดการขับเคลื่อนระบบเทคโนโลยีสารสนเทศของ รพท/รพช จังหวัดพังงา</a:t>
            </a:r>
          </a:p>
          <a:p>
            <a:r>
              <a:rPr lang="th-TH" dirty="0"/>
              <a:t>พัฒนาแผนแม่บท รพ. </a:t>
            </a:r>
            <a:endParaRPr lang="en-US" dirty="0"/>
          </a:p>
          <a:p>
            <a:r>
              <a:rPr lang="th-TH" dirty="0"/>
              <a:t>กำหนดประเด็นมุ่งพัฒนาระบบเทคโนโลยีสารสนเทศปี 2565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3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2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0"/>
            <a:ext cx="9017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3481389" y="711201"/>
            <a:ext cx="6497637" cy="30464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80975" indent="-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15963" indent="-2587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th-TH" b="1" dirty="0">
                <a:solidFill>
                  <a:srgbClr val="000000">
                    <a:alpha val="4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Areas of Quality</a:t>
            </a:r>
          </a:p>
          <a:p>
            <a:pPr marL="1262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b="1" dirty="0">
                <a:solidFill>
                  <a:srgbClr val="0000FF">
                    <a:alpha val="46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 Clinical Quality</a:t>
            </a:r>
            <a:endParaRPr lang="en-US" altLang="th-TH" b="1" dirty="0">
              <a:solidFill>
                <a:srgbClr val="0000FF">
                  <a:alpha val="46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262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b="1" dirty="0">
                <a:solidFill>
                  <a:srgbClr val="0000FF">
                    <a:alpha val="46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 Service Quality</a:t>
            </a:r>
          </a:p>
          <a:p>
            <a:pPr marL="1262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b="1" dirty="0">
                <a:solidFill>
                  <a:srgbClr val="0000FF">
                    <a:alpha val="46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 Management Quality</a:t>
            </a:r>
          </a:p>
        </p:txBody>
      </p:sp>
      <p:sp>
        <p:nvSpPr>
          <p:cNvPr id="79925" name="Rectangle 3"/>
          <p:cNvSpPr txBox="1">
            <a:spLocks/>
          </p:cNvSpPr>
          <p:nvPr/>
        </p:nvSpPr>
        <p:spPr bwMode="auto">
          <a:xfrm>
            <a:off x="3000376" y="217488"/>
            <a:ext cx="64801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1pPr>
            <a:lvl2pPr marL="742950" indent="-28575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2pPr>
            <a:lvl3pPr marL="11430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3pPr>
            <a:lvl4pPr marL="16002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4pPr>
            <a:lvl5pPr marL="20574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600" b="1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การพัฒนาคุณภาพสารสนเทศโรงพยาบาล</a:t>
            </a:r>
          </a:p>
        </p:txBody>
      </p:sp>
      <p:graphicFrame>
        <p:nvGraphicFramePr>
          <p:cNvPr id="79922" name="Object 50"/>
          <p:cNvGraphicFramePr>
            <a:graphicFrameLocks noChangeAspect="1"/>
          </p:cNvGraphicFramePr>
          <p:nvPr/>
        </p:nvGraphicFramePr>
        <p:xfrm>
          <a:off x="1797051" y="1255714"/>
          <a:ext cx="22653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Impact" r:id="rId5" imgW="8485533" imgH="5258998" progId="PI3.Image">
                  <p:embed/>
                </p:oleObj>
              </mc:Choice>
              <mc:Fallback>
                <p:oleObj name="PhotoImpact" r:id="rId5" imgW="8485533" imgH="5258998" progId="PI3.Image">
                  <p:embed/>
                  <p:pic>
                    <p:nvPicPr>
                      <p:cNvPr id="7992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1" y="1255714"/>
                        <a:ext cx="2265363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26" name="Rectangle 1"/>
          <p:cNvSpPr>
            <a:spLocks noChangeArrowheads="1"/>
          </p:cNvSpPr>
          <p:nvPr/>
        </p:nvSpPr>
        <p:spPr bwMode="auto">
          <a:xfrm>
            <a:off x="2495551" y="3933825"/>
            <a:ext cx="71786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1pPr>
            <a:lvl2pPr marL="742950" indent="-28575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2pPr>
            <a:lvl3pPr marL="11430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3pPr>
            <a:lvl4pPr marL="16002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4pPr>
            <a:lvl5pPr marL="2057400" indent="-228600" eaLnBrk="0" hangingPunct="0"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PMingLiU-ExtB" panose="02020500000000000000" pitchFamily="18" charset="-120"/>
                <a:cs typeface="TH SarabunPSK" panose="020B0500040200020003" pitchFamily="34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โรงพยาบาลส่วนใหญ่ในประเทศไทย (โดยเฉพาะของกระทรวงสาธารณสุข) ยังคงใช้ </a:t>
            </a:r>
            <a:r>
              <a:rPr lang="en-US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IT </a:t>
            </a:r>
            <a:r>
              <a:rPr lang="th-TH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ในโรงพยาบาลเพื่อการบริหาร การเงิน การลงทะเบียนผู้ป่วย เป็นหลัก หากไม่พัฒนาคุณภาพ </a:t>
            </a:r>
            <a:r>
              <a:rPr lang="en-US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IT </a:t>
            </a:r>
            <a:r>
              <a:rPr lang="th-TH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อย่างเหมาะสม จะเป็นการยากที่จะใช้ </a:t>
            </a:r>
            <a:r>
              <a:rPr lang="en-US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IT </a:t>
            </a:r>
            <a:r>
              <a:rPr lang="th-TH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ให้เกิดประสิทธิภาพสูงสุด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และความเสี่ยงจะมากขึ้นเรื่อยๆ เมื่อใช้ </a:t>
            </a:r>
            <a:r>
              <a:rPr lang="en-US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IT </a:t>
            </a:r>
            <a:r>
              <a:rPr lang="th-TH" altLang="th-TH" sz="3200" b="1" dirty="0">
                <a:solidFill>
                  <a:srgbClr val="000000">
                    <a:alpha val="30000"/>
                  </a:srgbClr>
                </a:solidFill>
                <a:latin typeface="TH SarabunPSK" panose="020B0500040200020003" pitchFamily="34" charset="-34"/>
              </a:rPr>
              <a:t>มากขึ้น</a:t>
            </a:r>
            <a:endParaRPr lang="en-US" altLang="th-TH" sz="3200" b="1" dirty="0">
              <a:solidFill>
                <a:srgbClr val="000000">
                  <a:alpha val="30000"/>
                </a:srgbClr>
              </a:solidFill>
              <a:latin typeface="TH SarabunPSK" panose="020B0500040200020003" pitchFamily="34" charset="-34"/>
              <a:sym typeface="Symbol" panose="05050102010706020507" pitchFamily="18" charset="2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291514" y="1704976"/>
            <a:ext cx="1368425" cy="504825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3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0000">
                    <a:alpha val="31000"/>
                  </a:srgbClr>
                </a:solidFill>
                <a:latin typeface="Calibri"/>
                <a:cs typeface="TH SarabunPSK" panose="020B0500040200020003" pitchFamily="34" charset="-34"/>
              </a:rPr>
              <a:t>Needs</a:t>
            </a:r>
            <a:endParaRPr lang="th-TH" sz="2000" dirty="0">
              <a:solidFill>
                <a:srgbClr val="FF0000">
                  <a:alpha val="31000"/>
                </a:srgbClr>
              </a:solidFill>
              <a:latin typeface="Calibri"/>
              <a:cs typeface="TH SarabunPSK" panose="020B0500040200020003" pitchFamily="34" charset="-34"/>
            </a:endParaRPr>
          </a:p>
        </p:txBody>
      </p:sp>
      <p:cxnSp>
        <p:nvCxnSpPr>
          <p:cNvPr id="79928" name="Straight Arrow Connector 6"/>
          <p:cNvCxnSpPr>
            <a:cxnSpLocks noChangeShapeType="1"/>
            <a:stCxn id="3" idx="2"/>
          </p:cNvCxnSpPr>
          <p:nvPr/>
        </p:nvCxnSpPr>
        <p:spPr bwMode="auto">
          <a:xfrm flipH="1">
            <a:off x="7292975" y="1957388"/>
            <a:ext cx="998538" cy="0"/>
          </a:xfrm>
          <a:prstGeom prst="straightConnector1">
            <a:avLst/>
          </a:prstGeom>
          <a:noFill/>
          <a:ln w="28575" algn="ctr">
            <a:solidFill>
              <a:srgbClr val="FF0000">
                <a:alpha val="32000"/>
              </a:srgbClr>
            </a:solidFill>
            <a:round/>
            <a:headEnd/>
            <a:tailEnd type="triangle" w="med" len="med"/>
          </a:ln>
        </p:spPr>
      </p:cxnSp>
      <p:sp>
        <p:nvSpPr>
          <p:cNvPr id="14" name="Oval 13"/>
          <p:cNvSpPr/>
          <p:nvPr/>
        </p:nvSpPr>
        <p:spPr bwMode="auto">
          <a:xfrm>
            <a:off x="7680325" y="2382839"/>
            <a:ext cx="2592388" cy="504825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3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FF0000">
                    <a:alpha val="34000"/>
                  </a:srgbClr>
                </a:solidFill>
                <a:latin typeface="Calibri"/>
                <a:cs typeface="TH SarabunPSK" panose="020B0500040200020003" pitchFamily="34" charset="-34"/>
              </a:rPr>
              <a:t>Needs+Wants</a:t>
            </a:r>
            <a:endParaRPr lang="th-TH" sz="2000" dirty="0">
              <a:solidFill>
                <a:srgbClr val="FF0000">
                  <a:alpha val="34000"/>
                </a:srgbClr>
              </a:solidFill>
              <a:latin typeface="Calibri"/>
              <a:cs typeface="TH SarabunPSK" panose="020B0500040200020003" pitchFamily="34" charset="-34"/>
            </a:endParaRPr>
          </a:p>
        </p:txBody>
      </p:sp>
      <p:cxnSp>
        <p:nvCxnSpPr>
          <p:cNvPr id="79930" name="Straight Arrow Connector 14"/>
          <p:cNvCxnSpPr>
            <a:cxnSpLocks noChangeShapeType="1"/>
            <a:stCxn id="14" idx="2"/>
          </p:cNvCxnSpPr>
          <p:nvPr/>
        </p:nvCxnSpPr>
        <p:spPr bwMode="auto">
          <a:xfrm flipH="1">
            <a:off x="7248525" y="2635250"/>
            <a:ext cx="431800" cy="0"/>
          </a:xfrm>
          <a:prstGeom prst="straightConnector1">
            <a:avLst/>
          </a:prstGeom>
          <a:noFill/>
          <a:ln w="28575" algn="ctr">
            <a:solidFill>
              <a:srgbClr val="FF0000">
                <a:alpha val="32000"/>
              </a:srgbClr>
            </a:solidFill>
            <a:round/>
            <a:headEnd/>
            <a:tailEnd type="triangle" w="med" len="med"/>
          </a:ln>
        </p:spPr>
      </p:cxnSp>
      <p:sp>
        <p:nvSpPr>
          <p:cNvPr id="9" name="Bent-Up Arrow 8"/>
          <p:cNvSpPr/>
          <p:nvPr/>
        </p:nvSpPr>
        <p:spPr bwMode="auto">
          <a:xfrm>
            <a:off x="8031164" y="3089275"/>
            <a:ext cx="1017587" cy="369888"/>
          </a:xfrm>
          <a:prstGeom prst="bentUpArrow">
            <a:avLst>
              <a:gd name="adj1" fmla="val 18045"/>
              <a:gd name="adj2" fmla="val 25000"/>
              <a:gd name="adj3" fmla="val 25000"/>
            </a:avLst>
          </a:prstGeom>
          <a:solidFill>
            <a:srgbClr val="FF0000">
              <a:alpha val="1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800">
              <a:solidFill>
                <a:srgbClr val="1F497D"/>
              </a:solidFill>
              <a:latin typeface="PMingLiU-ExtB" panose="02020500000000000000" pitchFamily="18" charset="-120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4FB5A-0C3B-43D9-B854-F28E0C96BBD9}"/>
              </a:ext>
            </a:extLst>
          </p:cNvPr>
          <p:cNvSpPr txBox="1"/>
          <p:nvPr/>
        </p:nvSpPr>
        <p:spPr>
          <a:xfrm rot="19939796">
            <a:off x="2523038" y="1956525"/>
            <a:ext cx="7237643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h="25400" prst="softRound"/>
            </a:sp3d>
          </a:bodyPr>
          <a:lstStyle/>
          <a:p>
            <a:r>
              <a:rPr lang="th-TH" sz="5400" b="1" dirty="0"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พัฒนาให้การทำงานด้าน </a:t>
            </a:r>
            <a:r>
              <a:rPr lang="en-US" sz="5400" b="1" dirty="0"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sz="5400" b="1" dirty="0"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มีคุณภาพ</a:t>
            </a:r>
          </a:p>
          <a:p>
            <a:r>
              <a:rPr lang="th-TH" sz="5400" b="1" dirty="0"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เพื่อเป็นเครื่องมือนำไปสู่คุณภาพด้าน </a:t>
            </a:r>
          </a:p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 </a:t>
            </a:r>
            <a:r>
              <a:rPr lang="th-TH" sz="5400" b="1" dirty="0">
                <a:solidFill>
                  <a:srgbClr val="7030A0"/>
                </a:solidFill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 </a:t>
            </a:r>
            <a:r>
              <a:rPr lang="th-TH" sz="5400" b="1" dirty="0"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5400" b="1" dirty="0">
                <a:solidFill>
                  <a:srgbClr val="008000"/>
                </a:solidFill>
                <a:effectLst>
                  <a:glow rad="215900">
                    <a:srgbClr val="FFFF00">
                      <a:alpha val="38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การดูแลผู้ป่วยให้ดียิ่งขึ้น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3159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5F10BD-B13E-42BA-9F59-24D4FF583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t="19648" r="9116" b="15502"/>
          <a:stretch/>
        </p:blipFill>
        <p:spPr>
          <a:xfrm>
            <a:off x="702363" y="826100"/>
            <a:ext cx="11042591" cy="5751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FCCBD-7F25-4364-A88B-6A8E54599E5D}"/>
              </a:ext>
            </a:extLst>
          </p:cNvPr>
          <p:cNvSpPr txBox="1"/>
          <p:nvPr/>
        </p:nvSpPr>
        <p:spPr>
          <a:xfrm>
            <a:off x="1470991" y="364435"/>
            <a:ext cx="7235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http://it-phdb.moph.go.th/reportdata-beta/#/main</a:t>
            </a:r>
          </a:p>
        </p:txBody>
      </p:sp>
    </p:spTree>
    <p:extLst>
      <p:ext uri="{BB962C8B-B14F-4D97-AF65-F5344CB8AC3E}">
        <p14:creationId xmlns:p14="http://schemas.microsoft.com/office/powerpoint/2010/main" val="317706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ผืนผ้าด้านทแยงมุม 12">
            <a:extLst>
              <a:ext uri="{FF2B5EF4-FFF2-40B4-BE49-F238E27FC236}">
                <a16:creationId xmlns:a16="http://schemas.microsoft.com/office/drawing/2014/main" id="{A47A448F-B42C-BB40-AF38-98F24391B406}"/>
              </a:ext>
            </a:extLst>
          </p:cNvPr>
          <p:cNvSpPr/>
          <p:nvPr/>
        </p:nvSpPr>
        <p:spPr>
          <a:xfrm>
            <a:off x="3629024" y="116632"/>
            <a:ext cx="8429625" cy="1080120"/>
          </a:xfrm>
          <a:prstGeom prst="round2DiagRect">
            <a:avLst/>
          </a:prstGeom>
          <a:solidFill>
            <a:srgbClr val="66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Functional based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ประเด็นที่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6.3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พัฒนาระบบสารสนเทศ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ICT) 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algn="ctr"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เป็นศูนย์ข้อมูลกลางด้านสุขภาพของประชาชน เขตสุขภาพที่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11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88D306-447A-4C8C-8918-A560674CA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07264"/>
              </p:ext>
            </p:extLst>
          </p:nvPr>
        </p:nvGraphicFramePr>
        <p:xfrm>
          <a:off x="78560" y="1340128"/>
          <a:ext cx="12023407" cy="54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957">
                  <a:extLst>
                    <a:ext uri="{9D8B030D-6E8A-4147-A177-3AD203B41FA5}">
                      <a16:colId xmlns:a16="http://schemas.microsoft.com/office/drawing/2014/main" val="1063630613"/>
                    </a:ext>
                  </a:extLst>
                </a:gridCol>
                <a:gridCol w="6588443">
                  <a:extLst>
                    <a:ext uri="{9D8B030D-6E8A-4147-A177-3AD203B41FA5}">
                      <a16:colId xmlns:a16="http://schemas.microsoft.com/office/drawing/2014/main" val="3261205952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320973382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356492447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658424355"/>
                    </a:ext>
                  </a:extLst>
                </a:gridCol>
                <a:gridCol w="990917">
                  <a:extLst>
                    <a:ext uri="{9D8B030D-6E8A-4147-A177-3AD203B41FA5}">
                      <a16:colId xmlns:a16="http://schemas.microsoft.com/office/drawing/2014/main" val="2268496028"/>
                    </a:ext>
                  </a:extLst>
                </a:gridCol>
              </a:tblGrid>
              <a:tr h="509448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ชื่อตัวชี้วัด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เกณฑ์เป้าหมาย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025837"/>
                  </a:ext>
                </a:extLst>
              </a:tr>
              <a:tr h="55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207595"/>
                  </a:ext>
                </a:extLst>
              </a:tr>
              <a:tr h="2168246">
                <a:tc>
                  <a:txBody>
                    <a:bodyPr/>
                    <a:lstStyle/>
                    <a:p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ร้อยละของจังหวัดที่มีการใช้บริการศูนย์ข้อมูลกลางด้านสุขภาพของประชาชน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เชื่อมต่อ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 Gateway)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4092"/>
                  </a:ext>
                </a:extLst>
              </a:tr>
              <a:tr h="2168246">
                <a:tc>
                  <a:txBody>
                    <a:bodyPr/>
                    <a:lstStyle/>
                    <a:p>
                      <a:endParaRPr lang="en-US" sz="24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ร้อยละของจังหวัดที่มีการแต่งตั้งคณะทำงานธรรมา</a:t>
                      </a:r>
                      <a:r>
                        <a:rPr lang="th-TH" sz="24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บาลด้านข้อมูลและเทคโนโลยีสุขภาพ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ร้อยละของจังหวัดที่มีการติดตั้งบริการศูนย์ข้อมูลกลางด้านสุขภาพของประชาชน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ติดตั้ง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 Gateway)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  <a:p>
                      <a:pPr algn="ctr"/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09067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10">
            <a:extLst>
              <a:ext uri="{FF2B5EF4-FFF2-40B4-BE49-F238E27FC236}">
                <a16:creationId xmlns:a16="http://schemas.microsoft.com/office/drawing/2014/main" id="{25F1A506-3805-45EB-97B4-07604F5A4C77}"/>
              </a:ext>
            </a:extLst>
          </p:cNvPr>
          <p:cNvSpPr/>
          <p:nvPr/>
        </p:nvSpPr>
        <p:spPr>
          <a:xfrm>
            <a:off x="374444" y="2485636"/>
            <a:ext cx="1141885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 anchorCtr="0"/>
          <a:lstStyle/>
          <a:p>
            <a:pPr algn="ctr">
              <a:lnSpc>
                <a:spcPct val="80000"/>
              </a:lnSpc>
              <a:defRPr/>
            </a:pPr>
            <a:r>
              <a:rPr lang="th-TH" sz="2200" b="1" kern="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ตัวชี้วัดหลัก</a:t>
            </a:r>
          </a:p>
        </p:txBody>
      </p:sp>
      <p:sp>
        <p:nvSpPr>
          <p:cNvPr id="9" name="สี่เหลี่ยมผืนผ้า 14">
            <a:extLst>
              <a:ext uri="{FF2B5EF4-FFF2-40B4-BE49-F238E27FC236}">
                <a16:creationId xmlns:a16="http://schemas.microsoft.com/office/drawing/2014/main" id="{8F11C82C-8380-4D7F-AA1E-93B11F6DFEBD}"/>
              </a:ext>
            </a:extLst>
          </p:cNvPr>
          <p:cNvSpPr/>
          <p:nvPr/>
        </p:nvSpPr>
        <p:spPr>
          <a:xfrm>
            <a:off x="374443" y="4613502"/>
            <a:ext cx="1141885" cy="57606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 anchorCtr="0"/>
          <a:lstStyle/>
          <a:p>
            <a:pPr algn="ctr">
              <a:lnSpc>
                <a:spcPct val="80000"/>
              </a:lnSpc>
              <a:defRPr/>
            </a:pPr>
            <a:r>
              <a:rPr lang="th-TH" sz="2200" b="1" kern="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ตัวชี้วัดรอง</a:t>
            </a:r>
          </a:p>
        </p:txBody>
      </p:sp>
    </p:spTree>
    <p:extLst>
      <p:ext uri="{BB962C8B-B14F-4D97-AF65-F5344CB8AC3E}">
        <p14:creationId xmlns:p14="http://schemas.microsoft.com/office/powerpoint/2010/main" val="247713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3193F89-F449-4AFC-B071-6D5BF7E6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99" y="1149150"/>
            <a:ext cx="10261601" cy="571559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74F2B132-2A7C-46C5-8B32-582B2D997CDA}"/>
              </a:ext>
            </a:extLst>
          </p:cNvPr>
          <p:cNvSpPr/>
          <p:nvPr/>
        </p:nvSpPr>
        <p:spPr>
          <a:xfrm>
            <a:off x="1930399" y="1149150"/>
            <a:ext cx="2797508" cy="64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CF2755EC-61AA-4D23-8FF4-F4BA89AFF05C}"/>
              </a:ext>
            </a:extLst>
          </p:cNvPr>
          <p:cNvGrpSpPr/>
          <p:nvPr/>
        </p:nvGrpSpPr>
        <p:grpSpPr>
          <a:xfrm>
            <a:off x="-211" y="29030"/>
            <a:ext cx="2694629" cy="2772227"/>
            <a:chOff x="-211" y="29029"/>
            <a:chExt cx="2990154" cy="3039235"/>
          </a:xfrm>
        </p:grpSpPr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1AA87B9D-2536-4154-8775-824FC2E75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1" y="101197"/>
              <a:ext cx="2990154" cy="2967067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F43FD647-7665-4498-BD39-C71C5A07C428}"/>
                </a:ext>
              </a:extLst>
            </p:cNvPr>
            <p:cNvSpPr/>
            <p:nvPr/>
          </p:nvSpPr>
          <p:spPr>
            <a:xfrm>
              <a:off x="0" y="29029"/>
              <a:ext cx="1117600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26" name="Picture 2" descr="Digital Disruption : สร้างนวัตกรรมด้วยกลยุทธ์ใหม่ที่มีเทคโนโลยีเป็นตัวกลาง">
            <a:extLst>
              <a:ext uri="{FF2B5EF4-FFF2-40B4-BE49-F238E27FC236}">
                <a16:creationId xmlns:a16="http://schemas.microsoft.com/office/drawing/2014/main" id="{E5FCDC97-5E29-486D-88A0-3DEBE487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15" y="123382"/>
            <a:ext cx="3097525" cy="154876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ital disruption เพิ่งจะเริ่มต้นเท่านั้น - iT24Hrs">
            <a:extLst>
              <a:ext uri="{FF2B5EF4-FFF2-40B4-BE49-F238E27FC236}">
                <a16:creationId xmlns:a16="http://schemas.microsoft.com/office/drawing/2014/main" id="{EB862D0D-2A88-4E68-9248-50506E124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2" y="3062105"/>
            <a:ext cx="1987322" cy="112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1265BC9-5A21-4531-85AB-60F36B43CE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73"/>
          <a:stretch/>
        </p:blipFill>
        <p:spPr>
          <a:xfrm>
            <a:off x="73708" y="4373413"/>
            <a:ext cx="2024694" cy="1978688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473AFD7C-2CE4-4075-8688-6FC8444A1D14}"/>
              </a:ext>
            </a:extLst>
          </p:cNvPr>
          <p:cNvSpPr txBox="1"/>
          <p:nvPr/>
        </p:nvSpPr>
        <p:spPr>
          <a:xfrm>
            <a:off x="6485867" y="162314"/>
            <a:ext cx="5471886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HIS Gateway : What &amp; Why?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494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1367432-B339-44EC-B68E-1C7D2439E1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8371" y="1594395"/>
            <a:ext cx="10675258" cy="36692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ICT		:	Information Communication Tech.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HIS		:	Hospital Information System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EMR		:	Electrical Medical Record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PHR		:	Personal Health Record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HIE		:	Hospital Information Exchange</a:t>
            </a:r>
            <a:endParaRPr lang="th-TH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887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3878D20-4020-4F2F-A6B5-921809A565C3}"/>
              </a:ext>
            </a:extLst>
          </p:cNvPr>
          <p:cNvGrpSpPr/>
          <p:nvPr/>
        </p:nvGrpSpPr>
        <p:grpSpPr>
          <a:xfrm>
            <a:off x="-1" y="0"/>
            <a:ext cx="12193740" cy="6828160"/>
            <a:chOff x="-1" y="0"/>
            <a:chExt cx="12193740" cy="6828160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0" y="0"/>
              <a:ext cx="12192000" cy="404664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Matrix Scoring Inspection :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ประเด็นพัฒนาระบบสารสนเทศ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(ICT)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เป็นศูนย์ข้อมูลกลางด้านสุขภาพของประชาชน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: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ปีงบประมาณ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2565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1308995" y="482108"/>
              <a:ext cx="3037958" cy="485170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ต้นน้ำ</a:t>
              </a: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4680772" y="482108"/>
              <a:ext cx="3037959" cy="485170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กลางน้ำ</a:t>
              </a: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8052551" y="482108"/>
              <a:ext cx="3037960" cy="485170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ปลายน้ำ</a:t>
              </a: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 rot="16200000">
              <a:off x="-154329" y="1729226"/>
              <a:ext cx="1405477" cy="1083488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Service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/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management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 rot="16200000">
              <a:off x="-151546" y="3179585"/>
              <a:ext cx="1405475" cy="1089053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Output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/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Outcome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/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Impact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/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PA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 rot="16200000">
              <a:off x="-157660" y="4632171"/>
              <a:ext cx="1405476" cy="1090157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Staff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/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Structure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/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Standard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 rot="5400000">
              <a:off x="10989751" y="1771460"/>
              <a:ext cx="1405478" cy="999019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Key Strategic Intervention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(KSI)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 rot="5400000">
              <a:off x="10989748" y="3224601"/>
              <a:ext cx="1405476" cy="999019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Key Result Indicator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(KRI)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 rot="5400000">
              <a:off x="10989748" y="4677740"/>
              <a:ext cx="1405476" cy="999019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Key Operative Indicator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(KOI)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46" name="ลูกศรขวา 45"/>
            <p:cNvSpPr/>
            <p:nvPr/>
          </p:nvSpPr>
          <p:spPr>
            <a:xfrm>
              <a:off x="1308994" y="880611"/>
              <a:ext cx="10884745" cy="745285"/>
            </a:xfrm>
            <a:prstGeom prst="rightArrow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    ระบบพื้นฐานได้มาตรฐาน		        ติดตั้ง เชื่อมต่อ	        	          แลกเปลี่ยนข้อมูลปลอดภัย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47" name="สี่เหลี่ยมผืนผ้า 46"/>
            <p:cNvSpPr/>
            <p:nvPr/>
          </p:nvSpPr>
          <p:spPr>
            <a:xfrm>
              <a:off x="129857" y="1071105"/>
              <a:ext cx="1089053" cy="364295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Objectives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69" name="สี่เหลี่ยมผืนผ้า 68"/>
            <p:cNvSpPr/>
            <p:nvPr/>
          </p:nvSpPr>
          <p:spPr>
            <a:xfrm>
              <a:off x="1308994" y="5997742"/>
              <a:ext cx="3037957" cy="364295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lvl="0"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CIO/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สสจ.</a:t>
              </a: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รพศ</a:t>
              </a: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รพท./รพช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73" name="สี่เหลี่ยมผืนผ้า 72"/>
            <p:cNvSpPr/>
            <p:nvPr/>
          </p:nvSpPr>
          <p:spPr>
            <a:xfrm>
              <a:off x="4680774" y="6004928"/>
              <a:ext cx="3037957" cy="370964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CIO/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รพศ</a:t>
              </a: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รพท./รพช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74" name="สี่เหลี่ยมผืนผ้า 73"/>
            <p:cNvSpPr/>
            <p:nvPr/>
          </p:nvSpPr>
          <p:spPr>
            <a:xfrm>
              <a:off x="8052554" y="5994407"/>
              <a:ext cx="3037957" cy="370964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CIO/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รพศ</a:t>
              </a: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รพท./รพช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40" name="Rectangle 1">
              <a:extLst>
                <a:ext uri="{FF2B5EF4-FFF2-40B4-BE49-F238E27FC236}">
                  <a16:creationId xmlns:a16="http://schemas.microsoft.com/office/drawing/2014/main" id="{CC4DDE39-8FAA-4726-90C6-64020628EE6B}"/>
                </a:ext>
              </a:extLst>
            </p:cNvPr>
            <p:cNvSpPr/>
            <p:nvPr/>
          </p:nvSpPr>
          <p:spPr>
            <a:xfrm>
              <a:off x="4566550" y="6569635"/>
              <a:ext cx="192021" cy="118564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779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41" name="TextBox 54">
              <a:extLst>
                <a:ext uri="{FF2B5EF4-FFF2-40B4-BE49-F238E27FC236}">
                  <a16:creationId xmlns:a16="http://schemas.microsoft.com/office/drawing/2014/main" id="{30DCAF46-5A6F-4B34-AA9D-C039975AA77D}"/>
                </a:ext>
              </a:extLst>
            </p:cNvPr>
            <p:cNvSpPr txBox="1"/>
            <p:nvPr/>
          </p:nvSpPr>
          <p:spPr>
            <a:xfrm>
              <a:off x="4758571" y="6489606"/>
              <a:ext cx="1652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ดำเนินการแล้ว/ผ่านเกณฑ์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endParaRPr>
            </a:p>
          </p:txBody>
        </p:sp>
        <p:sp>
          <p:nvSpPr>
            <p:cNvPr id="142" name="Rectangle 69">
              <a:extLst>
                <a:ext uri="{FF2B5EF4-FFF2-40B4-BE49-F238E27FC236}">
                  <a16:creationId xmlns:a16="http://schemas.microsoft.com/office/drawing/2014/main" id="{6B64E8B4-7426-4BD4-94AF-68EA9038567C}"/>
                </a:ext>
              </a:extLst>
            </p:cNvPr>
            <p:cNvSpPr/>
            <p:nvPr/>
          </p:nvSpPr>
          <p:spPr>
            <a:xfrm>
              <a:off x="6554880" y="6567292"/>
              <a:ext cx="192021" cy="118564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43" name="TextBox 56">
              <a:extLst>
                <a:ext uri="{FF2B5EF4-FFF2-40B4-BE49-F238E27FC236}">
                  <a16:creationId xmlns:a16="http://schemas.microsoft.com/office/drawing/2014/main" id="{F5077B45-55B7-484C-9BB6-60E138F5DEC5}"/>
                </a:ext>
              </a:extLst>
            </p:cNvPr>
            <p:cNvSpPr txBox="1"/>
            <p:nvPr/>
          </p:nvSpPr>
          <p:spPr>
            <a:xfrm>
              <a:off x="6746900" y="6489606"/>
              <a:ext cx="1371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อยู่ระหว่างดำเนินการ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endParaRPr>
            </a:p>
          </p:txBody>
        </p:sp>
        <p:sp>
          <p:nvSpPr>
            <p:cNvPr id="144" name="TextBox 59">
              <a:extLst>
                <a:ext uri="{FF2B5EF4-FFF2-40B4-BE49-F238E27FC236}">
                  <a16:creationId xmlns:a16="http://schemas.microsoft.com/office/drawing/2014/main" id="{56D1B305-0727-478E-953D-3951F1DA5115}"/>
                </a:ext>
              </a:extLst>
            </p:cNvPr>
            <p:cNvSpPr txBox="1"/>
            <p:nvPr/>
          </p:nvSpPr>
          <p:spPr>
            <a:xfrm>
              <a:off x="8339070" y="6486070"/>
              <a:ext cx="1845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ยังไม่ดำเนินการ/ไม่ผ่านเกณฑ์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endParaRPr>
            </a:p>
          </p:txBody>
        </p:sp>
        <p:sp>
          <p:nvSpPr>
            <p:cNvPr id="145" name="Rectangle 70">
              <a:extLst>
                <a:ext uri="{FF2B5EF4-FFF2-40B4-BE49-F238E27FC236}">
                  <a16:creationId xmlns:a16="http://schemas.microsoft.com/office/drawing/2014/main" id="{31450DC0-89B5-48CF-99B1-3AED63521EDB}"/>
                </a:ext>
              </a:extLst>
            </p:cNvPr>
            <p:cNvSpPr/>
            <p:nvPr/>
          </p:nvSpPr>
          <p:spPr>
            <a:xfrm>
              <a:off x="8204909" y="6569635"/>
              <a:ext cx="192021" cy="11856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46" name="Rectangle 71">
              <a:extLst>
                <a:ext uri="{FF2B5EF4-FFF2-40B4-BE49-F238E27FC236}">
                  <a16:creationId xmlns:a16="http://schemas.microsoft.com/office/drawing/2014/main" id="{C99F9322-2BD5-4334-B995-1F6F687E55D6}"/>
                </a:ext>
              </a:extLst>
            </p:cNvPr>
            <p:cNvSpPr/>
            <p:nvPr/>
          </p:nvSpPr>
          <p:spPr>
            <a:xfrm>
              <a:off x="10245151" y="6569333"/>
              <a:ext cx="192021" cy="1185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47" name="TextBox 60">
              <a:extLst>
                <a:ext uri="{FF2B5EF4-FFF2-40B4-BE49-F238E27FC236}">
                  <a16:creationId xmlns:a16="http://schemas.microsoft.com/office/drawing/2014/main" id="{F1445FF0-AF43-41A0-848C-115E977A986B}"/>
                </a:ext>
              </a:extLst>
            </p:cNvPr>
            <p:cNvSpPr txBox="1"/>
            <p:nvPr/>
          </p:nvSpPr>
          <p:spPr>
            <a:xfrm>
              <a:off x="10442499" y="6482559"/>
              <a:ext cx="1600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rPr>
                <a:t>ไม่อยู่ในระดับดำเนินการ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endParaRPr>
            </a:p>
          </p:txBody>
        </p:sp>
        <p:sp>
          <p:nvSpPr>
            <p:cNvPr id="148" name="สี่เหลี่ยมผืนผ้า 147"/>
            <p:cNvSpPr/>
            <p:nvPr/>
          </p:nvSpPr>
          <p:spPr>
            <a:xfrm>
              <a:off x="2778925" y="6456120"/>
              <a:ext cx="1331969" cy="288031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ตัวชี้วัดรอง</a:t>
              </a:r>
            </a:p>
          </p:txBody>
        </p:sp>
        <p:sp>
          <p:nvSpPr>
            <p:cNvPr id="149" name="สี่เหลี่ยมผืนผ้า 148"/>
            <p:cNvSpPr/>
            <p:nvPr/>
          </p:nvSpPr>
          <p:spPr>
            <a:xfrm>
              <a:off x="1314898" y="6451986"/>
              <a:ext cx="1331516" cy="296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ตัวชี้วัดหลัก</a:t>
              </a:r>
            </a:p>
          </p:txBody>
        </p:sp>
        <p:sp>
          <p:nvSpPr>
            <p:cNvPr id="150" name="สี่เหลี่ยมผืนผ้า 48">
              <a:extLst>
                <a:ext uri="{FF2B5EF4-FFF2-40B4-BE49-F238E27FC236}">
                  <a16:creationId xmlns:a16="http://schemas.microsoft.com/office/drawing/2014/main" id="{302FC101-4D1B-5240-82B8-BA49799A25BB}"/>
                </a:ext>
              </a:extLst>
            </p:cNvPr>
            <p:cNvSpPr/>
            <p:nvPr/>
          </p:nvSpPr>
          <p:spPr>
            <a:xfrm>
              <a:off x="119732" y="6004749"/>
              <a:ext cx="1128086" cy="364295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หน่วยดำเนินการ</a:t>
              </a:r>
            </a:p>
          </p:txBody>
        </p:sp>
        <p:sp>
          <p:nvSpPr>
            <p:cNvPr id="151" name="สี่เหลี่ยมผืนผ้า 48">
              <a:extLst>
                <a:ext uri="{FF2B5EF4-FFF2-40B4-BE49-F238E27FC236}">
                  <a16:creationId xmlns:a16="http://schemas.microsoft.com/office/drawing/2014/main" id="{302FC101-4D1B-5240-82B8-BA49799A25BB}"/>
                </a:ext>
              </a:extLst>
            </p:cNvPr>
            <p:cNvSpPr/>
            <p:nvPr/>
          </p:nvSpPr>
          <p:spPr>
            <a:xfrm>
              <a:off x="119732" y="6440376"/>
              <a:ext cx="1128086" cy="364295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สัญลักษณ์</a:t>
              </a: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15E3FBAA-1EE9-44FC-9C97-E7C98D1E5B71}"/>
              </a:ext>
            </a:extLst>
          </p:cNvPr>
          <p:cNvGrpSpPr/>
          <p:nvPr/>
        </p:nvGrpSpPr>
        <p:grpSpPr>
          <a:xfrm>
            <a:off x="2681405" y="2141931"/>
            <a:ext cx="7122031" cy="3085388"/>
            <a:chOff x="2681405" y="2141931"/>
            <a:chExt cx="7122031" cy="3085388"/>
          </a:xfrm>
        </p:grpSpPr>
        <p:pic>
          <p:nvPicPr>
            <p:cNvPr id="59" name="Picture 12">
              <a:extLst>
                <a:ext uri="{FF2B5EF4-FFF2-40B4-BE49-F238E27FC236}">
                  <a16:creationId xmlns:a16="http://schemas.microsoft.com/office/drawing/2014/main" id="{DFC1BE9C-6DF8-45BD-A1CE-CE843534F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277" y="2141931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CB004490-1F69-4C37-A2A4-ABF7FCF1B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93" y="2141931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2">
              <a:extLst>
                <a:ext uri="{FF2B5EF4-FFF2-40B4-BE49-F238E27FC236}">
                  <a16:creationId xmlns:a16="http://schemas.microsoft.com/office/drawing/2014/main" id="{ABE18845-2988-449E-AC45-D36CC1658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915" y="4969244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12">
              <a:extLst>
                <a:ext uri="{FF2B5EF4-FFF2-40B4-BE49-F238E27FC236}">
                  <a16:creationId xmlns:a16="http://schemas.microsoft.com/office/drawing/2014/main" id="{179D28FA-5CD7-4F70-883D-B94E7F819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005" y="3598021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FCC92D8B-ABA1-4F12-8118-401FFECB9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645" y="3595072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12">
              <a:extLst>
                <a:ext uri="{FF2B5EF4-FFF2-40B4-BE49-F238E27FC236}">
                  <a16:creationId xmlns:a16="http://schemas.microsoft.com/office/drawing/2014/main" id="{CDC408BE-D8E6-4AD3-9E22-8B062A1D6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62" y="4965557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12">
              <a:extLst>
                <a:ext uri="{FF2B5EF4-FFF2-40B4-BE49-F238E27FC236}">
                  <a16:creationId xmlns:a16="http://schemas.microsoft.com/office/drawing/2014/main" id="{0189FC00-3C6F-4054-94DE-58F7AB513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79035" y="2854612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12">
              <a:extLst>
                <a:ext uri="{FF2B5EF4-FFF2-40B4-BE49-F238E27FC236}">
                  <a16:creationId xmlns:a16="http://schemas.microsoft.com/office/drawing/2014/main" id="{7C2655A8-A094-4F49-BCC6-CFE8CE020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96564" y="4331618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A3078AC2-D8BF-4AA0-B436-EAC301CC3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442991" y="4345473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2">
              <a:extLst>
                <a:ext uri="{FF2B5EF4-FFF2-40B4-BE49-F238E27FC236}">
                  <a16:creationId xmlns:a16="http://schemas.microsoft.com/office/drawing/2014/main" id="{CF74CE47-BD2F-4803-B4B0-872CF7794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429437" y="2854612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2">
              <a:extLst>
                <a:ext uri="{FF2B5EF4-FFF2-40B4-BE49-F238E27FC236}">
                  <a16:creationId xmlns:a16="http://schemas.microsoft.com/office/drawing/2014/main" id="{5159FEDB-BE02-4DDC-8C9C-B7AE28F8C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68342" y="4345473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12">
              <a:extLst>
                <a:ext uri="{FF2B5EF4-FFF2-40B4-BE49-F238E27FC236}">
                  <a16:creationId xmlns:a16="http://schemas.microsoft.com/office/drawing/2014/main" id="{8AFA19E0-7D27-4AA2-9CBD-B9A3915CD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68343" y="2854612"/>
              <a:ext cx="462815" cy="25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A7D5A1D8-7064-49CC-959E-B1EB210475E3}"/>
              </a:ext>
            </a:extLst>
          </p:cNvPr>
          <p:cNvGrpSpPr/>
          <p:nvPr/>
        </p:nvGrpSpPr>
        <p:grpSpPr>
          <a:xfrm>
            <a:off x="1476000" y="1677015"/>
            <a:ext cx="9540000" cy="4108185"/>
            <a:chOff x="1476000" y="1677015"/>
            <a:chExt cx="9540000" cy="4108185"/>
          </a:xfrm>
        </p:grpSpPr>
        <p:sp>
          <p:nvSpPr>
            <p:cNvPr id="82" name="สี่เหลี่ยมผืนผ้า 32">
              <a:extLst>
                <a:ext uri="{FF2B5EF4-FFF2-40B4-BE49-F238E27FC236}">
                  <a16:creationId xmlns:a16="http://schemas.microsoft.com/office/drawing/2014/main" id="{29501F38-8637-456B-B002-D884C74200E4}"/>
                </a:ext>
              </a:extLst>
            </p:cNvPr>
            <p:cNvSpPr/>
            <p:nvPr/>
          </p:nvSpPr>
          <p:spPr>
            <a:xfrm>
              <a:off x="4867200" y="3214800"/>
              <a:ext cx="2736000" cy="504000"/>
            </a:xfrm>
            <a:prstGeom prst="rect">
              <a:avLst/>
            </a:prstGeom>
            <a:solidFill>
              <a:srgbClr val="05FF05"/>
            </a:solidFill>
            <a:ln w="38100">
              <a:solidFill>
                <a:srgbClr val="00206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ติดตั้งระบบ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HIS Gateway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85" name="สี่เหลี่ยมผืนผ้า 29">
              <a:extLst>
                <a:ext uri="{FF2B5EF4-FFF2-40B4-BE49-F238E27FC236}">
                  <a16:creationId xmlns:a16="http://schemas.microsoft.com/office/drawing/2014/main" id="{440BC6C3-048F-48F0-A516-CC3C75D734CB}"/>
                </a:ext>
              </a:extLst>
            </p:cNvPr>
            <p:cNvSpPr/>
            <p:nvPr/>
          </p:nvSpPr>
          <p:spPr>
            <a:xfrm>
              <a:off x="4867200" y="3765547"/>
              <a:ext cx="2736000" cy="504000"/>
            </a:xfrm>
            <a:prstGeom prst="rect">
              <a:avLst/>
            </a:prstGeom>
            <a:solidFill>
              <a:srgbClr val="05FF05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รพศ.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รพท. ร้อยละ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 60</a:t>
              </a: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รพช. ร้อยละ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50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87" name="สี่เหลี่ยมผืนผ้า 29">
              <a:extLst>
                <a:ext uri="{FF2B5EF4-FFF2-40B4-BE49-F238E27FC236}">
                  <a16:creationId xmlns:a16="http://schemas.microsoft.com/office/drawing/2014/main" id="{1AFCBCF6-AAC1-4D05-8B1C-B95A18882EEC}"/>
                </a:ext>
              </a:extLst>
            </p:cNvPr>
            <p:cNvSpPr/>
            <p:nvPr/>
          </p:nvSpPr>
          <p:spPr>
            <a:xfrm>
              <a:off x="1476000" y="3443702"/>
              <a:ext cx="2736000" cy="504000"/>
            </a:xfrm>
            <a:prstGeom prst="rect">
              <a:avLst/>
            </a:prstGeom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โรงพยาบาลมีระบบ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HIS </a:t>
              </a:r>
              <a:endParaRPr lang="th-TH" sz="2000" b="1" kern="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และส่งออก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EMR </a:t>
              </a: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ได้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88" name="สี่เหลี่ยมผืนผ้า 29">
              <a:extLst>
                <a:ext uri="{FF2B5EF4-FFF2-40B4-BE49-F238E27FC236}">
                  <a16:creationId xmlns:a16="http://schemas.microsoft.com/office/drawing/2014/main" id="{0C05DD31-98D6-45D3-B3EC-B382D37A6BF7}"/>
                </a:ext>
              </a:extLst>
            </p:cNvPr>
            <p:cNvSpPr/>
            <p:nvPr/>
          </p:nvSpPr>
          <p:spPr>
            <a:xfrm>
              <a:off x="1476000" y="2236106"/>
              <a:ext cx="2736000" cy="504000"/>
            </a:xfrm>
            <a:prstGeom prst="rect">
              <a:avLst/>
            </a:prstGeom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โรงพยาบาลมีการกำหนด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SLA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Service Level Agreement 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94" name="สี่เหลี่ยมผืนผ้า 29">
              <a:extLst>
                <a:ext uri="{FF2B5EF4-FFF2-40B4-BE49-F238E27FC236}">
                  <a16:creationId xmlns:a16="http://schemas.microsoft.com/office/drawing/2014/main" id="{29D215D4-3C41-416C-B7DA-743A99918852}"/>
                </a:ext>
              </a:extLst>
            </p:cNvPr>
            <p:cNvSpPr/>
            <p:nvPr/>
          </p:nvSpPr>
          <p:spPr>
            <a:xfrm>
              <a:off x="1476000" y="5281200"/>
              <a:ext cx="2736000" cy="504000"/>
            </a:xfrm>
            <a:prstGeom prst="rect">
              <a:avLst/>
            </a:prstGeom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จัดตั้งคณะกรรมการด้าน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ICT 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รพ.</a:t>
              </a:r>
            </a:p>
          </p:txBody>
        </p:sp>
        <p:sp>
          <p:nvSpPr>
            <p:cNvPr id="95" name="สี่เหลี่ยมผืนผ้า 32">
              <a:extLst>
                <a:ext uri="{FF2B5EF4-FFF2-40B4-BE49-F238E27FC236}">
                  <a16:creationId xmlns:a16="http://schemas.microsoft.com/office/drawing/2014/main" id="{A20DEA6B-185B-415A-A605-4675EE0AB94E}"/>
                </a:ext>
              </a:extLst>
            </p:cNvPr>
            <p:cNvSpPr/>
            <p:nvPr/>
          </p:nvSpPr>
          <p:spPr>
            <a:xfrm>
              <a:off x="1476000" y="4724496"/>
              <a:ext cx="2736000" cy="504000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206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108000"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จัดตั้งคณะกรรมการด้าน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ICT </a:t>
              </a:r>
              <a:r>
                <a:rPr kumimoji="0" lang="th-TH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จังหวัด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ร้อยละ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80</a:t>
              </a:r>
              <a:endPara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96" name="สี่เหลี่ยมผืนผ้า 29">
              <a:extLst>
                <a:ext uri="{FF2B5EF4-FFF2-40B4-BE49-F238E27FC236}">
                  <a16:creationId xmlns:a16="http://schemas.microsoft.com/office/drawing/2014/main" id="{089ED8F3-4607-4865-B828-FF8F6BE04179}"/>
                </a:ext>
              </a:extLst>
            </p:cNvPr>
            <p:cNvSpPr/>
            <p:nvPr/>
          </p:nvSpPr>
          <p:spPr>
            <a:xfrm>
              <a:off x="4867200" y="2236801"/>
              <a:ext cx="2736000" cy="504000"/>
            </a:xfrm>
            <a:prstGeom prst="rect">
              <a:avLst/>
            </a:prstGeom>
            <a:solidFill>
              <a:srgbClr val="05FF05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72000"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มีการทดสอบระบบ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ข้อมูลไม่ชำรุด/สูญหาย </a:t>
              </a:r>
            </a:p>
          </p:txBody>
        </p:sp>
        <p:sp>
          <p:nvSpPr>
            <p:cNvPr id="97" name="สี่เหลี่ยมผืนผ้า 29">
              <a:extLst>
                <a:ext uri="{FF2B5EF4-FFF2-40B4-BE49-F238E27FC236}">
                  <a16:creationId xmlns:a16="http://schemas.microsoft.com/office/drawing/2014/main" id="{7D3DA1CB-85E5-4826-A1A1-37A225E3CA0E}"/>
                </a:ext>
              </a:extLst>
            </p:cNvPr>
            <p:cNvSpPr/>
            <p:nvPr/>
          </p:nvSpPr>
          <p:spPr>
            <a:xfrm>
              <a:off x="4867200" y="1681200"/>
              <a:ext cx="2736000" cy="504000"/>
            </a:xfrm>
            <a:prstGeom prst="rect">
              <a:avLst/>
            </a:prstGeom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พัฒนามาตรฐานความปลอดภัย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Server/Network</a:t>
              </a:r>
            </a:p>
          </p:txBody>
        </p:sp>
        <p:sp>
          <p:nvSpPr>
            <p:cNvPr id="98" name="สี่เหลี่ยมผืนผ้า 29">
              <a:extLst>
                <a:ext uri="{FF2B5EF4-FFF2-40B4-BE49-F238E27FC236}">
                  <a16:creationId xmlns:a16="http://schemas.microsoft.com/office/drawing/2014/main" id="{9BC6FCFF-6D08-4BDD-AD15-780F95F0C2A5}"/>
                </a:ext>
              </a:extLst>
            </p:cNvPr>
            <p:cNvSpPr/>
            <p:nvPr/>
          </p:nvSpPr>
          <p:spPr>
            <a:xfrm>
              <a:off x="4867200" y="5281200"/>
              <a:ext cx="2736000" cy="504000"/>
            </a:xfrm>
            <a:prstGeom prst="rect">
              <a:avLst/>
            </a:prstGeom>
            <a:solidFill>
              <a:srgbClr val="05FF05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 t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เจ้าหน้าที่ได้รับการอบรม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HIS </a:t>
              </a:r>
              <a:endParaRPr lang="th-TH" sz="2000" b="1" kern="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ร้อยละ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80</a:t>
              </a:r>
            </a:p>
          </p:txBody>
        </p:sp>
        <p:sp>
          <p:nvSpPr>
            <p:cNvPr id="99" name="สี่เหลี่ยมผืนผ้า 29">
              <a:extLst>
                <a:ext uri="{FF2B5EF4-FFF2-40B4-BE49-F238E27FC236}">
                  <a16:creationId xmlns:a16="http://schemas.microsoft.com/office/drawing/2014/main" id="{FED12F24-075D-4D4A-8452-99916B3B77A4}"/>
                </a:ext>
              </a:extLst>
            </p:cNvPr>
            <p:cNvSpPr/>
            <p:nvPr/>
          </p:nvSpPr>
          <p:spPr>
            <a:xfrm>
              <a:off x="4867200" y="4723200"/>
              <a:ext cx="2736000" cy="504000"/>
            </a:xfrm>
            <a:prstGeom prst="rect">
              <a:avLst/>
            </a:prstGeom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มี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Hardware/Software </a:t>
              </a: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รองรับ</a:t>
              </a:r>
            </a:p>
          </p:txBody>
        </p:sp>
        <p:sp>
          <p:nvSpPr>
            <p:cNvPr id="100" name="สี่เหลี่ยมผืนผ้า 32">
              <a:extLst>
                <a:ext uri="{FF2B5EF4-FFF2-40B4-BE49-F238E27FC236}">
                  <a16:creationId xmlns:a16="http://schemas.microsoft.com/office/drawing/2014/main" id="{0AC980FF-CD4D-4545-988A-7C10E1269A51}"/>
                </a:ext>
              </a:extLst>
            </p:cNvPr>
            <p:cNvSpPr/>
            <p:nvPr/>
          </p:nvSpPr>
          <p:spPr>
            <a:xfrm>
              <a:off x="8280000" y="3214800"/>
              <a:ext cx="2736000" cy="504000"/>
            </a:xfrm>
            <a:prstGeom prst="rect">
              <a:avLst/>
            </a:prstGeom>
            <a:solidFill>
              <a:srgbClr val="05FF05"/>
            </a:solidFill>
            <a:ln w="381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เชื่อมต่อระบบ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HIS Gateway</a:t>
              </a:r>
            </a:p>
          </p:txBody>
        </p:sp>
        <p:sp>
          <p:nvSpPr>
            <p:cNvPr id="101" name="สี่เหลี่ยมผืนผ้า 29">
              <a:extLst>
                <a:ext uri="{FF2B5EF4-FFF2-40B4-BE49-F238E27FC236}">
                  <a16:creationId xmlns:a16="http://schemas.microsoft.com/office/drawing/2014/main" id="{C05FFD45-5826-4E71-8E9D-2A680212A85B}"/>
                </a:ext>
              </a:extLst>
            </p:cNvPr>
            <p:cNvSpPr/>
            <p:nvPr/>
          </p:nvSpPr>
          <p:spPr>
            <a:xfrm>
              <a:off x="8280000" y="3769919"/>
              <a:ext cx="2736000" cy="504000"/>
            </a:xfrm>
            <a:prstGeom prst="rect">
              <a:avLst/>
            </a:prstGeom>
            <a:solidFill>
              <a:srgbClr val="05FF05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ในจังหวัด/ระหว่างจังหวัด</a:t>
              </a:r>
            </a:p>
          </p:txBody>
        </p:sp>
        <p:sp>
          <p:nvSpPr>
            <p:cNvPr id="103" name="สี่เหลี่ยมผืนผ้า 29">
              <a:extLst>
                <a:ext uri="{FF2B5EF4-FFF2-40B4-BE49-F238E27FC236}">
                  <a16:creationId xmlns:a16="http://schemas.microsoft.com/office/drawing/2014/main" id="{3E677DFC-9A37-40EE-A4A4-50A5970DD32E}"/>
                </a:ext>
              </a:extLst>
            </p:cNvPr>
            <p:cNvSpPr/>
            <p:nvPr/>
          </p:nvSpPr>
          <p:spPr>
            <a:xfrm>
              <a:off x="8278594" y="2234702"/>
              <a:ext cx="2736000" cy="504000"/>
            </a:xfrm>
            <a:prstGeom prst="rect">
              <a:avLst/>
            </a:prstGeom>
            <a:solidFill>
              <a:srgbClr val="05FF05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ประชาชนเข้าถึงข้อมูลตนเอง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PHR</a:t>
              </a:r>
            </a:p>
          </p:txBody>
        </p:sp>
        <p:sp>
          <p:nvSpPr>
            <p:cNvPr id="104" name="สี่เหลี่ยมผืนผ้า 29">
              <a:extLst>
                <a:ext uri="{FF2B5EF4-FFF2-40B4-BE49-F238E27FC236}">
                  <a16:creationId xmlns:a16="http://schemas.microsoft.com/office/drawing/2014/main" id="{AAD05AF9-63AE-4DA9-954F-408F1ED38204}"/>
                </a:ext>
              </a:extLst>
            </p:cNvPr>
            <p:cNvSpPr/>
            <p:nvPr/>
          </p:nvSpPr>
          <p:spPr>
            <a:xfrm>
              <a:off x="8280000" y="4723200"/>
              <a:ext cx="2736000" cy="504000"/>
            </a:xfrm>
            <a:prstGeom prst="rect">
              <a:avLst/>
            </a:prstGeom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มาตรฐาน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HA IT (TMI)</a:t>
              </a:r>
            </a:p>
          </p:txBody>
        </p:sp>
        <p:sp>
          <p:nvSpPr>
            <p:cNvPr id="105" name="สี่เหลี่ยมผืนผ้า 29">
              <a:extLst>
                <a:ext uri="{FF2B5EF4-FFF2-40B4-BE49-F238E27FC236}">
                  <a16:creationId xmlns:a16="http://schemas.microsoft.com/office/drawing/2014/main" id="{D3CF4DDF-AB93-4DD7-B3DF-9C436636227B}"/>
                </a:ext>
              </a:extLst>
            </p:cNvPr>
            <p:cNvSpPr/>
            <p:nvPr/>
          </p:nvSpPr>
          <p:spPr>
            <a:xfrm>
              <a:off x="8278594" y="1677015"/>
              <a:ext cx="2736000" cy="504000"/>
            </a:xfrm>
            <a:prstGeom prst="rect">
              <a:avLst/>
            </a:prstGeom>
            <a:solidFill>
              <a:srgbClr val="05FF05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บุคคลากรสาธารณสุขใช้งานได้</a:t>
              </a:r>
            </a:p>
          </p:txBody>
        </p:sp>
        <p:sp>
          <p:nvSpPr>
            <p:cNvPr id="107" name="สี่เหลี่ยมผืนผ้า 29">
              <a:extLst>
                <a:ext uri="{FF2B5EF4-FFF2-40B4-BE49-F238E27FC236}">
                  <a16:creationId xmlns:a16="http://schemas.microsoft.com/office/drawing/2014/main" id="{7CB59ABC-242C-46A7-8BFE-550BE751E298}"/>
                </a:ext>
              </a:extLst>
            </p:cNvPr>
            <p:cNvSpPr/>
            <p:nvPr/>
          </p:nvSpPr>
          <p:spPr>
            <a:xfrm>
              <a:off x="1476000" y="1681200"/>
              <a:ext cx="2736000" cy="504000"/>
            </a:xfrm>
            <a:prstGeom prst="rect">
              <a:avLst/>
            </a:prstGeom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โรงพยาบาลมีระเบียบปฏิบัติ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การจัดการด้านความปลอดภัย </a:t>
              </a: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IT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58" name="สี่เหลี่ยมผืนผ้า 29">
              <a:extLst>
                <a:ext uri="{FF2B5EF4-FFF2-40B4-BE49-F238E27FC236}">
                  <a16:creationId xmlns:a16="http://schemas.microsoft.com/office/drawing/2014/main" id="{BE0E475B-CB0C-412A-89AF-823F4AE8C36A}"/>
                </a:ext>
              </a:extLst>
            </p:cNvPr>
            <p:cNvSpPr/>
            <p:nvPr/>
          </p:nvSpPr>
          <p:spPr>
            <a:xfrm>
              <a:off x="8280000" y="5278756"/>
              <a:ext cx="2736000" cy="504000"/>
            </a:xfrm>
            <a:prstGeom prst="rect">
              <a:avLst/>
            </a:prstGeom>
            <a:solidFill>
              <a:srgbClr val="05FF05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tIns="72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Medical Network Security Standard</a:t>
              </a:r>
              <a:endParaRPr lang="th-TH" sz="2000" b="1" kern="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15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106327" y="116632"/>
            <a:ext cx="11950994" cy="2664296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ประเด็นปัญหาและอุปสรรค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(จากพื้นที่)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Functional based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ประเด็นที่ 6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.3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: พัฒนาระบบสารสนเทศ (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ICT)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เป็นศูนย์ข้อมูลกลางด้านสุขภาพของประชาชน </a:t>
            </a:r>
          </a:p>
          <a:p>
            <a:pPr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</a:p>
          <a:p>
            <a:pPr algn="l"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จุดแข็ง 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l"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จุดอ่อน 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th-TH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ผลงานเด่น 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l">
              <a:spcBef>
                <a:spcPts val="0"/>
              </a:spcBef>
              <a:defRPr/>
            </a:pP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3">
            <a:extLst>
              <a:ext uri="{FF2B5EF4-FFF2-40B4-BE49-F238E27FC236}">
                <a16:creationId xmlns:a16="http://schemas.microsoft.com/office/drawing/2014/main" id="{E20EF592-CF9E-F74F-82B9-6F7FC042D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76076"/>
              </p:ext>
            </p:extLst>
          </p:nvPr>
        </p:nvGraphicFramePr>
        <p:xfrm>
          <a:off x="106327" y="2847274"/>
          <a:ext cx="11950994" cy="3981698"/>
        </p:xfrm>
        <a:graphic>
          <a:graphicData uri="http://schemas.openxmlformats.org/drawingml/2006/table">
            <a:tbl>
              <a:tblPr firstRow="1" bandRow="1"/>
              <a:tblGrid>
                <a:gridCol w="233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89">
                  <a:extLst>
                    <a:ext uri="{9D8B030D-6E8A-4147-A177-3AD203B41FA5}">
                      <a16:colId xmlns:a16="http://schemas.microsoft.com/office/drawing/2014/main" val="3949432409"/>
                    </a:ext>
                  </a:extLst>
                </a:gridCol>
                <a:gridCol w="226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9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55">
                <a:tc gridSpan="5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ประเด็นปัญหาและอุปสรรค 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th-TH" sz="2800" b="1" kern="1200" dirty="0">
                        <a:solidFill>
                          <a:schemeClr val="bg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ตัวชี้วัด /กิจกรรม / มาตรการ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การวิเคราะห์ปัญหา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มาตรการแก้ไขปัญหาระยะสั้น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ของพื้นที่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มาตรการแก้ไขปัญหาระยะยาว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ของพื้นที่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สิ่งที่ต้องการรับการสนับสนุนจากเขต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81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จังหวัดมีการใช้บริการ เชื่อมต่อ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 Gateway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คณะทำงานธรรมา</a:t>
                      </a:r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บาลด้านข้อมูลและเทคโนโลยีสุขภาพ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ติดตั้ง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 Gateway</a:t>
                      </a:r>
                    </a:p>
                  </a:txBody>
                  <a:tcPr marL="51419" marR="51419" marT="34282" marB="3428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b="1" i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51419" marR="51419" marT="34282" marB="342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Arial" charset="0"/>
                        <a:cs typeface="TH SarabunPSK" panose="020B0500040200020003" pitchFamily="34" charset="-34"/>
                      </a:endParaRPr>
                    </a:p>
                  </a:txBody>
                  <a:tcPr marL="51419" marR="51419" marT="34282" marB="342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Arial" charset="0"/>
                        <a:cs typeface="TH SarabunPSK" panose="020B0500040200020003" pitchFamily="34" charset="-34"/>
                      </a:endParaRPr>
                    </a:p>
                  </a:txBody>
                  <a:tcPr marL="51419" marR="51419" marT="34282" marB="342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Arial" charset="0"/>
                        <a:cs typeface="TH SarabunPSK" panose="020B0500040200020003" pitchFamily="34" charset="-34"/>
                      </a:endParaRPr>
                    </a:p>
                  </a:txBody>
                  <a:tcPr marL="51419" marR="51419" marT="34282" marB="342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4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106326" y="116632"/>
            <a:ext cx="11972260" cy="237626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ประเด็นชื่นชมและข้อเสนอแนะเพื่อการพัฒนา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(โดยผู้นิเทศ)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Functional based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ประเด็นที่ 6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.3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: พัฒนาระบบสารสนเทศ (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ICT)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เป็นศูนย์ข้อมูลกลางด้านสุขภาพของประชาชน </a:t>
            </a:r>
          </a:p>
          <a:p>
            <a:pPr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</a:p>
          <a:p>
            <a:pPr algn="l"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วิธีปฏิบัติที่โดดเด่น 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th-TH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0"/>
              </a:spcBef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นวัตกรรมที่พบ 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pPr algn="l">
              <a:spcBef>
                <a:spcPts val="0"/>
              </a:spcBef>
              <a:defRPr/>
            </a:pP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3">
            <a:extLst>
              <a:ext uri="{FF2B5EF4-FFF2-40B4-BE49-F238E27FC236}">
                <a16:creationId xmlns:a16="http://schemas.microsoft.com/office/drawing/2014/main" id="{E20EF592-CF9E-F74F-82B9-6F7FC042D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315558"/>
              </p:ext>
            </p:extLst>
          </p:nvPr>
        </p:nvGraphicFramePr>
        <p:xfrm>
          <a:off x="106326" y="2564905"/>
          <a:ext cx="11972261" cy="4176464"/>
        </p:xfrm>
        <a:graphic>
          <a:graphicData uri="http://schemas.openxmlformats.org/drawingml/2006/table">
            <a:tbl>
              <a:tblPr firstRow="1" bandRow="1"/>
              <a:tblGrid>
                <a:gridCol w="223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898">
                  <a:extLst>
                    <a:ext uri="{9D8B030D-6E8A-4147-A177-3AD203B41FA5}">
                      <a16:colId xmlns:a16="http://schemas.microsoft.com/office/drawing/2014/main" val="3949432409"/>
                    </a:ext>
                  </a:extLst>
                </a:gridCol>
                <a:gridCol w="3353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250"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ข้อเสนอแนะเพื่อการพัฒนา</a:t>
                      </a:r>
                    </a:p>
                  </a:txBody>
                  <a:tcPr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th-TH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th-TH" sz="2800" b="1" kern="1200" dirty="0">
                        <a:solidFill>
                          <a:schemeClr val="bg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ตัวชี้วัด / กิจกรรม / มาตรการ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การวิเคราะห์ปัญหา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โดยทีมผู้นิเทศ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ข้อเสนอแนะเพื่อการพัฒนา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สำหรับพื้นที่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ข้อเสนอแนะเพื่อการพัฒนา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สำหรับส่วนกลาง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155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จังหวัดมีการใช้บริการ เชื่อมต่อ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 Gateway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คณะทำงานธรรมา</a:t>
                      </a:r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บาลด้านข้อมูลและเทคโนโลยีสุขภาพ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ติดตั้ง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HIS Gateway</a:t>
                      </a:r>
                    </a:p>
                  </a:txBody>
                  <a:tcPr marL="51419" marR="51419" marT="34282" marB="3428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i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51419" marR="51419" marT="34282" marB="342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Arial" charset="0"/>
                        <a:cs typeface="TH SarabunPSK" panose="020B0500040200020003" pitchFamily="34" charset="-34"/>
                      </a:endParaRPr>
                    </a:p>
                  </a:txBody>
                  <a:tcPr marL="51419" marR="51419" marT="34282" marB="342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Arial" charset="0"/>
                        <a:cs typeface="TH SarabunPSK" panose="020B0500040200020003" pitchFamily="34" charset="-34"/>
                      </a:endParaRPr>
                    </a:p>
                  </a:txBody>
                  <a:tcPr marL="51419" marR="51419" marT="34282" marB="342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71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3459C0-EBA7-4CF6-9E1E-5DCDC6C19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63" y="274046"/>
            <a:ext cx="11883656" cy="6392567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คำอธิบายเพิ่มเติม (ถ้ามี)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180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1033</Words>
  <Application>Microsoft Office PowerPoint</Application>
  <PresentationFormat>Widescreen</PresentationFormat>
  <Paragraphs>151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PMingLiU-ExtB</vt:lpstr>
      <vt:lpstr>Arial</vt:lpstr>
      <vt:lpstr>Browallia New</vt:lpstr>
      <vt:lpstr>Calibri</vt:lpstr>
      <vt:lpstr>Calibri Light</vt:lpstr>
      <vt:lpstr>TH SarabunPSK</vt:lpstr>
      <vt:lpstr>Office Theme</vt:lpstr>
      <vt:lpstr>1_Office Theme</vt:lpstr>
      <vt:lpstr>1_ชุดรูปแบบของ Office</vt:lpstr>
      <vt:lpstr>PhotoImpact</vt:lpstr>
      <vt:lpstr>ประชุมผู้รับผิดชอบงานเทคโนโลยีสารสนเทศ โรงพยาบาล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Admin</cp:lastModifiedBy>
  <cp:revision>71</cp:revision>
  <dcterms:created xsi:type="dcterms:W3CDTF">2021-12-14T15:41:09Z</dcterms:created>
  <dcterms:modified xsi:type="dcterms:W3CDTF">2022-01-25T05:08:54Z</dcterms:modified>
</cp:coreProperties>
</file>