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21" r:id="rId3"/>
    <p:sldId id="325" r:id="rId4"/>
    <p:sldId id="320" r:id="rId5"/>
    <p:sldId id="257" r:id="rId6"/>
    <p:sldId id="326" r:id="rId7"/>
    <p:sldId id="271" r:id="rId8"/>
    <p:sldId id="281" r:id="rId9"/>
    <p:sldId id="274" r:id="rId10"/>
    <p:sldId id="312" r:id="rId11"/>
    <p:sldId id="313" r:id="rId12"/>
    <p:sldId id="329" r:id="rId13"/>
    <p:sldId id="276" r:id="rId14"/>
    <p:sldId id="277" r:id="rId15"/>
    <p:sldId id="279" r:id="rId16"/>
    <p:sldId id="280" r:id="rId17"/>
    <p:sldId id="282" r:id="rId18"/>
    <p:sldId id="278" r:id="rId19"/>
    <p:sldId id="327" r:id="rId20"/>
    <p:sldId id="314" r:id="rId21"/>
    <p:sldId id="284" r:id="rId22"/>
    <p:sldId id="330" r:id="rId23"/>
    <p:sldId id="287" r:id="rId24"/>
    <p:sldId id="300" r:id="rId25"/>
    <p:sldId id="299" r:id="rId26"/>
    <p:sldId id="301" r:id="rId27"/>
    <p:sldId id="341" r:id="rId28"/>
    <p:sldId id="302" r:id="rId29"/>
    <p:sldId id="331" r:id="rId30"/>
    <p:sldId id="288" r:id="rId31"/>
    <p:sldId id="332" r:id="rId32"/>
    <p:sldId id="344" r:id="rId33"/>
    <p:sldId id="317" r:id="rId34"/>
    <p:sldId id="306" r:id="rId35"/>
    <p:sldId id="338" r:id="rId36"/>
    <p:sldId id="303" r:id="rId37"/>
    <p:sldId id="328" r:id="rId38"/>
    <p:sldId id="290" r:id="rId39"/>
    <p:sldId id="334" r:id="rId40"/>
    <p:sldId id="298" r:id="rId41"/>
    <p:sldId id="319" r:id="rId42"/>
    <p:sldId id="292" r:id="rId43"/>
    <p:sldId id="309" r:id="rId44"/>
    <p:sldId id="339" r:id="rId45"/>
    <p:sldId id="340" r:id="rId46"/>
    <p:sldId id="262" r:id="rId47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99FFCC"/>
    <a:srgbClr val="0000FF"/>
    <a:srgbClr val="FFFF66"/>
    <a:srgbClr val="6600FF"/>
    <a:srgbClr val="FF66FF"/>
    <a:srgbClr val="FF99FF"/>
    <a:srgbClr val="FFFFCC"/>
    <a:srgbClr val="FF33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08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11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07A82-B4B3-4125-AC78-F16AA647DF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D2B2D90-4B84-473D-903B-A9BC1C41808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200" b="1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กลไกบริหารจัดการสำหรับการสับเปลี่ยนวัคซีนและการรับรองประเมินผลสำเร็จ</a:t>
          </a:r>
          <a:endParaRPr lang="th-TH" sz="3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3CD69974-2F73-4015-9494-D2B914973605}" type="parTrans" cxnId="{C4B555E7-622A-45A1-A9AF-7EDAF70C3B81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C0DE09-10D7-4430-BA14-5AA95D0A5DB8}" type="sibTrans" cxnId="{C4B555E7-622A-45A1-A9AF-7EDAF70C3B81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C7A4FE-38C7-4470-BB45-608E8C75EC00}">
      <dgm:prSet phldrT="[Text]" custT="1"/>
      <dgm:spPr/>
      <dgm:t>
        <a:bodyPr/>
        <a:lstStyle/>
        <a:p>
          <a:r>
            <a: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การเก็บกลับและทำลายวัคซีน </a:t>
          </a:r>
          <a:r>
            <a: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Trivalent OPV</a:t>
          </a:r>
          <a:endParaRPr lang="th-TH" sz="3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5319A089-4C93-47B2-99B1-C5FD6C9304CD}" type="parTrans" cxnId="{4477A9D1-E1A1-4AC3-A20F-6E35A2E0F508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BBA90B0-BE94-4B0B-8C7D-05961B888202}" type="sibTrans" cxnId="{4477A9D1-E1A1-4AC3-A20F-6E35A2E0F508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7150A0B-5E5E-46D5-B08A-7E9571952DA9}">
      <dgm:prSet phldrT="[Text]" custT="1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th-TH" sz="3200" b="1" dirty="0" smtClean="0">
              <a:solidFill>
                <a:srgbClr val="00206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การรับรองประเมินผลสำเร็จ</a:t>
          </a:r>
          <a:endParaRPr lang="th-TH" sz="3200" dirty="0">
            <a:solidFill>
              <a:srgbClr val="00206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002CAB23-C0D3-497B-8624-5FBA225B6E0D}" type="parTrans" cxnId="{22BB82D2-EE2D-4205-92D0-0EF2C82D3036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DBED444-B636-4C8B-BF90-C9B4F33C0C53}" type="sibTrans" cxnId="{22BB82D2-EE2D-4205-92D0-0EF2C82D3036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765343-CDC9-4BCE-A9B2-15A4EDE6D85F}" type="pres">
      <dgm:prSet presAssocID="{69307A82-B4B3-4125-AC78-F16AA647DF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591FB1DB-5BF7-4D66-BF7B-6ACB259DA62F}" type="pres">
      <dgm:prSet presAssocID="{1D2B2D90-4B84-473D-903B-A9BC1C418080}" presName="hierRoot1" presStyleCnt="0"/>
      <dgm:spPr/>
    </dgm:pt>
    <dgm:pt modelId="{E385E530-2B69-4C90-AFBE-A1EF84C44158}" type="pres">
      <dgm:prSet presAssocID="{1D2B2D90-4B84-473D-903B-A9BC1C418080}" presName="composite" presStyleCnt="0"/>
      <dgm:spPr/>
    </dgm:pt>
    <dgm:pt modelId="{CECFF845-A0E2-4DF9-BC5D-F7E0FDCE57A8}" type="pres">
      <dgm:prSet presAssocID="{1D2B2D90-4B84-473D-903B-A9BC1C418080}" presName="background" presStyleLbl="node0" presStyleIdx="0" presStyleCnt="1"/>
      <dgm:spPr/>
    </dgm:pt>
    <dgm:pt modelId="{7BECC69E-BE7F-4F02-B5AA-9BB22D77826F}" type="pres">
      <dgm:prSet presAssocID="{1D2B2D90-4B84-473D-903B-A9BC1C418080}" presName="text" presStyleLbl="fgAcc0" presStyleIdx="0" presStyleCnt="1" custScaleX="1532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DFE7120-1134-4065-A7AE-8F4AA78554B8}" type="pres">
      <dgm:prSet presAssocID="{1D2B2D90-4B84-473D-903B-A9BC1C418080}" presName="hierChild2" presStyleCnt="0"/>
      <dgm:spPr/>
    </dgm:pt>
    <dgm:pt modelId="{79A6DC13-6EDC-44B9-9672-AEA17B03EE1B}" type="pres">
      <dgm:prSet presAssocID="{5319A089-4C93-47B2-99B1-C5FD6C9304CD}" presName="Name10" presStyleLbl="parChTrans1D2" presStyleIdx="0" presStyleCnt="2"/>
      <dgm:spPr/>
      <dgm:t>
        <a:bodyPr/>
        <a:lstStyle/>
        <a:p>
          <a:endParaRPr lang="th-TH"/>
        </a:p>
      </dgm:t>
    </dgm:pt>
    <dgm:pt modelId="{0F539839-7A3A-4AF1-A097-9705D433E506}" type="pres">
      <dgm:prSet presAssocID="{93C7A4FE-38C7-4470-BB45-608E8C75EC00}" presName="hierRoot2" presStyleCnt="0"/>
      <dgm:spPr/>
    </dgm:pt>
    <dgm:pt modelId="{74ECFFDD-3AF6-437A-8980-69E1BA057EBF}" type="pres">
      <dgm:prSet presAssocID="{93C7A4FE-38C7-4470-BB45-608E8C75EC00}" presName="composite2" presStyleCnt="0"/>
      <dgm:spPr/>
    </dgm:pt>
    <dgm:pt modelId="{23E47529-67DA-4A93-AC61-49116A80380C}" type="pres">
      <dgm:prSet presAssocID="{93C7A4FE-38C7-4470-BB45-608E8C75EC00}" presName="background2" presStyleLbl="node2" presStyleIdx="0" presStyleCnt="2"/>
      <dgm:spPr/>
    </dgm:pt>
    <dgm:pt modelId="{C90A6BF2-E6F7-4971-A7CC-D8931674C715}" type="pres">
      <dgm:prSet presAssocID="{93C7A4FE-38C7-4470-BB45-608E8C75EC0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9EB83C0-61A7-4D79-9079-338955A48FA4}" type="pres">
      <dgm:prSet presAssocID="{93C7A4FE-38C7-4470-BB45-608E8C75EC00}" presName="hierChild3" presStyleCnt="0"/>
      <dgm:spPr/>
    </dgm:pt>
    <dgm:pt modelId="{46A66400-AC66-4997-A8BE-1653894AF276}" type="pres">
      <dgm:prSet presAssocID="{002CAB23-C0D3-497B-8624-5FBA225B6E0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83BE1BF4-2EC2-433B-9551-32A87E89DEE0}" type="pres">
      <dgm:prSet presAssocID="{67150A0B-5E5E-46D5-B08A-7E9571952DA9}" presName="hierRoot2" presStyleCnt="0"/>
      <dgm:spPr/>
    </dgm:pt>
    <dgm:pt modelId="{4E206C7D-4185-442E-B8A8-997A1BBC3119}" type="pres">
      <dgm:prSet presAssocID="{67150A0B-5E5E-46D5-B08A-7E9571952DA9}" presName="composite2" presStyleCnt="0"/>
      <dgm:spPr/>
    </dgm:pt>
    <dgm:pt modelId="{8EB1B316-5308-4C6E-914F-BEDD15237968}" type="pres">
      <dgm:prSet presAssocID="{67150A0B-5E5E-46D5-B08A-7E9571952DA9}" presName="background2" presStyleLbl="node2" presStyleIdx="1" presStyleCnt="2"/>
      <dgm:spPr/>
    </dgm:pt>
    <dgm:pt modelId="{A55F153B-F1A6-4D19-BFED-77D598A6F684}" type="pres">
      <dgm:prSet presAssocID="{67150A0B-5E5E-46D5-B08A-7E9571952DA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A492DEB-CA27-4B70-B326-194E95AD1BD2}" type="pres">
      <dgm:prSet presAssocID="{67150A0B-5E5E-46D5-B08A-7E9571952DA9}" presName="hierChild3" presStyleCnt="0"/>
      <dgm:spPr/>
    </dgm:pt>
  </dgm:ptLst>
  <dgm:cxnLst>
    <dgm:cxn modelId="{4477A9D1-E1A1-4AC3-A20F-6E35A2E0F508}" srcId="{1D2B2D90-4B84-473D-903B-A9BC1C418080}" destId="{93C7A4FE-38C7-4470-BB45-608E8C75EC00}" srcOrd="0" destOrd="0" parTransId="{5319A089-4C93-47B2-99B1-C5FD6C9304CD}" sibTransId="{7BBA90B0-BE94-4B0B-8C7D-05961B888202}"/>
    <dgm:cxn modelId="{99072AFA-C0E8-4BBC-AC09-60B860B43516}" type="presOf" srcId="{002CAB23-C0D3-497B-8624-5FBA225B6E0D}" destId="{46A66400-AC66-4997-A8BE-1653894AF276}" srcOrd="0" destOrd="0" presId="urn:microsoft.com/office/officeart/2005/8/layout/hierarchy1"/>
    <dgm:cxn modelId="{22BB82D2-EE2D-4205-92D0-0EF2C82D3036}" srcId="{1D2B2D90-4B84-473D-903B-A9BC1C418080}" destId="{67150A0B-5E5E-46D5-B08A-7E9571952DA9}" srcOrd="1" destOrd="0" parTransId="{002CAB23-C0D3-497B-8624-5FBA225B6E0D}" sibTransId="{9DBED444-B636-4C8B-BF90-C9B4F33C0C53}"/>
    <dgm:cxn modelId="{C4B555E7-622A-45A1-A9AF-7EDAF70C3B81}" srcId="{69307A82-B4B3-4125-AC78-F16AA647DF7E}" destId="{1D2B2D90-4B84-473D-903B-A9BC1C418080}" srcOrd="0" destOrd="0" parTransId="{3CD69974-2F73-4015-9494-D2B914973605}" sibTransId="{92C0DE09-10D7-4430-BA14-5AA95D0A5DB8}"/>
    <dgm:cxn modelId="{96DAD5D7-A9BA-48C1-A5D6-04D621ED3667}" type="presOf" srcId="{69307A82-B4B3-4125-AC78-F16AA647DF7E}" destId="{72765343-CDC9-4BCE-A9B2-15A4EDE6D85F}" srcOrd="0" destOrd="0" presId="urn:microsoft.com/office/officeart/2005/8/layout/hierarchy1"/>
    <dgm:cxn modelId="{2C80DA7C-E5DF-466C-BF8D-24951F947DD2}" type="presOf" srcId="{1D2B2D90-4B84-473D-903B-A9BC1C418080}" destId="{7BECC69E-BE7F-4F02-B5AA-9BB22D77826F}" srcOrd="0" destOrd="0" presId="urn:microsoft.com/office/officeart/2005/8/layout/hierarchy1"/>
    <dgm:cxn modelId="{76FA305A-C4F1-4BE3-92CF-8E4DB25FC86B}" type="presOf" srcId="{93C7A4FE-38C7-4470-BB45-608E8C75EC00}" destId="{C90A6BF2-E6F7-4971-A7CC-D8931674C715}" srcOrd="0" destOrd="0" presId="urn:microsoft.com/office/officeart/2005/8/layout/hierarchy1"/>
    <dgm:cxn modelId="{38541B3B-BB6F-49AF-A71A-A2C652B2CC0E}" type="presOf" srcId="{5319A089-4C93-47B2-99B1-C5FD6C9304CD}" destId="{79A6DC13-6EDC-44B9-9672-AEA17B03EE1B}" srcOrd="0" destOrd="0" presId="urn:microsoft.com/office/officeart/2005/8/layout/hierarchy1"/>
    <dgm:cxn modelId="{2EDD69AE-2460-47AB-94FF-0DA89FEA87BF}" type="presOf" srcId="{67150A0B-5E5E-46D5-B08A-7E9571952DA9}" destId="{A55F153B-F1A6-4D19-BFED-77D598A6F684}" srcOrd="0" destOrd="0" presId="urn:microsoft.com/office/officeart/2005/8/layout/hierarchy1"/>
    <dgm:cxn modelId="{C9134A3D-6312-42DF-A5CD-284ABD27E227}" type="presParOf" srcId="{72765343-CDC9-4BCE-A9B2-15A4EDE6D85F}" destId="{591FB1DB-5BF7-4D66-BF7B-6ACB259DA62F}" srcOrd="0" destOrd="0" presId="urn:microsoft.com/office/officeart/2005/8/layout/hierarchy1"/>
    <dgm:cxn modelId="{3E54CFBD-F89D-49C1-AC56-2DAD7470B651}" type="presParOf" srcId="{591FB1DB-5BF7-4D66-BF7B-6ACB259DA62F}" destId="{E385E530-2B69-4C90-AFBE-A1EF84C44158}" srcOrd="0" destOrd="0" presId="urn:microsoft.com/office/officeart/2005/8/layout/hierarchy1"/>
    <dgm:cxn modelId="{46037CC8-499C-4C82-B233-46AC5B184F76}" type="presParOf" srcId="{E385E530-2B69-4C90-AFBE-A1EF84C44158}" destId="{CECFF845-A0E2-4DF9-BC5D-F7E0FDCE57A8}" srcOrd="0" destOrd="0" presId="urn:microsoft.com/office/officeart/2005/8/layout/hierarchy1"/>
    <dgm:cxn modelId="{205B96AB-F95C-4FE2-A342-B7653A13EECD}" type="presParOf" srcId="{E385E530-2B69-4C90-AFBE-A1EF84C44158}" destId="{7BECC69E-BE7F-4F02-B5AA-9BB22D77826F}" srcOrd="1" destOrd="0" presId="urn:microsoft.com/office/officeart/2005/8/layout/hierarchy1"/>
    <dgm:cxn modelId="{999E33A0-F602-4652-8D4B-942D66E3B218}" type="presParOf" srcId="{591FB1DB-5BF7-4D66-BF7B-6ACB259DA62F}" destId="{4DFE7120-1134-4065-A7AE-8F4AA78554B8}" srcOrd="1" destOrd="0" presId="urn:microsoft.com/office/officeart/2005/8/layout/hierarchy1"/>
    <dgm:cxn modelId="{14542F5D-B491-4E86-9E32-A4F7D72C21EE}" type="presParOf" srcId="{4DFE7120-1134-4065-A7AE-8F4AA78554B8}" destId="{79A6DC13-6EDC-44B9-9672-AEA17B03EE1B}" srcOrd="0" destOrd="0" presId="urn:microsoft.com/office/officeart/2005/8/layout/hierarchy1"/>
    <dgm:cxn modelId="{37101BD8-3324-4A41-92FB-E9827CA56CF9}" type="presParOf" srcId="{4DFE7120-1134-4065-A7AE-8F4AA78554B8}" destId="{0F539839-7A3A-4AF1-A097-9705D433E506}" srcOrd="1" destOrd="0" presId="urn:microsoft.com/office/officeart/2005/8/layout/hierarchy1"/>
    <dgm:cxn modelId="{4E945350-E95C-4DBA-9A53-1E31E541AA7E}" type="presParOf" srcId="{0F539839-7A3A-4AF1-A097-9705D433E506}" destId="{74ECFFDD-3AF6-437A-8980-69E1BA057EBF}" srcOrd="0" destOrd="0" presId="urn:microsoft.com/office/officeart/2005/8/layout/hierarchy1"/>
    <dgm:cxn modelId="{1E187539-030F-4FBB-9F11-35C9B007C54F}" type="presParOf" srcId="{74ECFFDD-3AF6-437A-8980-69E1BA057EBF}" destId="{23E47529-67DA-4A93-AC61-49116A80380C}" srcOrd="0" destOrd="0" presId="urn:microsoft.com/office/officeart/2005/8/layout/hierarchy1"/>
    <dgm:cxn modelId="{E4E26B1E-22A3-41D5-A88F-E1BBD225EFFA}" type="presParOf" srcId="{74ECFFDD-3AF6-437A-8980-69E1BA057EBF}" destId="{C90A6BF2-E6F7-4971-A7CC-D8931674C715}" srcOrd="1" destOrd="0" presId="urn:microsoft.com/office/officeart/2005/8/layout/hierarchy1"/>
    <dgm:cxn modelId="{091847B2-A3EA-43CF-802E-D2912DE868FD}" type="presParOf" srcId="{0F539839-7A3A-4AF1-A097-9705D433E506}" destId="{E9EB83C0-61A7-4D79-9079-338955A48FA4}" srcOrd="1" destOrd="0" presId="urn:microsoft.com/office/officeart/2005/8/layout/hierarchy1"/>
    <dgm:cxn modelId="{DA0930A1-511F-4969-BE27-4D309B3A7248}" type="presParOf" srcId="{4DFE7120-1134-4065-A7AE-8F4AA78554B8}" destId="{46A66400-AC66-4997-A8BE-1653894AF276}" srcOrd="2" destOrd="0" presId="urn:microsoft.com/office/officeart/2005/8/layout/hierarchy1"/>
    <dgm:cxn modelId="{23A81763-87F8-438A-BBA9-DB1FBF540E83}" type="presParOf" srcId="{4DFE7120-1134-4065-A7AE-8F4AA78554B8}" destId="{83BE1BF4-2EC2-433B-9551-32A87E89DEE0}" srcOrd="3" destOrd="0" presId="urn:microsoft.com/office/officeart/2005/8/layout/hierarchy1"/>
    <dgm:cxn modelId="{4CF5C33B-7F2E-4D24-AF44-658E749FF71A}" type="presParOf" srcId="{83BE1BF4-2EC2-433B-9551-32A87E89DEE0}" destId="{4E206C7D-4185-442E-B8A8-997A1BBC3119}" srcOrd="0" destOrd="0" presId="urn:microsoft.com/office/officeart/2005/8/layout/hierarchy1"/>
    <dgm:cxn modelId="{4A1F2863-095A-43AE-8FF6-585575AF8F00}" type="presParOf" srcId="{4E206C7D-4185-442E-B8A8-997A1BBC3119}" destId="{8EB1B316-5308-4C6E-914F-BEDD15237968}" srcOrd="0" destOrd="0" presId="urn:microsoft.com/office/officeart/2005/8/layout/hierarchy1"/>
    <dgm:cxn modelId="{9B421025-5384-4A36-9478-29133D59B582}" type="presParOf" srcId="{4E206C7D-4185-442E-B8A8-997A1BBC3119}" destId="{A55F153B-F1A6-4D19-BFED-77D598A6F684}" srcOrd="1" destOrd="0" presId="urn:microsoft.com/office/officeart/2005/8/layout/hierarchy1"/>
    <dgm:cxn modelId="{3DEC5B75-7DC5-44F0-904A-EDCDEAD51E91}" type="presParOf" srcId="{83BE1BF4-2EC2-433B-9551-32A87E89DEE0}" destId="{2A492DEB-CA27-4B70-B326-194E95AD1B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9142D-F645-456C-865F-8C2D446E30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640F316-DAFA-48FE-8C11-F206E3D0D19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6600FF"/>
              </a:solidFill>
            </a:rPr>
            <a:t>คณะทำงาน ระดับอำเภอ</a:t>
          </a:r>
          <a:endParaRPr lang="th-TH" sz="2800" b="1" dirty="0">
            <a:solidFill>
              <a:srgbClr val="6600FF"/>
            </a:solidFill>
          </a:endParaRPr>
        </a:p>
      </dgm:t>
    </dgm:pt>
    <dgm:pt modelId="{D95417B1-6741-44DB-886B-BCF4E4027FE2}" type="parTrans" cxnId="{EEB7F6E2-C6EB-4791-9220-ABD64BEAEE17}">
      <dgm:prSet/>
      <dgm:spPr/>
      <dgm:t>
        <a:bodyPr/>
        <a:lstStyle/>
        <a:p>
          <a:endParaRPr lang="th-TH" sz="2800"/>
        </a:p>
      </dgm:t>
    </dgm:pt>
    <dgm:pt modelId="{7798A23B-5AD5-4D76-8331-5650F2CDB029}" type="sibTrans" cxnId="{EEB7F6E2-C6EB-4791-9220-ABD64BEAEE17}">
      <dgm:prSet custT="1"/>
      <dgm:spPr/>
      <dgm:t>
        <a:bodyPr/>
        <a:lstStyle/>
        <a:p>
          <a:endParaRPr lang="th-TH" sz="1200"/>
        </a:p>
      </dgm:t>
    </dgm:pt>
    <dgm:pt modelId="{E4DD2AAB-C8F6-49E7-A5FD-CB28DB341BE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6600FF"/>
              </a:solidFill>
            </a:rPr>
            <a:t>คณะกรรมการ ระดับจังหวัด</a:t>
          </a:r>
          <a:endParaRPr lang="th-TH" sz="2800" b="1" dirty="0">
            <a:solidFill>
              <a:srgbClr val="6600FF"/>
            </a:solidFill>
          </a:endParaRPr>
        </a:p>
      </dgm:t>
    </dgm:pt>
    <dgm:pt modelId="{2D9752C6-C8DF-435D-A1AA-EC4CC4B78D64}" type="parTrans" cxnId="{619BC2AE-C021-4CD5-AFF8-3F36A632B920}">
      <dgm:prSet/>
      <dgm:spPr/>
      <dgm:t>
        <a:bodyPr/>
        <a:lstStyle/>
        <a:p>
          <a:endParaRPr lang="th-TH" sz="2800"/>
        </a:p>
      </dgm:t>
    </dgm:pt>
    <dgm:pt modelId="{11AF56FC-3396-4589-BA38-13297F09FB16}" type="sibTrans" cxnId="{619BC2AE-C021-4CD5-AFF8-3F36A632B920}">
      <dgm:prSet custT="1"/>
      <dgm:spPr/>
      <dgm:t>
        <a:bodyPr/>
        <a:lstStyle/>
        <a:p>
          <a:endParaRPr lang="th-TH" sz="1200"/>
        </a:p>
      </dgm:t>
    </dgm:pt>
    <dgm:pt modelId="{FA342565-6924-4444-A545-967F18C444B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6600FF"/>
              </a:solidFill>
            </a:rPr>
            <a:t>เลือกเป้าหมาย</a:t>
          </a:r>
          <a:endParaRPr lang="th-TH" sz="2800" b="1" dirty="0">
            <a:solidFill>
              <a:srgbClr val="6600FF"/>
            </a:solidFill>
          </a:endParaRPr>
        </a:p>
      </dgm:t>
    </dgm:pt>
    <dgm:pt modelId="{CD6A1FFA-3A61-4ED8-8490-D146B6A3B1C1}" type="parTrans" cxnId="{30291D2B-69CE-4D39-9B92-AAEFCDD5174E}">
      <dgm:prSet/>
      <dgm:spPr/>
      <dgm:t>
        <a:bodyPr/>
        <a:lstStyle/>
        <a:p>
          <a:endParaRPr lang="th-TH" sz="2800"/>
        </a:p>
      </dgm:t>
    </dgm:pt>
    <dgm:pt modelId="{021C5824-FDD5-46BE-939D-D4AD8E14A390}" type="sibTrans" cxnId="{30291D2B-69CE-4D39-9B92-AAEFCDD5174E}">
      <dgm:prSet/>
      <dgm:spPr/>
      <dgm:t>
        <a:bodyPr/>
        <a:lstStyle/>
        <a:p>
          <a:endParaRPr lang="th-TH" sz="2800"/>
        </a:p>
      </dgm:t>
    </dgm:pt>
    <dgm:pt modelId="{9D9EE503-D9DC-4109-A88B-AC57E50616B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6600FF"/>
              </a:solidFill>
            </a:rPr>
            <a:t>เสนอรายชื่อเป้าหมาย</a:t>
          </a:r>
          <a:endParaRPr lang="th-TH" sz="2800" b="1" dirty="0">
            <a:solidFill>
              <a:srgbClr val="6600FF"/>
            </a:solidFill>
          </a:endParaRPr>
        </a:p>
      </dgm:t>
    </dgm:pt>
    <dgm:pt modelId="{2A76413C-E4D8-4D52-A92F-27A0AD56B78E}" type="parTrans" cxnId="{41C5FAB1-17E5-473E-9272-9DF874EC64D3}">
      <dgm:prSet/>
      <dgm:spPr/>
      <dgm:t>
        <a:bodyPr/>
        <a:lstStyle/>
        <a:p>
          <a:endParaRPr lang="th-TH" sz="2800"/>
        </a:p>
      </dgm:t>
    </dgm:pt>
    <dgm:pt modelId="{1AD36E7C-FE08-4542-A6C7-F93E048DBA90}" type="sibTrans" cxnId="{41C5FAB1-17E5-473E-9272-9DF874EC64D3}">
      <dgm:prSet custT="1"/>
      <dgm:spPr/>
      <dgm:t>
        <a:bodyPr/>
        <a:lstStyle/>
        <a:p>
          <a:endParaRPr lang="th-TH" sz="1200"/>
        </a:p>
      </dgm:t>
    </dgm:pt>
    <dgm:pt modelId="{A3C580D8-0FFD-446A-8691-7F71F9228DA2}" type="pres">
      <dgm:prSet presAssocID="{1B69142D-F645-456C-865F-8C2D446E309A}" presName="Name0" presStyleCnt="0">
        <dgm:presLayoutVars>
          <dgm:dir/>
          <dgm:resizeHandles val="exact"/>
        </dgm:presLayoutVars>
      </dgm:prSet>
      <dgm:spPr/>
    </dgm:pt>
    <dgm:pt modelId="{6503DE5F-751F-4141-ADC1-501301351C82}" type="pres">
      <dgm:prSet presAssocID="{F640F316-DAFA-48FE-8C11-F206E3D0D1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66B7AB-BE56-40FE-87BE-1DA286F4B7C1}" type="pres">
      <dgm:prSet presAssocID="{7798A23B-5AD5-4D76-8331-5650F2CDB029}" presName="sibTrans" presStyleLbl="sibTrans2D1" presStyleIdx="0" presStyleCnt="3"/>
      <dgm:spPr/>
      <dgm:t>
        <a:bodyPr/>
        <a:lstStyle/>
        <a:p>
          <a:endParaRPr lang="th-TH"/>
        </a:p>
      </dgm:t>
    </dgm:pt>
    <dgm:pt modelId="{32A99EF8-DB76-4612-B109-8353FC34E6A4}" type="pres">
      <dgm:prSet presAssocID="{7798A23B-5AD5-4D76-8331-5650F2CDB029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879635E4-5723-4D4B-B67A-F3AAB1499814}" type="pres">
      <dgm:prSet presAssocID="{9D9EE503-D9DC-4109-A88B-AC57E50616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D522BA-5ABE-4C7D-A487-7A2C4765A413}" type="pres">
      <dgm:prSet presAssocID="{1AD36E7C-FE08-4542-A6C7-F93E048DBA90}" presName="sibTrans" presStyleLbl="sibTrans2D1" presStyleIdx="1" presStyleCnt="3"/>
      <dgm:spPr/>
      <dgm:t>
        <a:bodyPr/>
        <a:lstStyle/>
        <a:p>
          <a:endParaRPr lang="th-TH"/>
        </a:p>
      </dgm:t>
    </dgm:pt>
    <dgm:pt modelId="{2A5F96C8-9E94-474E-ACAF-CB1843685D85}" type="pres">
      <dgm:prSet presAssocID="{1AD36E7C-FE08-4542-A6C7-F93E048DBA90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957EE6F5-7C24-4F47-9E57-6B9AC0BE07F0}" type="pres">
      <dgm:prSet presAssocID="{E4DD2AAB-C8F6-49E7-A5FD-CB28DB341BEE}" presName="node" presStyleLbl="node1" presStyleIdx="2" presStyleCnt="4" custScaleX="1226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145F60-51E4-45C8-8465-352558D1D532}" type="pres">
      <dgm:prSet presAssocID="{11AF56FC-3396-4589-BA38-13297F09FB16}" presName="sibTrans" presStyleLbl="sibTrans2D1" presStyleIdx="2" presStyleCnt="3" custLinFactNeighborX="12871"/>
      <dgm:spPr/>
      <dgm:t>
        <a:bodyPr/>
        <a:lstStyle/>
        <a:p>
          <a:endParaRPr lang="th-TH"/>
        </a:p>
      </dgm:t>
    </dgm:pt>
    <dgm:pt modelId="{F8242E5B-AFC4-4D46-BEFD-AFA6EAB69B06}" type="pres">
      <dgm:prSet presAssocID="{11AF56FC-3396-4589-BA38-13297F09FB16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58352A74-1FE0-4C44-8288-CE1442AF6E6E}" type="pres">
      <dgm:prSet presAssocID="{FA342565-6924-4444-A545-967F18C444B1}" presName="node" presStyleLbl="node1" presStyleIdx="3" presStyleCnt="4" custScaleX="1002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D3E3C4B-9609-4DE7-ADAB-F3D288A4C6A7}" type="presOf" srcId="{11AF56FC-3396-4589-BA38-13297F09FB16}" destId="{F8242E5B-AFC4-4D46-BEFD-AFA6EAB69B06}" srcOrd="1" destOrd="0" presId="urn:microsoft.com/office/officeart/2005/8/layout/process1"/>
    <dgm:cxn modelId="{30291D2B-69CE-4D39-9B92-AAEFCDD5174E}" srcId="{1B69142D-F645-456C-865F-8C2D446E309A}" destId="{FA342565-6924-4444-A545-967F18C444B1}" srcOrd="3" destOrd="0" parTransId="{CD6A1FFA-3A61-4ED8-8490-D146B6A3B1C1}" sibTransId="{021C5824-FDD5-46BE-939D-D4AD8E14A390}"/>
    <dgm:cxn modelId="{09C10D37-2C32-455F-8273-E20A37A6274B}" type="presOf" srcId="{9D9EE503-D9DC-4109-A88B-AC57E50616B1}" destId="{879635E4-5723-4D4B-B67A-F3AAB1499814}" srcOrd="0" destOrd="0" presId="urn:microsoft.com/office/officeart/2005/8/layout/process1"/>
    <dgm:cxn modelId="{1E82C1CE-0924-4A38-BF23-5CCF4AD8CB1D}" type="presOf" srcId="{7798A23B-5AD5-4D76-8331-5650F2CDB029}" destId="{7166B7AB-BE56-40FE-87BE-1DA286F4B7C1}" srcOrd="0" destOrd="0" presId="urn:microsoft.com/office/officeart/2005/8/layout/process1"/>
    <dgm:cxn modelId="{452CBA14-F1B3-4D74-8692-824DA7F11A4F}" type="presOf" srcId="{7798A23B-5AD5-4D76-8331-5650F2CDB029}" destId="{32A99EF8-DB76-4612-B109-8353FC34E6A4}" srcOrd="1" destOrd="0" presId="urn:microsoft.com/office/officeart/2005/8/layout/process1"/>
    <dgm:cxn modelId="{619BC2AE-C021-4CD5-AFF8-3F36A632B920}" srcId="{1B69142D-F645-456C-865F-8C2D446E309A}" destId="{E4DD2AAB-C8F6-49E7-A5FD-CB28DB341BEE}" srcOrd="2" destOrd="0" parTransId="{2D9752C6-C8DF-435D-A1AA-EC4CC4B78D64}" sibTransId="{11AF56FC-3396-4589-BA38-13297F09FB16}"/>
    <dgm:cxn modelId="{E69E3CF9-DF07-45EC-B35D-5BFCDA91A353}" type="presOf" srcId="{1AD36E7C-FE08-4542-A6C7-F93E048DBA90}" destId="{2A5F96C8-9E94-474E-ACAF-CB1843685D85}" srcOrd="1" destOrd="0" presId="urn:microsoft.com/office/officeart/2005/8/layout/process1"/>
    <dgm:cxn modelId="{FA641D1B-9C3D-4A34-9D8E-BC6636390B76}" type="presOf" srcId="{F640F316-DAFA-48FE-8C11-F206E3D0D195}" destId="{6503DE5F-751F-4141-ADC1-501301351C82}" srcOrd="0" destOrd="0" presId="urn:microsoft.com/office/officeart/2005/8/layout/process1"/>
    <dgm:cxn modelId="{41C5FAB1-17E5-473E-9272-9DF874EC64D3}" srcId="{1B69142D-F645-456C-865F-8C2D446E309A}" destId="{9D9EE503-D9DC-4109-A88B-AC57E50616B1}" srcOrd="1" destOrd="0" parTransId="{2A76413C-E4D8-4D52-A92F-27A0AD56B78E}" sibTransId="{1AD36E7C-FE08-4542-A6C7-F93E048DBA90}"/>
    <dgm:cxn modelId="{8618AA13-1B99-4935-A964-3CEC5695C6CC}" type="presOf" srcId="{11AF56FC-3396-4589-BA38-13297F09FB16}" destId="{B1145F60-51E4-45C8-8465-352558D1D532}" srcOrd="0" destOrd="0" presId="urn:microsoft.com/office/officeart/2005/8/layout/process1"/>
    <dgm:cxn modelId="{1594D539-3CBB-4A04-9B46-144AC3D03062}" type="presOf" srcId="{1AD36E7C-FE08-4542-A6C7-F93E048DBA90}" destId="{D7D522BA-5ABE-4C7D-A487-7A2C4765A413}" srcOrd="0" destOrd="0" presId="urn:microsoft.com/office/officeart/2005/8/layout/process1"/>
    <dgm:cxn modelId="{427C9C50-CED7-4F1A-82FC-F17BF660C1E8}" type="presOf" srcId="{1B69142D-F645-456C-865F-8C2D446E309A}" destId="{A3C580D8-0FFD-446A-8691-7F71F9228DA2}" srcOrd="0" destOrd="0" presId="urn:microsoft.com/office/officeart/2005/8/layout/process1"/>
    <dgm:cxn modelId="{F23B48EC-EF7D-4553-9E8A-36BF2831889E}" type="presOf" srcId="{FA342565-6924-4444-A545-967F18C444B1}" destId="{58352A74-1FE0-4C44-8288-CE1442AF6E6E}" srcOrd="0" destOrd="0" presId="urn:microsoft.com/office/officeart/2005/8/layout/process1"/>
    <dgm:cxn modelId="{8B005525-AB4C-46EA-8B1D-C11B5D618478}" type="presOf" srcId="{E4DD2AAB-C8F6-49E7-A5FD-CB28DB341BEE}" destId="{957EE6F5-7C24-4F47-9E57-6B9AC0BE07F0}" srcOrd="0" destOrd="0" presId="urn:microsoft.com/office/officeart/2005/8/layout/process1"/>
    <dgm:cxn modelId="{EEB7F6E2-C6EB-4791-9220-ABD64BEAEE17}" srcId="{1B69142D-F645-456C-865F-8C2D446E309A}" destId="{F640F316-DAFA-48FE-8C11-F206E3D0D195}" srcOrd="0" destOrd="0" parTransId="{D95417B1-6741-44DB-886B-BCF4E4027FE2}" sibTransId="{7798A23B-5AD5-4D76-8331-5650F2CDB029}"/>
    <dgm:cxn modelId="{3DA5FDB5-4976-433F-9467-012A91B24D1F}" type="presParOf" srcId="{A3C580D8-0FFD-446A-8691-7F71F9228DA2}" destId="{6503DE5F-751F-4141-ADC1-501301351C82}" srcOrd="0" destOrd="0" presId="urn:microsoft.com/office/officeart/2005/8/layout/process1"/>
    <dgm:cxn modelId="{05740900-0564-4ADF-B0FA-AE3E160E483A}" type="presParOf" srcId="{A3C580D8-0FFD-446A-8691-7F71F9228DA2}" destId="{7166B7AB-BE56-40FE-87BE-1DA286F4B7C1}" srcOrd="1" destOrd="0" presId="urn:microsoft.com/office/officeart/2005/8/layout/process1"/>
    <dgm:cxn modelId="{BA6EE82C-9984-4F04-AB87-F5E508C50800}" type="presParOf" srcId="{7166B7AB-BE56-40FE-87BE-1DA286F4B7C1}" destId="{32A99EF8-DB76-4612-B109-8353FC34E6A4}" srcOrd="0" destOrd="0" presId="urn:microsoft.com/office/officeart/2005/8/layout/process1"/>
    <dgm:cxn modelId="{D573B666-2B3F-4D10-9C82-21D928D5956F}" type="presParOf" srcId="{A3C580D8-0FFD-446A-8691-7F71F9228DA2}" destId="{879635E4-5723-4D4B-B67A-F3AAB1499814}" srcOrd="2" destOrd="0" presId="urn:microsoft.com/office/officeart/2005/8/layout/process1"/>
    <dgm:cxn modelId="{C250FC64-959B-482B-A91A-3AE120C6AE27}" type="presParOf" srcId="{A3C580D8-0FFD-446A-8691-7F71F9228DA2}" destId="{D7D522BA-5ABE-4C7D-A487-7A2C4765A413}" srcOrd="3" destOrd="0" presId="urn:microsoft.com/office/officeart/2005/8/layout/process1"/>
    <dgm:cxn modelId="{AC245682-6AD3-454A-96BA-F31A47A2855D}" type="presParOf" srcId="{D7D522BA-5ABE-4C7D-A487-7A2C4765A413}" destId="{2A5F96C8-9E94-474E-ACAF-CB1843685D85}" srcOrd="0" destOrd="0" presId="urn:microsoft.com/office/officeart/2005/8/layout/process1"/>
    <dgm:cxn modelId="{574FE9D7-CF7B-40BB-BADD-41635C37FAAB}" type="presParOf" srcId="{A3C580D8-0FFD-446A-8691-7F71F9228DA2}" destId="{957EE6F5-7C24-4F47-9E57-6B9AC0BE07F0}" srcOrd="4" destOrd="0" presId="urn:microsoft.com/office/officeart/2005/8/layout/process1"/>
    <dgm:cxn modelId="{E1AB004A-E410-4321-9E0D-2C6069C368F3}" type="presParOf" srcId="{A3C580D8-0FFD-446A-8691-7F71F9228DA2}" destId="{B1145F60-51E4-45C8-8465-352558D1D532}" srcOrd="5" destOrd="0" presId="urn:microsoft.com/office/officeart/2005/8/layout/process1"/>
    <dgm:cxn modelId="{BF015171-6ACD-4C42-8A7C-2BFB23E227B3}" type="presParOf" srcId="{B1145F60-51E4-45C8-8465-352558D1D532}" destId="{F8242E5B-AFC4-4D46-BEFD-AFA6EAB69B06}" srcOrd="0" destOrd="0" presId="urn:microsoft.com/office/officeart/2005/8/layout/process1"/>
    <dgm:cxn modelId="{7C66DF08-CC62-41A4-8EC5-FEDB0F5C3C1A}" type="presParOf" srcId="{A3C580D8-0FFD-446A-8691-7F71F9228DA2}" destId="{58352A74-1FE0-4C44-8288-CE1442AF6E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EEDCC-68CB-4A8C-8259-F949A15EC66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DE56D10-C314-49BE-B219-07AFDD7D3CC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คณะกรรมการฯ ระดับจังหวัด</a:t>
          </a:r>
          <a:endParaRPr lang="en-US" sz="2800" b="1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th-TH" sz="900" b="1" dirty="0">
            <a:solidFill>
              <a:srgbClr val="0000FF"/>
            </a:solidFill>
          </a:endParaRPr>
        </a:p>
      </dgm:t>
    </dgm:pt>
    <dgm:pt modelId="{3A444841-7D8C-49F9-9BD5-DB3A5A968BA4}" type="parTrans" cxnId="{B2AC4024-2DCA-4D3F-81B1-4F8E8F4F655E}">
      <dgm:prSet/>
      <dgm:spPr/>
      <dgm:t>
        <a:bodyPr/>
        <a:lstStyle/>
        <a:p>
          <a:endParaRPr lang="th-TH" sz="2000" b="1"/>
        </a:p>
      </dgm:t>
    </dgm:pt>
    <dgm:pt modelId="{E7276027-C1AE-422F-90E5-88640DD3EE4F}" type="sibTrans" cxnId="{B2AC4024-2DCA-4D3F-81B1-4F8E8F4F655E}">
      <dgm:prSet/>
      <dgm:spPr/>
      <dgm:t>
        <a:bodyPr/>
        <a:lstStyle/>
        <a:p>
          <a:endParaRPr lang="th-TH" sz="2000" b="1"/>
        </a:p>
      </dgm:t>
    </dgm:pt>
    <dgm:pt modelId="{7150F117-D4F5-4D58-A885-12BCD4749F7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sz="2000" b="1" kern="1200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จัดทำแผนสนับสนุนการดำเนินงานของคณะทำงานฯ ระดับอำเภอ</a:t>
          </a:r>
          <a:r>
            <a:rPr lang="th-TH" sz="2000" b="1" kern="1200" baseline="0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r>
            <a:rPr lang="th-TH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กรณีพบ </a:t>
          </a:r>
          <a:r>
            <a:rPr lang="en-US" sz="2000" b="1" i="1" kern="1200" dirty="0" err="1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th-TH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จนต้อง </a:t>
          </a:r>
          <a:r>
            <a:rPr lang="en-US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sweep </a:t>
          </a:r>
          <a:r>
            <a:rPr lang="th-TH" sz="2000" b="1" i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ทั้งอำเภอ</a:t>
          </a:r>
          <a:endParaRPr lang="en-US" sz="2000" b="1" i="1" u="sng" kern="1200" dirty="0" smtClean="0">
            <a:solidFill>
              <a:srgbClr val="FF33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th-TH" sz="700" b="1" dirty="0"/>
        </a:p>
      </dgm:t>
    </dgm:pt>
    <dgm:pt modelId="{A42066DA-D0BA-4C8E-B6AB-987A86368C8C}" type="parTrans" cxnId="{68C2CBAB-C99A-48A8-A036-2DBB2895BA6E}">
      <dgm:prSet/>
      <dgm:spPr/>
      <dgm:t>
        <a:bodyPr/>
        <a:lstStyle/>
        <a:p>
          <a:endParaRPr lang="th-TH" sz="2000" b="1"/>
        </a:p>
      </dgm:t>
    </dgm:pt>
    <dgm:pt modelId="{6E6E20F6-C6A0-418A-93F5-9C6F913EC1DE}" type="sibTrans" cxnId="{68C2CBAB-C99A-48A8-A036-2DBB2895BA6E}">
      <dgm:prSet/>
      <dgm:spPr/>
      <dgm:t>
        <a:bodyPr/>
        <a:lstStyle/>
        <a:p>
          <a:endParaRPr lang="th-TH" sz="2000" b="1"/>
        </a:p>
      </dgm:t>
    </dgm:pt>
    <dgm:pt modelId="{6BA54DD0-170C-4E61-AF4D-02196B6C5CE9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h-TH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จัดทำแผนรองรับกรณีต้อง</a:t>
          </a:r>
          <a:r>
            <a:rPr lang="en-US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sweep </a:t>
          </a:r>
          <a:r>
            <a:rPr lang="th-TH" sz="2000" b="1" i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ทั้งจังหวัด </a:t>
          </a:r>
          <a:endParaRPr lang="en-US" sz="2000" b="1" i="1" u="sng" kern="1200" dirty="0" smtClean="0">
            <a:solidFill>
              <a:srgbClr val="FF33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l"/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มีรายละเอียดอย่างน้อยดังนี้</a:t>
          </a:r>
          <a:endParaRPr lang="en-US" sz="1800" b="1" kern="1200" dirty="0" smtClean="0">
            <a:solidFill>
              <a:srgbClr val="66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รายชื่อหน่วยบริการที่เลือกเป็นเป้าหมายในการประเมินทั้งในรอบแรกและรอบที่</a:t>
          </a:r>
          <a:r>
            <a:rPr lang="en-US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2</a:t>
          </a:r>
        </a:p>
        <a:p>
          <a:pPr lvl="0" algn="l"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กำหนดผู้รับผิดชอบในแต่ละส่วนอย่างชัดเจน </a:t>
          </a:r>
          <a:endParaRPr lang="en-US" sz="1800" b="1" kern="1200" dirty="0" smtClean="0">
            <a:solidFill>
              <a:srgbClr val="66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กำหนดกรอบเวลาให้สอดคล้องกรอบเวลาระดับประเทศ</a:t>
          </a:r>
          <a:endParaRPr lang="en-US" sz="1800" b="1" kern="1200" dirty="0" smtClean="0">
            <a:solidFill>
              <a:srgbClr val="66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กำหนดแนวทางในการกำจัด </a:t>
          </a:r>
          <a:r>
            <a:rPr lang="en-US" sz="1800" b="1" kern="1200" dirty="0" err="1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1800" b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ที่พบหลงเหลือให้หมด</a:t>
          </a:r>
          <a:r>
            <a:rPr lang="th-TH" sz="1800" b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ภายในวันที่ 12 พ.ค.5</a:t>
          </a:r>
          <a:r>
            <a:rPr lang="en-US" sz="1800" b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9</a:t>
          </a:r>
          <a:r>
            <a:rPr lang="th-TH" sz="1800" b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/>
          </a:r>
          <a:br>
            <a:rPr lang="th-TH" sz="1800" b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โดยระบุผู้รับผิดชอบเก็บกลับและทำลาย</a:t>
          </a:r>
          <a:endParaRPr lang="en-US" sz="1800" b="1" kern="1200" dirty="0" smtClean="0">
            <a:solidFill>
              <a:srgbClr val="66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มีแผนระดมกำลังคน กรณีต้องขยายการตรวจประเมินจนครอบคลุมทั้งจังหวัด</a:t>
          </a:r>
          <a:endParaRPr lang="en-US" sz="20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/>
          <a:endParaRPr lang="th-TH" sz="600" b="1" dirty="0">
            <a:solidFill>
              <a:srgbClr val="6600FF"/>
            </a:solidFill>
          </a:endParaRPr>
        </a:p>
      </dgm:t>
    </dgm:pt>
    <dgm:pt modelId="{A07C6B3A-23E3-4AD0-9154-E689B52372E6}" type="parTrans" cxnId="{D8E5A3DC-D7CF-4F94-8C70-61D5E1AB0585}">
      <dgm:prSet/>
      <dgm:spPr/>
      <dgm:t>
        <a:bodyPr/>
        <a:lstStyle/>
        <a:p>
          <a:endParaRPr lang="th-TH" sz="2000" b="1"/>
        </a:p>
      </dgm:t>
    </dgm:pt>
    <dgm:pt modelId="{7BC19AD8-7F9B-4801-B2BA-D9B6AA3B01F6}" type="sibTrans" cxnId="{D8E5A3DC-D7CF-4F94-8C70-61D5E1AB0585}">
      <dgm:prSet/>
      <dgm:spPr/>
      <dgm:t>
        <a:bodyPr/>
        <a:lstStyle/>
        <a:p>
          <a:endParaRPr lang="th-TH" sz="2000" b="1"/>
        </a:p>
      </dgm:t>
    </dgm:pt>
    <dgm:pt modelId="{D42889C4-865E-4FA9-A4E3-7782D7A58182}" type="pres">
      <dgm:prSet presAssocID="{2E9EEDCC-68CB-4A8C-8259-F949A15EC6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3F8DB9C-B09E-4F51-AEF6-0BFB8FF0CBF9}" type="pres">
      <dgm:prSet presAssocID="{6BA54DD0-170C-4E61-AF4D-02196B6C5CE9}" presName="boxAndChildren" presStyleCnt="0"/>
      <dgm:spPr/>
    </dgm:pt>
    <dgm:pt modelId="{74F294CB-CD3D-4926-9452-A87E597EECF4}" type="pres">
      <dgm:prSet presAssocID="{6BA54DD0-170C-4E61-AF4D-02196B6C5CE9}" presName="parentTextBox" presStyleLbl="node1" presStyleIdx="0" presStyleCnt="3" custScaleY="49510" custLinFactNeighborY="2652"/>
      <dgm:spPr/>
      <dgm:t>
        <a:bodyPr/>
        <a:lstStyle/>
        <a:p>
          <a:endParaRPr lang="th-TH"/>
        </a:p>
      </dgm:t>
    </dgm:pt>
    <dgm:pt modelId="{49C8CD9F-C4C8-45EC-978B-B5A968351472}" type="pres">
      <dgm:prSet presAssocID="{6E6E20F6-C6A0-418A-93F5-9C6F913EC1DE}" presName="sp" presStyleCnt="0"/>
      <dgm:spPr/>
    </dgm:pt>
    <dgm:pt modelId="{DB4642F1-FD84-457B-A4E5-A3CFD54CDD96}" type="pres">
      <dgm:prSet presAssocID="{7150F117-D4F5-4D58-A885-12BCD4749F75}" presName="arrowAndChildren" presStyleCnt="0"/>
      <dgm:spPr/>
    </dgm:pt>
    <dgm:pt modelId="{E575BC6B-11B3-4673-9716-062341E580AF}" type="pres">
      <dgm:prSet presAssocID="{7150F117-D4F5-4D58-A885-12BCD4749F75}" presName="parentTextArrow" presStyleLbl="node1" presStyleIdx="1" presStyleCnt="3" custScaleY="17464"/>
      <dgm:spPr/>
      <dgm:t>
        <a:bodyPr/>
        <a:lstStyle/>
        <a:p>
          <a:endParaRPr lang="th-TH"/>
        </a:p>
      </dgm:t>
    </dgm:pt>
    <dgm:pt modelId="{563F598C-642D-4889-BB82-978A9CB53354}" type="pres">
      <dgm:prSet presAssocID="{E7276027-C1AE-422F-90E5-88640DD3EE4F}" presName="sp" presStyleCnt="0"/>
      <dgm:spPr/>
    </dgm:pt>
    <dgm:pt modelId="{EE4B92A4-F1C8-42F3-8E2A-17A26AFCF52C}" type="pres">
      <dgm:prSet presAssocID="{9DE56D10-C314-49BE-B219-07AFDD7D3CC5}" presName="arrowAndChildren" presStyleCnt="0"/>
      <dgm:spPr/>
    </dgm:pt>
    <dgm:pt modelId="{FB7B772A-9E58-4CCE-8D2B-D3BA568E5372}" type="pres">
      <dgm:prSet presAssocID="{9DE56D10-C314-49BE-B219-07AFDD7D3CC5}" presName="parentTextArrow" presStyleLbl="node1" presStyleIdx="2" presStyleCnt="3" custScaleY="12998" custLinFactNeighborY="-912"/>
      <dgm:spPr/>
      <dgm:t>
        <a:bodyPr/>
        <a:lstStyle/>
        <a:p>
          <a:endParaRPr lang="th-TH"/>
        </a:p>
      </dgm:t>
    </dgm:pt>
  </dgm:ptLst>
  <dgm:cxnLst>
    <dgm:cxn modelId="{D8E5A3DC-D7CF-4F94-8C70-61D5E1AB0585}" srcId="{2E9EEDCC-68CB-4A8C-8259-F949A15EC66B}" destId="{6BA54DD0-170C-4E61-AF4D-02196B6C5CE9}" srcOrd="2" destOrd="0" parTransId="{A07C6B3A-23E3-4AD0-9154-E689B52372E6}" sibTransId="{7BC19AD8-7F9B-4801-B2BA-D9B6AA3B01F6}"/>
    <dgm:cxn modelId="{8253939D-0E86-4B9A-A46F-0C4A06050FB7}" type="presOf" srcId="{6BA54DD0-170C-4E61-AF4D-02196B6C5CE9}" destId="{74F294CB-CD3D-4926-9452-A87E597EECF4}" srcOrd="0" destOrd="0" presId="urn:microsoft.com/office/officeart/2005/8/layout/process4"/>
    <dgm:cxn modelId="{B2AC4024-2DCA-4D3F-81B1-4F8E8F4F655E}" srcId="{2E9EEDCC-68CB-4A8C-8259-F949A15EC66B}" destId="{9DE56D10-C314-49BE-B219-07AFDD7D3CC5}" srcOrd="0" destOrd="0" parTransId="{3A444841-7D8C-49F9-9BD5-DB3A5A968BA4}" sibTransId="{E7276027-C1AE-422F-90E5-88640DD3EE4F}"/>
    <dgm:cxn modelId="{42BDBCDE-E63F-4B9C-94A1-60D747E6C0BA}" type="presOf" srcId="{2E9EEDCC-68CB-4A8C-8259-F949A15EC66B}" destId="{D42889C4-865E-4FA9-A4E3-7782D7A58182}" srcOrd="0" destOrd="0" presId="urn:microsoft.com/office/officeart/2005/8/layout/process4"/>
    <dgm:cxn modelId="{9323C106-2DEC-4B77-A853-7EDD8DE0FDC1}" type="presOf" srcId="{7150F117-D4F5-4D58-A885-12BCD4749F75}" destId="{E575BC6B-11B3-4673-9716-062341E580AF}" srcOrd="0" destOrd="0" presId="urn:microsoft.com/office/officeart/2005/8/layout/process4"/>
    <dgm:cxn modelId="{9DDF7587-2572-44A8-93FC-F3AA8EB8D661}" type="presOf" srcId="{9DE56D10-C314-49BE-B219-07AFDD7D3CC5}" destId="{FB7B772A-9E58-4CCE-8D2B-D3BA568E5372}" srcOrd="0" destOrd="0" presId="urn:microsoft.com/office/officeart/2005/8/layout/process4"/>
    <dgm:cxn modelId="{68C2CBAB-C99A-48A8-A036-2DBB2895BA6E}" srcId="{2E9EEDCC-68CB-4A8C-8259-F949A15EC66B}" destId="{7150F117-D4F5-4D58-A885-12BCD4749F75}" srcOrd="1" destOrd="0" parTransId="{A42066DA-D0BA-4C8E-B6AB-987A86368C8C}" sibTransId="{6E6E20F6-C6A0-418A-93F5-9C6F913EC1DE}"/>
    <dgm:cxn modelId="{384277AA-5C42-4AB7-950F-C08EE01BB7F6}" type="presParOf" srcId="{D42889C4-865E-4FA9-A4E3-7782D7A58182}" destId="{93F8DB9C-B09E-4F51-AEF6-0BFB8FF0CBF9}" srcOrd="0" destOrd="0" presId="urn:microsoft.com/office/officeart/2005/8/layout/process4"/>
    <dgm:cxn modelId="{13C66DDC-58BD-4F40-A68B-6A28CE707E55}" type="presParOf" srcId="{93F8DB9C-B09E-4F51-AEF6-0BFB8FF0CBF9}" destId="{74F294CB-CD3D-4926-9452-A87E597EECF4}" srcOrd="0" destOrd="0" presId="urn:microsoft.com/office/officeart/2005/8/layout/process4"/>
    <dgm:cxn modelId="{409559E9-1FF4-46C5-A2D2-5EBF6017991B}" type="presParOf" srcId="{D42889C4-865E-4FA9-A4E3-7782D7A58182}" destId="{49C8CD9F-C4C8-45EC-978B-B5A968351472}" srcOrd="1" destOrd="0" presId="urn:microsoft.com/office/officeart/2005/8/layout/process4"/>
    <dgm:cxn modelId="{3B51DE22-D04F-41DB-86C1-1EE7B672ADAD}" type="presParOf" srcId="{D42889C4-865E-4FA9-A4E3-7782D7A58182}" destId="{DB4642F1-FD84-457B-A4E5-A3CFD54CDD96}" srcOrd="2" destOrd="0" presId="urn:microsoft.com/office/officeart/2005/8/layout/process4"/>
    <dgm:cxn modelId="{D3CF1B9B-18A5-4F9E-8C9C-221EC77C84F2}" type="presParOf" srcId="{DB4642F1-FD84-457B-A4E5-A3CFD54CDD96}" destId="{E575BC6B-11B3-4673-9716-062341E580AF}" srcOrd="0" destOrd="0" presId="urn:microsoft.com/office/officeart/2005/8/layout/process4"/>
    <dgm:cxn modelId="{FBA22CC3-BCCE-4308-A85A-C603008AAB8C}" type="presParOf" srcId="{D42889C4-865E-4FA9-A4E3-7782D7A58182}" destId="{563F598C-642D-4889-BB82-978A9CB53354}" srcOrd="3" destOrd="0" presId="urn:microsoft.com/office/officeart/2005/8/layout/process4"/>
    <dgm:cxn modelId="{FF545D5B-9352-4BB1-92C2-F462F170D871}" type="presParOf" srcId="{D42889C4-865E-4FA9-A4E3-7782D7A58182}" destId="{EE4B92A4-F1C8-42F3-8E2A-17A26AFCF52C}" srcOrd="4" destOrd="0" presId="urn:microsoft.com/office/officeart/2005/8/layout/process4"/>
    <dgm:cxn modelId="{3B06F5D9-8D0D-4337-AD4D-CEA414781092}" type="presParOf" srcId="{EE4B92A4-F1C8-42F3-8E2A-17A26AFCF52C}" destId="{FB7B772A-9E58-4CCE-8D2B-D3BA568E537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CDA29-110C-4FAB-A1A9-A168A694990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3780B7F-52E1-4CFA-9F22-A34B0C11B31C}">
      <dgm:prSet phldrT="[Text]" custT="1"/>
      <dgm:spPr>
        <a:noFill/>
        <a:ln>
          <a:noFill/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200" b="1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4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ระดับอำเภอ</a:t>
          </a:r>
          <a:endParaRPr lang="th-TH" sz="4000" b="1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200" b="1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b="1" dirty="0">
            <a:latin typeface="EucrosiaUPC" pitchFamily="18" charset="-34"/>
            <a:cs typeface="EucrosiaUPC" pitchFamily="18" charset="-34"/>
          </a:endParaRPr>
        </a:p>
      </dgm:t>
    </dgm:pt>
    <dgm:pt modelId="{91B25900-F45F-4505-A531-D66D8DA27CB4}" type="parTrans" cxnId="{F6FE69A2-52C2-48FB-9F9F-32B1DD3BDFCB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7925AFE1-826E-4668-9AA0-075951C4ABC4}" type="sibTrans" cxnId="{F6FE69A2-52C2-48FB-9F9F-32B1DD3BDFCB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F16574F1-C3BE-47CC-B0CB-1AEDEC6386A5}">
      <dgm:prSet phldrT="[Text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จัดทำแผนปฏิบัติงานประเมินผล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การสับเปลี่ยน</a:t>
          </a:r>
          <a:r>
            <a:rPr lang="en-US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 OPV</a:t>
          </a:r>
          <a:endParaRPr lang="th-TH" sz="2800" b="1" dirty="0">
            <a:latin typeface="EucrosiaUPC" pitchFamily="18" charset="-34"/>
            <a:cs typeface="EucrosiaUPC" pitchFamily="18" charset="-34"/>
          </a:endParaRPr>
        </a:p>
      </dgm:t>
    </dgm:pt>
    <dgm:pt modelId="{1867955A-C9F3-447C-A200-DAE09CD10010}" type="parTrans" cxnId="{580F75E7-2ECB-420A-B33C-D1BBE7772B17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8F7055CF-0F40-4A5E-B473-04841276F896}" type="sibTrans" cxnId="{580F75E7-2ECB-420A-B33C-D1BBE7772B17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BCA76BE4-3F52-47F5-9967-47B4078FD147}">
      <dgm:prSet phldrT="[Text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จัดทำแผนรองรับ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กรณีตรวจพบ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หลงเหลือ </a:t>
          </a:r>
        </a:p>
      </dgm:t>
    </dgm:pt>
    <dgm:pt modelId="{1154BD43-3E02-4D91-9F41-B113F8F7E2EC}" type="parTrans" cxnId="{2E291D3C-67C1-4B38-BC46-0DC07DC02678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D3AE146C-2B91-45FC-9E7E-11A97307A97D}" type="sibTrans" cxnId="{2E291D3C-67C1-4B38-BC46-0DC07DC02678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FD34320C-450B-47B4-A095-E5BE42459CB5}">
      <dgm:prSet phldrT="[Text]" custT="1"/>
      <dgm:spPr>
        <a:noFill/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เสนอแผนข้างต้นให้คณะกรรมการฯ ระดับจังหวัดรับรอง </a:t>
          </a:r>
          <a:endParaRPr lang="en-US" sz="3600" b="1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endParaRPr lang="th-TH" sz="36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D18B112D-B3A7-4A93-BBAA-A9EA2B458F80}" type="parTrans" cxnId="{9BF5018B-BD71-4A70-8997-304C4D584184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9AB455DD-FFAB-435E-AB5B-9DF7AD80584B}" type="sibTrans" cxnId="{9BF5018B-BD71-4A70-8997-304C4D584184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35E24E60-A313-44AE-9269-A428AC71629A}">
      <dgm:prSet phldrT="[Text]" custT="1"/>
      <dgm:spPr>
        <a:noFill/>
        <a:ln>
          <a:noFill/>
        </a:ln>
      </dgm:spPr>
      <dgm:t>
        <a:bodyPr/>
        <a:lstStyle/>
        <a:p>
          <a:pPr algn="ctr">
            <a:buFont typeface="Wingdings" pitchFamily="2" charset="2"/>
            <a:buNone/>
          </a:pPr>
          <a:endParaRPr lang="th-TH" sz="1600" b="1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algn="l">
            <a:buFont typeface="Wingdings" pitchFamily="2" charset="2"/>
            <a:buNone/>
          </a:pPr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แผนปฏิบัติงานฯ และแผนรองรับฯ</a:t>
          </a:r>
          <a:r>
            <a:rPr lang="th-TH" sz="3200" b="1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ควรมีรายละเอียดอย่างน้อยดังนี้</a:t>
          </a:r>
          <a:r>
            <a:rPr lang="th-TH" sz="2800" b="1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รายชื่อหน่วยบริการที่เลือกเป็นเป้าหมายในการประเมินทั้งในรอบแรกและรอบ </a:t>
          </a:r>
          <a:r>
            <a:rPr lang="en-US" sz="2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2</a:t>
          </a:r>
        </a:p>
        <a:p>
          <a:pPr lvl="0" algn="l">
            <a:buFont typeface="Wingdings" pitchFamily="2" charset="2"/>
            <a:buChar char="§"/>
          </a:pP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มีขั้นตอนการดำเนินงาน และกำหนดผู้รับผิดชอบในแต่ละส่วนอย่างชัดเจน </a:t>
          </a:r>
          <a:endParaRPr lang="en-US" sz="2800" b="1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l">
            <a:buFont typeface="Wingdings" pitchFamily="2" charset="2"/>
            <a:buChar char="§"/>
          </a:pPr>
          <a:r>
            <a:rPr lang="th-TH" sz="2800" b="1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มีกรอบเวลาสอดคล้องกับกรอบเวลาการดำเนินงานระดับประเทศ</a:t>
          </a:r>
          <a:endParaRPr lang="en-US" sz="2800" b="1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l">
            <a:buFont typeface="Wingdings" pitchFamily="2" charset="2"/>
            <a:buChar char="§"/>
          </a:pPr>
          <a:r>
            <a:rPr lang="th-TH" sz="2800" b="1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มีแนวทางในการเก็บกลับทำลาย </a:t>
          </a:r>
          <a:r>
            <a:rPr lang="en-US" sz="28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ที่พบหลงเหลือให้หมด</a:t>
          </a:r>
          <a:r>
            <a:rPr lang="th-TH" sz="2800" b="1" i="1" u="sng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ภายใน 12 พ.ค.5</a:t>
          </a:r>
          <a:r>
            <a:rPr lang="en-US" sz="2800" b="1" i="1" u="sng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9 </a:t>
          </a:r>
          <a:r>
            <a:rPr lang="th-TH" sz="2800" b="1" i="1" u="sng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         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และระบุผู้รับผิดชอบที่ชัดเจน</a:t>
          </a:r>
          <a:endParaRPr lang="en-US" sz="2800" b="1" dirty="0" smtClean="0">
            <a:solidFill>
              <a:srgbClr val="FF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algn="l">
            <a:buFont typeface="Wingdings" pitchFamily="2" charset="2"/>
            <a:buChar char="§"/>
          </a:pPr>
          <a:r>
            <a:rPr lang="th-TH" sz="3600" b="1" baseline="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6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มีแผนระดมกำลังคน กรณีต้อง </a:t>
          </a:r>
          <a:r>
            <a:rPr lang="en-US" sz="36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sweep </a:t>
          </a:r>
          <a:r>
            <a:rPr lang="th-TH" sz="36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ทั้งอำเภอ</a:t>
          </a:r>
        </a:p>
        <a:p>
          <a:pPr algn="ctr"/>
          <a:endParaRPr lang="th-TH" sz="16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A9CDFE73-F952-4ABC-8995-E1FA1CAC6AF3}" type="parTrans" cxnId="{5F521767-9932-409F-8939-8F0024B4E09F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1C8B77C7-7C6C-4D99-8C72-5F4FB7386F61}" type="sibTrans" cxnId="{5F521767-9932-409F-8939-8F0024B4E09F}">
      <dgm:prSet/>
      <dgm:spPr/>
      <dgm:t>
        <a:bodyPr/>
        <a:lstStyle/>
        <a:p>
          <a:endParaRPr lang="th-TH" sz="3200" b="1">
            <a:latin typeface="EucrosiaUPC" pitchFamily="18" charset="-34"/>
            <a:cs typeface="EucrosiaUPC" pitchFamily="18" charset="-34"/>
          </a:endParaRPr>
        </a:p>
      </dgm:t>
    </dgm:pt>
    <dgm:pt modelId="{03A057A5-CFD8-4043-B18E-DCA1C9791DEB}" type="pres">
      <dgm:prSet presAssocID="{FBECDA29-110C-4FAB-A1A9-A168A69499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3DDE112-6ED7-476B-B187-EDF575D54C0F}" type="pres">
      <dgm:prSet presAssocID="{FD34320C-450B-47B4-A095-E5BE42459CB5}" presName="boxAndChildren" presStyleCnt="0"/>
      <dgm:spPr/>
    </dgm:pt>
    <dgm:pt modelId="{4772D313-B69A-4FD5-8E3B-39694CE01D65}" type="pres">
      <dgm:prSet presAssocID="{FD34320C-450B-47B4-A095-E5BE42459CB5}" presName="parentTextBox" presStyleLbl="node1" presStyleIdx="0" presStyleCnt="2"/>
      <dgm:spPr/>
      <dgm:t>
        <a:bodyPr/>
        <a:lstStyle/>
        <a:p>
          <a:endParaRPr lang="th-TH"/>
        </a:p>
      </dgm:t>
    </dgm:pt>
    <dgm:pt modelId="{688D333D-2DC0-46E9-B639-8F27C3B15858}" type="pres">
      <dgm:prSet presAssocID="{FD34320C-450B-47B4-A095-E5BE42459CB5}" presName="entireBox" presStyleLbl="node1" presStyleIdx="0" presStyleCnt="2" custScaleY="10407" custLinFactNeighborY="-11846"/>
      <dgm:spPr/>
      <dgm:t>
        <a:bodyPr/>
        <a:lstStyle/>
        <a:p>
          <a:endParaRPr lang="th-TH"/>
        </a:p>
      </dgm:t>
    </dgm:pt>
    <dgm:pt modelId="{9615E724-41CB-488C-80AC-510B8549BB44}" type="pres">
      <dgm:prSet presAssocID="{FD34320C-450B-47B4-A095-E5BE42459CB5}" presName="descendantBox" presStyleCnt="0"/>
      <dgm:spPr/>
    </dgm:pt>
    <dgm:pt modelId="{6F611378-DFE9-450A-901E-696FFA1B5990}" type="pres">
      <dgm:prSet presAssocID="{35E24E60-A313-44AE-9269-A428AC71629A}" presName="childTextBox" presStyleLbl="fgAccFollowNode1" presStyleIdx="0" presStyleCnt="3" custScaleY="129813" custLinFactNeighborY="26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7F7327-42DB-425B-8EE1-DD6151CC3431}" type="pres">
      <dgm:prSet presAssocID="{7925AFE1-826E-4668-9AA0-075951C4ABC4}" presName="sp" presStyleCnt="0"/>
      <dgm:spPr/>
    </dgm:pt>
    <dgm:pt modelId="{D7FFCA8C-52E8-4C78-8BA2-E0A510F14B7D}" type="pres">
      <dgm:prSet presAssocID="{C3780B7F-52E1-4CFA-9F22-A34B0C11B31C}" presName="arrowAndChildren" presStyleCnt="0"/>
      <dgm:spPr/>
    </dgm:pt>
    <dgm:pt modelId="{50FD8B1F-AB63-47DD-9BF0-A5A645B258CE}" type="pres">
      <dgm:prSet presAssocID="{C3780B7F-52E1-4CFA-9F22-A34B0C11B31C}" presName="parentTextArrow" presStyleLbl="node1" presStyleIdx="0" presStyleCnt="2"/>
      <dgm:spPr/>
      <dgm:t>
        <a:bodyPr/>
        <a:lstStyle/>
        <a:p>
          <a:endParaRPr lang="th-TH"/>
        </a:p>
      </dgm:t>
    </dgm:pt>
    <dgm:pt modelId="{D03436DA-5F62-4732-9925-B676E9A5CDA8}" type="pres">
      <dgm:prSet presAssocID="{C3780B7F-52E1-4CFA-9F22-A34B0C11B31C}" presName="arrow" presStyleLbl="node1" presStyleIdx="1" presStyleCnt="2" custScaleY="31274" custLinFactNeighborY="-781"/>
      <dgm:spPr/>
      <dgm:t>
        <a:bodyPr/>
        <a:lstStyle/>
        <a:p>
          <a:endParaRPr lang="th-TH"/>
        </a:p>
      </dgm:t>
    </dgm:pt>
    <dgm:pt modelId="{DDA0A6E6-5DCE-4B19-91B4-BA7EA563BAF7}" type="pres">
      <dgm:prSet presAssocID="{C3780B7F-52E1-4CFA-9F22-A34B0C11B31C}" presName="descendantArrow" presStyleCnt="0"/>
      <dgm:spPr/>
    </dgm:pt>
    <dgm:pt modelId="{E138A47E-A750-44E6-A825-98F536541578}" type="pres">
      <dgm:prSet presAssocID="{F16574F1-C3BE-47CC-B0CB-1AEDEC6386A5}" presName="childTextArrow" presStyleLbl="fgAccFollowNode1" presStyleIdx="1" presStyleCnt="3" custScaleX="87446" custScaleY="450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4FDE38-EFEA-40E7-A1A9-093B2A2D5DD5}" type="pres">
      <dgm:prSet presAssocID="{BCA76BE4-3F52-47F5-9967-47B4078FD147}" presName="childTextArrow" presStyleLbl="fgAccFollowNode1" presStyleIdx="2" presStyleCnt="3" custScaleX="87521" custScaleY="450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45179B0-76A8-4385-899B-BDDBF262E95D}" type="presOf" srcId="{35E24E60-A313-44AE-9269-A428AC71629A}" destId="{6F611378-DFE9-450A-901E-696FFA1B5990}" srcOrd="0" destOrd="0" presId="urn:microsoft.com/office/officeart/2005/8/layout/process4"/>
    <dgm:cxn modelId="{9BF5018B-BD71-4A70-8997-304C4D584184}" srcId="{FBECDA29-110C-4FAB-A1A9-A168A6949907}" destId="{FD34320C-450B-47B4-A095-E5BE42459CB5}" srcOrd="1" destOrd="0" parTransId="{D18B112D-B3A7-4A93-BBAA-A9EA2B458F80}" sibTransId="{9AB455DD-FFAB-435E-AB5B-9DF7AD80584B}"/>
    <dgm:cxn modelId="{5F521767-9932-409F-8939-8F0024B4E09F}" srcId="{FD34320C-450B-47B4-A095-E5BE42459CB5}" destId="{35E24E60-A313-44AE-9269-A428AC71629A}" srcOrd="0" destOrd="0" parTransId="{A9CDFE73-F952-4ABC-8995-E1FA1CAC6AF3}" sibTransId="{1C8B77C7-7C6C-4D99-8C72-5F4FB7386F61}"/>
    <dgm:cxn modelId="{F424CB49-5175-4A77-9095-67114D781052}" type="presOf" srcId="{FBECDA29-110C-4FAB-A1A9-A168A6949907}" destId="{03A057A5-CFD8-4043-B18E-DCA1C9791DEB}" srcOrd="0" destOrd="0" presId="urn:microsoft.com/office/officeart/2005/8/layout/process4"/>
    <dgm:cxn modelId="{C522A9F7-C470-4415-A047-AC1008797413}" type="presOf" srcId="{FD34320C-450B-47B4-A095-E5BE42459CB5}" destId="{4772D313-B69A-4FD5-8E3B-39694CE01D65}" srcOrd="0" destOrd="0" presId="urn:microsoft.com/office/officeart/2005/8/layout/process4"/>
    <dgm:cxn modelId="{2E291D3C-67C1-4B38-BC46-0DC07DC02678}" srcId="{C3780B7F-52E1-4CFA-9F22-A34B0C11B31C}" destId="{BCA76BE4-3F52-47F5-9967-47B4078FD147}" srcOrd="1" destOrd="0" parTransId="{1154BD43-3E02-4D91-9F41-B113F8F7E2EC}" sibTransId="{D3AE146C-2B91-45FC-9E7E-11A97307A97D}"/>
    <dgm:cxn modelId="{41E8FC96-F05E-41D0-B308-6DA893B9A561}" type="presOf" srcId="{BCA76BE4-3F52-47F5-9967-47B4078FD147}" destId="{7C4FDE38-EFEA-40E7-A1A9-093B2A2D5DD5}" srcOrd="0" destOrd="0" presId="urn:microsoft.com/office/officeart/2005/8/layout/process4"/>
    <dgm:cxn modelId="{580F75E7-2ECB-420A-B33C-D1BBE7772B17}" srcId="{C3780B7F-52E1-4CFA-9F22-A34B0C11B31C}" destId="{F16574F1-C3BE-47CC-B0CB-1AEDEC6386A5}" srcOrd="0" destOrd="0" parTransId="{1867955A-C9F3-447C-A200-DAE09CD10010}" sibTransId="{8F7055CF-0F40-4A5E-B473-04841276F896}"/>
    <dgm:cxn modelId="{A01162A8-CB7F-4B66-98C6-A8980F35D481}" type="presOf" srcId="{FD34320C-450B-47B4-A095-E5BE42459CB5}" destId="{688D333D-2DC0-46E9-B639-8F27C3B15858}" srcOrd="1" destOrd="0" presId="urn:microsoft.com/office/officeart/2005/8/layout/process4"/>
    <dgm:cxn modelId="{76D6135B-586E-4B6B-B009-8C972678E495}" type="presOf" srcId="{C3780B7F-52E1-4CFA-9F22-A34B0C11B31C}" destId="{50FD8B1F-AB63-47DD-9BF0-A5A645B258CE}" srcOrd="0" destOrd="0" presId="urn:microsoft.com/office/officeart/2005/8/layout/process4"/>
    <dgm:cxn modelId="{3F4D1CE5-6E80-4B36-A689-839EDE97DAC1}" type="presOf" srcId="{C3780B7F-52E1-4CFA-9F22-A34B0C11B31C}" destId="{D03436DA-5F62-4732-9925-B676E9A5CDA8}" srcOrd="1" destOrd="0" presId="urn:microsoft.com/office/officeart/2005/8/layout/process4"/>
    <dgm:cxn modelId="{F6FE69A2-52C2-48FB-9F9F-32B1DD3BDFCB}" srcId="{FBECDA29-110C-4FAB-A1A9-A168A6949907}" destId="{C3780B7F-52E1-4CFA-9F22-A34B0C11B31C}" srcOrd="0" destOrd="0" parTransId="{91B25900-F45F-4505-A531-D66D8DA27CB4}" sibTransId="{7925AFE1-826E-4668-9AA0-075951C4ABC4}"/>
    <dgm:cxn modelId="{49B9FFF3-91BA-457F-A33E-9275F307905C}" type="presOf" srcId="{F16574F1-C3BE-47CC-B0CB-1AEDEC6386A5}" destId="{E138A47E-A750-44E6-A825-98F536541578}" srcOrd="0" destOrd="0" presId="urn:microsoft.com/office/officeart/2005/8/layout/process4"/>
    <dgm:cxn modelId="{F34EC504-F5B2-4023-BD4F-AB6928237C6B}" type="presParOf" srcId="{03A057A5-CFD8-4043-B18E-DCA1C9791DEB}" destId="{73DDE112-6ED7-476B-B187-EDF575D54C0F}" srcOrd="0" destOrd="0" presId="urn:microsoft.com/office/officeart/2005/8/layout/process4"/>
    <dgm:cxn modelId="{A20CFC2B-08F0-4A67-BE71-421B99E3AA79}" type="presParOf" srcId="{73DDE112-6ED7-476B-B187-EDF575D54C0F}" destId="{4772D313-B69A-4FD5-8E3B-39694CE01D65}" srcOrd="0" destOrd="0" presId="urn:microsoft.com/office/officeart/2005/8/layout/process4"/>
    <dgm:cxn modelId="{C9F52ECC-4691-4E7A-8B46-B084D3AD354B}" type="presParOf" srcId="{73DDE112-6ED7-476B-B187-EDF575D54C0F}" destId="{688D333D-2DC0-46E9-B639-8F27C3B15858}" srcOrd="1" destOrd="0" presId="urn:microsoft.com/office/officeart/2005/8/layout/process4"/>
    <dgm:cxn modelId="{53F64807-B76E-44D4-A7C7-ED3B3DAB017E}" type="presParOf" srcId="{73DDE112-6ED7-476B-B187-EDF575D54C0F}" destId="{9615E724-41CB-488C-80AC-510B8549BB44}" srcOrd="2" destOrd="0" presId="urn:microsoft.com/office/officeart/2005/8/layout/process4"/>
    <dgm:cxn modelId="{339B0566-8F0A-4F5D-A8AA-AA46DE5E36A4}" type="presParOf" srcId="{9615E724-41CB-488C-80AC-510B8549BB44}" destId="{6F611378-DFE9-450A-901E-696FFA1B5990}" srcOrd="0" destOrd="0" presId="urn:microsoft.com/office/officeart/2005/8/layout/process4"/>
    <dgm:cxn modelId="{CE46E3E5-4480-4E6E-B5A1-8BAC7CF672FC}" type="presParOf" srcId="{03A057A5-CFD8-4043-B18E-DCA1C9791DEB}" destId="{DE7F7327-42DB-425B-8EE1-DD6151CC3431}" srcOrd="1" destOrd="0" presId="urn:microsoft.com/office/officeart/2005/8/layout/process4"/>
    <dgm:cxn modelId="{586DB823-2FA0-488A-87AA-DB41D0CDC3BF}" type="presParOf" srcId="{03A057A5-CFD8-4043-B18E-DCA1C9791DEB}" destId="{D7FFCA8C-52E8-4C78-8BA2-E0A510F14B7D}" srcOrd="2" destOrd="0" presId="urn:microsoft.com/office/officeart/2005/8/layout/process4"/>
    <dgm:cxn modelId="{037AF759-CC2F-4BF0-9CC5-A43387C63E6A}" type="presParOf" srcId="{D7FFCA8C-52E8-4C78-8BA2-E0A510F14B7D}" destId="{50FD8B1F-AB63-47DD-9BF0-A5A645B258CE}" srcOrd="0" destOrd="0" presId="urn:microsoft.com/office/officeart/2005/8/layout/process4"/>
    <dgm:cxn modelId="{063D966D-65E2-457C-A4DD-62F50E12EBC9}" type="presParOf" srcId="{D7FFCA8C-52E8-4C78-8BA2-E0A510F14B7D}" destId="{D03436DA-5F62-4732-9925-B676E9A5CDA8}" srcOrd="1" destOrd="0" presId="urn:microsoft.com/office/officeart/2005/8/layout/process4"/>
    <dgm:cxn modelId="{C4A35A2C-DA9A-4566-9A6D-1C0AE786D384}" type="presParOf" srcId="{D7FFCA8C-52E8-4C78-8BA2-E0A510F14B7D}" destId="{DDA0A6E6-5DCE-4B19-91B4-BA7EA563BAF7}" srcOrd="2" destOrd="0" presId="urn:microsoft.com/office/officeart/2005/8/layout/process4"/>
    <dgm:cxn modelId="{E87C7C9D-6B7E-40E3-8310-CAD0DFEA0472}" type="presParOf" srcId="{DDA0A6E6-5DCE-4B19-91B4-BA7EA563BAF7}" destId="{E138A47E-A750-44E6-A825-98F536541578}" srcOrd="0" destOrd="0" presId="urn:microsoft.com/office/officeart/2005/8/layout/process4"/>
    <dgm:cxn modelId="{AB3B66B8-DECF-434D-8403-1E48EF5D6702}" type="presParOf" srcId="{DDA0A6E6-5DCE-4B19-91B4-BA7EA563BAF7}" destId="{7C4FDE38-EFEA-40E7-A1A9-093B2A2D5DD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2B908-0010-46C6-8A6E-88AB05F9875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0694291-0FCF-41B0-8419-82C87E1821AB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pPr algn="ctr"/>
          <a:endParaRPr lang="th-TH" sz="3200" b="1" dirty="0" smtClean="0">
            <a:solidFill>
              <a:schemeClr val="bg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algn="ctr"/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กรณีผู้ประเมิน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พบขวด </a:t>
          </a:r>
          <a:r>
            <a:rPr lang="en-US" sz="32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ไม่ว่าจะเปิดใช้แล้วหรือยังไม่เปิด  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หลงเหลืออยู่ในคลังวัคซีนหรือสถานบริการ</a:t>
          </a:r>
        </a:p>
        <a:p>
          <a:endParaRPr lang="th-TH" sz="3200" dirty="0">
            <a:solidFill>
              <a:schemeClr val="bg1"/>
            </a:solidFill>
            <a:latin typeface="EucrosiaUPC" pitchFamily="18" charset="-34"/>
            <a:cs typeface="EucrosiaUPC" pitchFamily="18" charset="-34"/>
          </a:endParaRPr>
        </a:p>
      </dgm:t>
    </dgm:pt>
    <dgm:pt modelId="{A650F6DA-5510-4726-90B9-8F5101E5D06B}" type="parTrans" cxnId="{286B95A0-0CB8-4565-97F7-D0A89EE85B9C}">
      <dgm:prSet/>
      <dgm:spPr/>
      <dgm:t>
        <a:bodyPr/>
        <a:lstStyle/>
        <a:p>
          <a:endParaRPr lang="th-TH"/>
        </a:p>
      </dgm:t>
    </dgm:pt>
    <dgm:pt modelId="{F3EE27AF-6C16-4DCC-B204-176BBEB5D5B1}" type="sibTrans" cxnId="{286B95A0-0CB8-4565-97F7-D0A89EE85B9C}">
      <dgm:prSet/>
      <dgm:spPr/>
      <dgm:t>
        <a:bodyPr/>
        <a:lstStyle/>
        <a:p>
          <a:endParaRPr lang="th-TH"/>
        </a:p>
      </dgm:t>
    </dgm:pt>
    <dgm:pt modelId="{90EC0619-5876-460A-8C9E-6021E841E8D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 เลขานุการ และ</a:t>
          </a:r>
          <a:r>
            <a:rPr lang="en-US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/</a:t>
          </a: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หรือ ประธาน </a:t>
          </a:r>
          <a:b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ระดับอำเภอ ทราบโดยทันที</a:t>
          </a:r>
          <a:endParaRPr lang="th-TH" sz="2800" dirty="0">
            <a:latin typeface="EucrosiaUPC" pitchFamily="18" charset="-34"/>
            <a:cs typeface="EucrosiaUPC" pitchFamily="18" charset="-34"/>
          </a:endParaRPr>
        </a:p>
      </dgm:t>
    </dgm:pt>
    <dgm:pt modelId="{2E55B2DC-AFE7-4F50-BD86-ED74ECA39ABE}" type="parTrans" cxnId="{B9DC7009-FA1C-4A0C-99F1-B0164434F318}">
      <dgm:prSet/>
      <dgm:spPr/>
      <dgm:t>
        <a:bodyPr/>
        <a:lstStyle/>
        <a:p>
          <a:endParaRPr lang="th-TH"/>
        </a:p>
      </dgm:t>
    </dgm:pt>
    <dgm:pt modelId="{0E943541-10B2-4875-A77E-4D2B4A000472}" type="sibTrans" cxnId="{B9DC7009-FA1C-4A0C-99F1-B0164434F318}">
      <dgm:prSet/>
      <dgm:spPr/>
      <dgm:t>
        <a:bodyPr/>
        <a:lstStyle/>
        <a:p>
          <a:endParaRPr lang="th-TH"/>
        </a:p>
      </dgm:t>
    </dgm:pt>
    <dgm:pt modelId="{6D530AD3-871A-4FF5-A170-BC2E7248AA72}">
      <dgm:prSet phldrT="[Text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ประสานผู้รับผิดชอบการเก็บกลับทำลาย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 </a:t>
          </a:r>
          <a:r>
            <a:rPr lang="en-US" sz="28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endParaRPr lang="th-TH" sz="2800" b="1" dirty="0" smtClean="0">
            <a:solidFill>
              <a:srgbClr val="FF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เผาทำลายให้หมด ภายในวันที่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12 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พฤษภาคม</a:t>
          </a:r>
          <a:r>
            <a:rPr lang="en-US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2559</a:t>
          </a:r>
          <a:endParaRPr lang="th-TH" sz="28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4AC9ACE6-5E33-43D8-9755-31886DB33A43}" type="parTrans" cxnId="{6ABF97AB-2C1F-439F-9973-8E269A4217DB}">
      <dgm:prSet/>
      <dgm:spPr/>
      <dgm:t>
        <a:bodyPr/>
        <a:lstStyle/>
        <a:p>
          <a:endParaRPr lang="th-TH"/>
        </a:p>
      </dgm:t>
    </dgm:pt>
    <dgm:pt modelId="{BB46EA4E-4536-4527-8397-307344AEE9A5}" type="sibTrans" cxnId="{6ABF97AB-2C1F-439F-9973-8E269A4217DB}">
      <dgm:prSet/>
      <dgm:spPr/>
      <dgm:t>
        <a:bodyPr/>
        <a:lstStyle/>
        <a:p>
          <a:endParaRPr lang="th-TH"/>
        </a:p>
      </dgm:t>
    </dgm:pt>
    <dgm:pt modelId="{424F13BC-318A-4369-9482-F778D4D055A5}">
      <dgm:prSet custT="1"/>
      <dgm:spPr/>
      <dgm:t>
        <a:bodyPr/>
        <a:lstStyle/>
        <a:p>
          <a:endParaRPr lang="th-TH" sz="2800" b="1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รายงานให้เลขานุการ และ</a:t>
          </a:r>
          <a:r>
            <a:rPr lang="en-US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/</a:t>
          </a: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หรือ ประธาน </a:t>
          </a:r>
          <a:b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คณะอำนวยการฯ ระดับจังหวัด ทราบโดยเร็วที่สุด </a:t>
          </a:r>
          <a:endParaRPr lang="th-TH" sz="2800" dirty="0" smtClean="0">
            <a:latin typeface="EucrosiaUPC" pitchFamily="18" charset="-34"/>
            <a:cs typeface="EucrosiaUPC" pitchFamily="18" charset="-34"/>
          </a:endParaRPr>
        </a:p>
        <a:p>
          <a:endParaRPr lang="th-TH" sz="2800" dirty="0">
            <a:latin typeface="EucrosiaUPC" pitchFamily="18" charset="-34"/>
            <a:cs typeface="EucrosiaUPC" pitchFamily="18" charset="-34"/>
          </a:endParaRPr>
        </a:p>
      </dgm:t>
    </dgm:pt>
    <dgm:pt modelId="{1C461BAF-581A-49E2-AAAE-BE67F4EA8DFF}" type="parTrans" cxnId="{C8FE440B-1CD2-4D00-8B5F-A697505A1AA1}">
      <dgm:prSet/>
      <dgm:spPr/>
      <dgm:t>
        <a:bodyPr/>
        <a:lstStyle/>
        <a:p>
          <a:endParaRPr lang="th-TH"/>
        </a:p>
      </dgm:t>
    </dgm:pt>
    <dgm:pt modelId="{C8ED5DC3-EAA2-40EB-A878-31BE6AFFCE19}" type="sibTrans" cxnId="{C8FE440B-1CD2-4D00-8B5F-A697505A1AA1}">
      <dgm:prSet/>
      <dgm:spPr/>
      <dgm:t>
        <a:bodyPr/>
        <a:lstStyle/>
        <a:p>
          <a:endParaRPr lang="th-TH"/>
        </a:p>
      </dgm:t>
    </dgm:pt>
    <dgm:pt modelId="{043E65A5-B2BC-4C64-AFBD-FC03D0902A6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strike="noStrike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strike="noStrike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ขยายขอบเขตการ</a:t>
          </a:r>
          <a:r>
            <a:rPr lang="th-TH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ตรวจรอบที่ 2 เพิ่ม</a:t>
          </a:r>
          <a:r>
            <a:rPr lang="th-TH" sz="3600" b="1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5</a:t>
          </a:r>
          <a:r>
            <a:rPr lang="en-US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%</a:t>
          </a:r>
          <a:endParaRPr lang="th-TH" sz="3600" b="1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algn="ctr"/>
          <a:endParaRPr lang="th-TH" sz="36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6F4B2DC5-4B94-4547-B5BA-FB59A90FA2D3}" type="parTrans" cxnId="{0BBCCD55-DC77-4E3E-85A6-BEC0135DCC16}">
      <dgm:prSet/>
      <dgm:spPr/>
      <dgm:t>
        <a:bodyPr/>
        <a:lstStyle/>
        <a:p>
          <a:endParaRPr lang="th-TH"/>
        </a:p>
      </dgm:t>
    </dgm:pt>
    <dgm:pt modelId="{0B973D33-3FF9-4593-9DBC-7C9631BA04A9}" type="sibTrans" cxnId="{0BBCCD55-DC77-4E3E-85A6-BEC0135DCC16}">
      <dgm:prSet/>
      <dgm:spPr/>
      <dgm:t>
        <a:bodyPr/>
        <a:lstStyle/>
        <a:p>
          <a:endParaRPr lang="th-TH"/>
        </a:p>
      </dgm:t>
    </dgm:pt>
    <dgm:pt modelId="{541474EE-BE29-44DF-AABE-0EBB5600ADCF}" type="pres">
      <dgm:prSet presAssocID="{DA32B908-0010-46C6-8A6E-88AB05F987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A83A228-1331-4153-BCAD-39BDC8255360}" type="pres">
      <dgm:prSet presAssocID="{D0694291-0FCF-41B0-8419-82C87E1821AB}" presName="root" presStyleCnt="0"/>
      <dgm:spPr/>
    </dgm:pt>
    <dgm:pt modelId="{3F333F45-C08D-45C3-9340-C3E83AC171DD}" type="pres">
      <dgm:prSet presAssocID="{D0694291-0FCF-41B0-8419-82C87E1821AB}" presName="rootComposite" presStyleCnt="0"/>
      <dgm:spPr/>
    </dgm:pt>
    <dgm:pt modelId="{6780E086-2DB0-4796-B891-B3913AFE169E}" type="pres">
      <dgm:prSet presAssocID="{D0694291-0FCF-41B0-8419-82C87E1821AB}" presName="rootText" presStyleLbl="node1" presStyleIdx="0" presStyleCnt="1" custScaleX="400414"/>
      <dgm:spPr/>
      <dgm:t>
        <a:bodyPr/>
        <a:lstStyle/>
        <a:p>
          <a:endParaRPr lang="th-TH"/>
        </a:p>
      </dgm:t>
    </dgm:pt>
    <dgm:pt modelId="{B2377C5C-D48D-4B16-8D5B-2017DB2A4B6F}" type="pres">
      <dgm:prSet presAssocID="{D0694291-0FCF-41B0-8419-82C87E1821AB}" presName="rootConnector" presStyleLbl="node1" presStyleIdx="0" presStyleCnt="1"/>
      <dgm:spPr/>
      <dgm:t>
        <a:bodyPr/>
        <a:lstStyle/>
        <a:p>
          <a:endParaRPr lang="th-TH"/>
        </a:p>
      </dgm:t>
    </dgm:pt>
    <dgm:pt modelId="{7684021E-0831-4F61-B6FA-5245B462AAA0}" type="pres">
      <dgm:prSet presAssocID="{D0694291-0FCF-41B0-8419-82C87E1821AB}" presName="childShape" presStyleCnt="0"/>
      <dgm:spPr/>
    </dgm:pt>
    <dgm:pt modelId="{E4C16FB2-8A72-4651-AD62-0F701E8EF53B}" type="pres">
      <dgm:prSet presAssocID="{2E55B2DC-AFE7-4F50-BD86-ED74ECA39ABE}" presName="Name13" presStyleLbl="parChTrans1D2" presStyleIdx="0" presStyleCnt="4"/>
      <dgm:spPr/>
      <dgm:t>
        <a:bodyPr/>
        <a:lstStyle/>
        <a:p>
          <a:endParaRPr lang="th-TH"/>
        </a:p>
      </dgm:t>
    </dgm:pt>
    <dgm:pt modelId="{A23E2F05-1321-456C-A83A-3B792665FF51}" type="pres">
      <dgm:prSet presAssocID="{90EC0619-5876-460A-8C9E-6021E841E8DF}" presName="childText" presStyleLbl="bgAcc1" presStyleIdx="0" presStyleCnt="4" custScaleX="374727" custScaleY="942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B9B015-0AC4-452B-B3D1-3D105A7A9533}" type="pres">
      <dgm:prSet presAssocID="{1C461BAF-581A-49E2-AAAE-BE67F4EA8DFF}" presName="Name13" presStyleLbl="parChTrans1D2" presStyleIdx="1" presStyleCnt="4"/>
      <dgm:spPr/>
      <dgm:t>
        <a:bodyPr/>
        <a:lstStyle/>
        <a:p>
          <a:endParaRPr lang="th-TH"/>
        </a:p>
      </dgm:t>
    </dgm:pt>
    <dgm:pt modelId="{3901C4D5-0BE8-490C-82FA-9B3C37F2E0EA}" type="pres">
      <dgm:prSet presAssocID="{424F13BC-318A-4369-9482-F778D4D055A5}" presName="childText" presStyleLbl="bgAcc1" presStyleIdx="1" presStyleCnt="4" custScaleX="3727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5B0E5E-CE7A-4C1B-A58C-F22BD1ED0BEE}" type="pres">
      <dgm:prSet presAssocID="{4AC9ACE6-5E33-43D8-9755-31886DB33A43}" presName="Name13" presStyleLbl="parChTrans1D2" presStyleIdx="2" presStyleCnt="4"/>
      <dgm:spPr/>
      <dgm:t>
        <a:bodyPr/>
        <a:lstStyle/>
        <a:p>
          <a:endParaRPr lang="th-TH"/>
        </a:p>
      </dgm:t>
    </dgm:pt>
    <dgm:pt modelId="{5743879E-9175-4821-B0EE-158D75CE356C}" type="pres">
      <dgm:prSet presAssocID="{6D530AD3-871A-4FF5-A170-BC2E7248AA72}" presName="childText" presStyleLbl="bgAcc1" presStyleIdx="2" presStyleCnt="4" custScaleX="3727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CEED56-0D53-47EF-AAFD-353574C492AC}" type="pres">
      <dgm:prSet presAssocID="{6F4B2DC5-4B94-4547-B5BA-FB59A90FA2D3}" presName="Name13" presStyleLbl="parChTrans1D2" presStyleIdx="3" presStyleCnt="4"/>
      <dgm:spPr/>
      <dgm:t>
        <a:bodyPr/>
        <a:lstStyle/>
        <a:p>
          <a:endParaRPr lang="th-TH"/>
        </a:p>
      </dgm:t>
    </dgm:pt>
    <dgm:pt modelId="{F8588881-154F-46A1-B719-075C31FA6878}" type="pres">
      <dgm:prSet presAssocID="{043E65A5-B2BC-4C64-AFBD-FC03D0902A62}" presName="childText" presStyleLbl="bgAcc1" presStyleIdx="3" presStyleCnt="4" custScaleX="3769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0397819-552F-46B2-A05B-1FD3DBBC4DF7}" type="presOf" srcId="{D0694291-0FCF-41B0-8419-82C87E1821AB}" destId="{B2377C5C-D48D-4B16-8D5B-2017DB2A4B6F}" srcOrd="1" destOrd="0" presId="urn:microsoft.com/office/officeart/2005/8/layout/hierarchy3"/>
    <dgm:cxn modelId="{05959DB7-5A63-41DA-B6E4-1EB3FBFE673E}" type="presOf" srcId="{043E65A5-B2BC-4C64-AFBD-FC03D0902A62}" destId="{F8588881-154F-46A1-B719-075C31FA6878}" srcOrd="0" destOrd="0" presId="urn:microsoft.com/office/officeart/2005/8/layout/hierarchy3"/>
    <dgm:cxn modelId="{D7327214-FB7A-4646-9FEE-63DA5E9AC53D}" type="presOf" srcId="{6D530AD3-871A-4FF5-A170-BC2E7248AA72}" destId="{5743879E-9175-4821-B0EE-158D75CE356C}" srcOrd="0" destOrd="0" presId="urn:microsoft.com/office/officeart/2005/8/layout/hierarchy3"/>
    <dgm:cxn modelId="{6ABF97AB-2C1F-439F-9973-8E269A4217DB}" srcId="{D0694291-0FCF-41B0-8419-82C87E1821AB}" destId="{6D530AD3-871A-4FF5-A170-BC2E7248AA72}" srcOrd="2" destOrd="0" parTransId="{4AC9ACE6-5E33-43D8-9755-31886DB33A43}" sibTransId="{BB46EA4E-4536-4527-8397-307344AEE9A5}"/>
    <dgm:cxn modelId="{B9DC7009-FA1C-4A0C-99F1-B0164434F318}" srcId="{D0694291-0FCF-41B0-8419-82C87E1821AB}" destId="{90EC0619-5876-460A-8C9E-6021E841E8DF}" srcOrd="0" destOrd="0" parTransId="{2E55B2DC-AFE7-4F50-BD86-ED74ECA39ABE}" sibTransId="{0E943541-10B2-4875-A77E-4D2B4A000472}"/>
    <dgm:cxn modelId="{71AA63B7-251A-41E8-A71A-3E6608AAFC5B}" type="presOf" srcId="{DA32B908-0010-46C6-8A6E-88AB05F98755}" destId="{541474EE-BE29-44DF-AABE-0EBB5600ADCF}" srcOrd="0" destOrd="0" presId="urn:microsoft.com/office/officeart/2005/8/layout/hierarchy3"/>
    <dgm:cxn modelId="{C8FE440B-1CD2-4D00-8B5F-A697505A1AA1}" srcId="{D0694291-0FCF-41B0-8419-82C87E1821AB}" destId="{424F13BC-318A-4369-9482-F778D4D055A5}" srcOrd="1" destOrd="0" parTransId="{1C461BAF-581A-49E2-AAAE-BE67F4EA8DFF}" sibTransId="{C8ED5DC3-EAA2-40EB-A878-31BE6AFFCE19}"/>
    <dgm:cxn modelId="{CF1C5F87-96BB-449A-8EC6-D8629E37E008}" type="presOf" srcId="{90EC0619-5876-460A-8C9E-6021E841E8DF}" destId="{A23E2F05-1321-456C-A83A-3B792665FF51}" srcOrd="0" destOrd="0" presId="urn:microsoft.com/office/officeart/2005/8/layout/hierarchy3"/>
    <dgm:cxn modelId="{F07D09CD-727D-4CE6-8DAE-F938550AEDF0}" type="presOf" srcId="{1C461BAF-581A-49E2-AAAE-BE67F4EA8DFF}" destId="{E4B9B015-0AC4-452B-B3D1-3D105A7A9533}" srcOrd="0" destOrd="0" presId="urn:microsoft.com/office/officeart/2005/8/layout/hierarchy3"/>
    <dgm:cxn modelId="{286B95A0-0CB8-4565-97F7-D0A89EE85B9C}" srcId="{DA32B908-0010-46C6-8A6E-88AB05F98755}" destId="{D0694291-0FCF-41B0-8419-82C87E1821AB}" srcOrd="0" destOrd="0" parTransId="{A650F6DA-5510-4726-90B9-8F5101E5D06B}" sibTransId="{F3EE27AF-6C16-4DCC-B204-176BBEB5D5B1}"/>
    <dgm:cxn modelId="{5D3F2D4F-2679-4B7C-83F4-FAD0ABB15A12}" type="presOf" srcId="{424F13BC-318A-4369-9482-F778D4D055A5}" destId="{3901C4D5-0BE8-490C-82FA-9B3C37F2E0EA}" srcOrd="0" destOrd="0" presId="urn:microsoft.com/office/officeart/2005/8/layout/hierarchy3"/>
    <dgm:cxn modelId="{A477A0E7-4F26-4FE2-8CCC-57219BBC144F}" type="presOf" srcId="{D0694291-0FCF-41B0-8419-82C87E1821AB}" destId="{6780E086-2DB0-4796-B891-B3913AFE169E}" srcOrd="0" destOrd="0" presId="urn:microsoft.com/office/officeart/2005/8/layout/hierarchy3"/>
    <dgm:cxn modelId="{0BBCCD55-DC77-4E3E-85A6-BEC0135DCC16}" srcId="{D0694291-0FCF-41B0-8419-82C87E1821AB}" destId="{043E65A5-B2BC-4C64-AFBD-FC03D0902A62}" srcOrd="3" destOrd="0" parTransId="{6F4B2DC5-4B94-4547-B5BA-FB59A90FA2D3}" sibTransId="{0B973D33-3FF9-4593-9DBC-7C9631BA04A9}"/>
    <dgm:cxn modelId="{EE35524A-5D82-4200-9522-1C33119C671E}" type="presOf" srcId="{2E55B2DC-AFE7-4F50-BD86-ED74ECA39ABE}" destId="{E4C16FB2-8A72-4651-AD62-0F701E8EF53B}" srcOrd="0" destOrd="0" presId="urn:microsoft.com/office/officeart/2005/8/layout/hierarchy3"/>
    <dgm:cxn modelId="{C630C5BC-827D-4827-9BC0-EEFEB249A904}" type="presOf" srcId="{6F4B2DC5-4B94-4547-B5BA-FB59A90FA2D3}" destId="{5BCEED56-0D53-47EF-AAFD-353574C492AC}" srcOrd="0" destOrd="0" presId="urn:microsoft.com/office/officeart/2005/8/layout/hierarchy3"/>
    <dgm:cxn modelId="{0B51FDB5-127A-4473-A184-EE0A7CE8B3A3}" type="presOf" srcId="{4AC9ACE6-5E33-43D8-9755-31886DB33A43}" destId="{075B0E5E-CE7A-4C1B-A58C-F22BD1ED0BEE}" srcOrd="0" destOrd="0" presId="urn:microsoft.com/office/officeart/2005/8/layout/hierarchy3"/>
    <dgm:cxn modelId="{C6FFAC84-A640-45B0-BEAC-B50B9866742F}" type="presParOf" srcId="{541474EE-BE29-44DF-AABE-0EBB5600ADCF}" destId="{FA83A228-1331-4153-BCAD-39BDC8255360}" srcOrd="0" destOrd="0" presId="urn:microsoft.com/office/officeart/2005/8/layout/hierarchy3"/>
    <dgm:cxn modelId="{F0E3B261-3A5B-489F-A50C-6650946198CD}" type="presParOf" srcId="{FA83A228-1331-4153-BCAD-39BDC8255360}" destId="{3F333F45-C08D-45C3-9340-C3E83AC171DD}" srcOrd="0" destOrd="0" presId="urn:microsoft.com/office/officeart/2005/8/layout/hierarchy3"/>
    <dgm:cxn modelId="{DD233E3E-0DFD-471F-89B6-5B8D7048A687}" type="presParOf" srcId="{3F333F45-C08D-45C3-9340-C3E83AC171DD}" destId="{6780E086-2DB0-4796-B891-B3913AFE169E}" srcOrd="0" destOrd="0" presId="urn:microsoft.com/office/officeart/2005/8/layout/hierarchy3"/>
    <dgm:cxn modelId="{988638D3-3EDB-4B56-BC2E-443E9D89DBC5}" type="presParOf" srcId="{3F333F45-C08D-45C3-9340-C3E83AC171DD}" destId="{B2377C5C-D48D-4B16-8D5B-2017DB2A4B6F}" srcOrd="1" destOrd="0" presId="urn:microsoft.com/office/officeart/2005/8/layout/hierarchy3"/>
    <dgm:cxn modelId="{F0B4083E-16F9-4622-B5F3-013D22AED3C1}" type="presParOf" srcId="{FA83A228-1331-4153-BCAD-39BDC8255360}" destId="{7684021E-0831-4F61-B6FA-5245B462AAA0}" srcOrd="1" destOrd="0" presId="urn:microsoft.com/office/officeart/2005/8/layout/hierarchy3"/>
    <dgm:cxn modelId="{79CAA10B-7490-4DF5-A998-F46108BFE8C7}" type="presParOf" srcId="{7684021E-0831-4F61-B6FA-5245B462AAA0}" destId="{E4C16FB2-8A72-4651-AD62-0F701E8EF53B}" srcOrd="0" destOrd="0" presId="urn:microsoft.com/office/officeart/2005/8/layout/hierarchy3"/>
    <dgm:cxn modelId="{2855B274-9143-4650-88F6-638FD5BFB327}" type="presParOf" srcId="{7684021E-0831-4F61-B6FA-5245B462AAA0}" destId="{A23E2F05-1321-456C-A83A-3B792665FF51}" srcOrd="1" destOrd="0" presId="urn:microsoft.com/office/officeart/2005/8/layout/hierarchy3"/>
    <dgm:cxn modelId="{29D61367-C80E-49DE-AD16-A2BA0953436A}" type="presParOf" srcId="{7684021E-0831-4F61-B6FA-5245B462AAA0}" destId="{E4B9B015-0AC4-452B-B3D1-3D105A7A9533}" srcOrd="2" destOrd="0" presId="urn:microsoft.com/office/officeart/2005/8/layout/hierarchy3"/>
    <dgm:cxn modelId="{1B5D77F9-664C-4961-A90D-A805FD942E63}" type="presParOf" srcId="{7684021E-0831-4F61-B6FA-5245B462AAA0}" destId="{3901C4D5-0BE8-490C-82FA-9B3C37F2E0EA}" srcOrd="3" destOrd="0" presId="urn:microsoft.com/office/officeart/2005/8/layout/hierarchy3"/>
    <dgm:cxn modelId="{6E9A7EFF-15B1-4631-B18D-7D5030B473C8}" type="presParOf" srcId="{7684021E-0831-4F61-B6FA-5245B462AAA0}" destId="{075B0E5E-CE7A-4C1B-A58C-F22BD1ED0BEE}" srcOrd="4" destOrd="0" presId="urn:microsoft.com/office/officeart/2005/8/layout/hierarchy3"/>
    <dgm:cxn modelId="{2E920F3C-99B9-4AAC-AF13-6F98651EF832}" type="presParOf" srcId="{7684021E-0831-4F61-B6FA-5245B462AAA0}" destId="{5743879E-9175-4821-B0EE-158D75CE356C}" srcOrd="5" destOrd="0" presId="urn:microsoft.com/office/officeart/2005/8/layout/hierarchy3"/>
    <dgm:cxn modelId="{E5FFCAC2-F13A-4EED-A761-9A5461C08CBC}" type="presParOf" srcId="{7684021E-0831-4F61-B6FA-5245B462AAA0}" destId="{5BCEED56-0D53-47EF-AAFD-353574C492AC}" srcOrd="6" destOrd="0" presId="urn:microsoft.com/office/officeart/2005/8/layout/hierarchy3"/>
    <dgm:cxn modelId="{7C619511-D784-4076-973E-4F0BFA543343}" type="presParOf" srcId="{7684021E-0831-4F61-B6FA-5245B462AAA0}" destId="{F8588881-154F-46A1-B719-075C31FA68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6F5448-90B8-4519-8F39-8445BAE8FD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C09308-090E-44A2-84B4-ECDABC4C8016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000" b="1" strike="noStrike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strike="noStrike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ขยายขอบเขต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strike="noStrike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</a:t>
          </a:r>
          <a:r>
            <a:rPr lang="th-TH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ตรวจเพิ่ม</a:t>
          </a:r>
          <a:r>
            <a:rPr lang="th-TH" sz="2000" b="1" baseline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r>
            <a:rPr lang="en-US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th-TH" sz="2000" b="1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/>
          <a:endParaRPr lang="th-TH" sz="2000" dirty="0">
            <a:solidFill>
              <a:srgbClr val="FF0000"/>
            </a:solidFill>
          </a:endParaRPr>
        </a:p>
      </dgm:t>
    </dgm:pt>
    <dgm:pt modelId="{4A203B03-8BF5-4EC7-8F23-343860DBB374}" type="parTrans" cxnId="{FB81D127-5925-48B9-8D4E-195DCDBC8184}">
      <dgm:prSet/>
      <dgm:spPr/>
      <dgm:t>
        <a:bodyPr/>
        <a:lstStyle/>
        <a:p>
          <a:endParaRPr lang="th-TH"/>
        </a:p>
      </dgm:t>
    </dgm:pt>
    <dgm:pt modelId="{209370FC-A710-4D54-A8BF-43E239870C16}" type="sibTrans" cxnId="{FB81D127-5925-48B9-8D4E-195DCDBC8184}">
      <dgm:prSet/>
      <dgm:spPr/>
      <dgm:t>
        <a:bodyPr/>
        <a:lstStyle/>
        <a:p>
          <a:endParaRPr lang="th-TH"/>
        </a:p>
      </dgm:t>
    </dgm:pt>
    <dgm:pt modelId="{A985FC8C-276D-4CF9-A9A6-17C4F6923E91}">
      <dgm:prSet phldrT="[Text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rgbClr val="C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หากพบขวด </a:t>
          </a:r>
          <a:r>
            <a:rPr lang="en-US" sz="2400" b="1" dirty="0" err="1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endParaRPr lang="th-TH" sz="2400" b="1" dirty="0" smtClean="0">
            <a:solidFill>
              <a:srgbClr val="C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/>
          <a:endParaRPr lang="th-TH" sz="2400" dirty="0">
            <a:solidFill>
              <a:srgbClr val="C00000"/>
            </a:solidFill>
          </a:endParaRPr>
        </a:p>
      </dgm:t>
    </dgm:pt>
    <dgm:pt modelId="{E6D942E0-F52F-4977-9082-AEECA18112F3}" type="parTrans" cxnId="{47A5D04C-B329-4EE7-936F-3E7CFDD73570}">
      <dgm:prSet/>
      <dgm:spPr/>
      <dgm:t>
        <a:bodyPr/>
        <a:lstStyle/>
        <a:p>
          <a:endParaRPr lang="th-TH"/>
        </a:p>
      </dgm:t>
    </dgm:pt>
    <dgm:pt modelId="{72C102F0-B1BA-47B5-952D-18650D652DB4}" type="sibTrans" cxnId="{47A5D04C-B329-4EE7-936F-3E7CFDD73570}">
      <dgm:prSet/>
      <dgm:spPr/>
      <dgm:t>
        <a:bodyPr/>
        <a:lstStyle/>
        <a:p>
          <a:endParaRPr lang="th-TH"/>
        </a:p>
      </dgm:t>
    </dgm:pt>
    <dgm:pt modelId="{536EAD10-FED7-4D1F-A324-83EA11B28384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หากหน่วยบริการ</a:t>
          </a:r>
          <a:b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ในอำเภอมีมาก จะต้อง</a:t>
          </a: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ระดมกำลังคนตามแผนที่ได้ร่างไว้ก่อนหน้านี้ </a:t>
          </a: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เพื่อให้สามารถประเมินเสร็จทัน</a:t>
          </a:r>
          <a:b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ตามเวลาที่กำหนด</a:t>
          </a:r>
          <a:endParaRPr lang="th-TH" sz="1800" dirty="0">
            <a:solidFill>
              <a:srgbClr val="0000FF"/>
            </a:solidFill>
          </a:endParaRPr>
        </a:p>
      </dgm:t>
    </dgm:pt>
    <dgm:pt modelId="{7006938C-6146-4537-B43A-792CF860FDFE}" type="parTrans" cxnId="{3B14B0AB-757C-4B84-8C2E-5CEF20E1F40B}">
      <dgm:prSet/>
      <dgm:spPr/>
      <dgm:t>
        <a:bodyPr/>
        <a:lstStyle/>
        <a:p>
          <a:endParaRPr lang="th-TH"/>
        </a:p>
      </dgm:t>
    </dgm:pt>
    <dgm:pt modelId="{0667FFA9-146C-4112-AC0D-E7BA662173AF}" type="sibTrans" cxnId="{3B14B0AB-757C-4B84-8C2E-5CEF20E1F40B}">
      <dgm:prSet/>
      <dgm:spPr/>
      <dgm:t>
        <a:bodyPr/>
        <a:lstStyle/>
        <a:p>
          <a:endParaRPr lang="th-TH"/>
        </a:p>
      </dgm:t>
    </dgm:pt>
    <dgm:pt modelId="{9C400708-E5BF-4CD3-9BA6-AE28B344DCED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ขยายตรวจประเมิน</a:t>
          </a:r>
          <a:b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จนครบทุกหน่วยบริการ           ในอำเภอ</a:t>
          </a:r>
          <a:r>
            <a:rPr lang="en-US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(D-sweep)</a:t>
          </a:r>
          <a:endParaRPr lang="th-TH" sz="1800" dirty="0">
            <a:solidFill>
              <a:srgbClr val="FF0000"/>
            </a:solidFill>
          </a:endParaRPr>
        </a:p>
      </dgm:t>
    </dgm:pt>
    <dgm:pt modelId="{E4AC4736-ACE3-4816-861B-E785B7765E44}" type="parTrans" cxnId="{98B91755-4313-4C7B-81E6-1C606A9FA5CD}">
      <dgm:prSet/>
      <dgm:spPr/>
      <dgm:t>
        <a:bodyPr/>
        <a:lstStyle/>
        <a:p>
          <a:endParaRPr lang="th-TH"/>
        </a:p>
      </dgm:t>
    </dgm:pt>
    <dgm:pt modelId="{18BE71AF-58AC-4FBA-8470-CCBAC2FD8F5D}" type="sibTrans" cxnId="{98B91755-4313-4C7B-81E6-1C606A9FA5CD}">
      <dgm:prSet/>
      <dgm:spPr/>
      <dgm:t>
        <a:bodyPr/>
        <a:lstStyle/>
        <a:p>
          <a:endParaRPr lang="th-TH"/>
        </a:p>
      </dgm:t>
    </dgm:pt>
    <dgm:pt modelId="{B742C6F6-83C1-43B9-925A-C410C7C9C60B}" type="pres">
      <dgm:prSet presAssocID="{586F5448-90B8-4519-8F39-8445BAE8FD53}" presName="CompostProcess" presStyleCnt="0">
        <dgm:presLayoutVars>
          <dgm:dir/>
          <dgm:resizeHandles val="exact"/>
        </dgm:presLayoutVars>
      </dgm:prSet>
      <dgm:spPr/>
    </dgm:pt>
    <dgm:pt modelId="{6D22BD02-E196-4BD8-BC4D-A4146CED81C9}" type="pres">
      <dgm:prSet presAssocID="{586F5448-90B8-4519-8F39-8445BAE8FD53}" presName="arrow" presStyleLbl="bgShp" presStyleIdx="0" presStyleCnt="1"/>
      <dgm:spPr>
        <a:solidFill>
          <a:srgbClr val="6600FF"/>
        </a:solidFill>
      </dgm:spPr>
    </dgm:pt>
    <dgm:pt modelId="{058B8388-1E77-4841-BF91-92EF8CF17273}" type="pres">
      <dgm:prSet presAssocID="{586F5448-90B8-4519-8F39-8445BAE8FD53}" presName="linearProcess" presStyleCnt="0"/>
      <dgm:spPr/>
    </dgm:pt>
    <dgm:pt modelId="{FF16D17D-28E4-4588-BC8C-D248C6957CBA}" type="pres">
      <dgm:prSet presAssocID="{9AC09308-090E-44A2-84B4-ECDABC4C8016}" presName="textNode" presStyleLbl="node1" presStyleIdx="0" presStyleCnt="4" custScaleY="9383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9328DE-508E-4830-9260-1898FBA18F03}" type="pres">
      <dgm:prSet presAssocID="{209370FC-A710-4D54-A8BF-43E239870C16}" presName="sibTrans" presStyleCnt="0"/>
      <dgm:spPr/>
    </dgm:pt>
    <dgm:pt modelId="{ED82CFB0-8629-44F6-84D2-4309EC285E0F}" type="pres">
      <dgm:prSet presAssocID="{A985FC8C-276D-4CF9-A9A6-17C4F6923E91}" presName="textNode" presStyleLbl="node1" presStyleIdx="1" presStyleCnt="4" custScaleX="95747" custScaleY="93749" custLinFactNeighborX="-77449" custLinFactNeighborY="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E083C1-79AE-474C-879C-3821E25CF02A}" type="pres">
      <dgm:prSet presAssocID="{72C102F0-B1BA-47B5-952D-18650D652DB4}" presName="sibTrans" presStyleCnt="0"/>
      <dgm:spPr/>
    </dgm:pt>
    <dgm:pt modelId="{501DF358-3856-4AFD-91D3-B910649EAC21}" type="pres">
      <dgm:prSet presAssocID="{9C400708-E5BF-4CD3-9BA6-AE28B344DCED}" presName="textNode" presStyleLbl="node1" presStyleIdx="2" presStyleCnt="4" custScaleX="111404" custScaleY="93835" custLinFactX="-7941" custLinFactNeighborX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F3E696-9290-4666-B597-ECF3FAB615FA}" type="pres">
      <dgm:prSet presAssocID="{18BE71AF-58AC-4FBA-8470-CCBAC2FD8F5D}" presName="sibTrans" presStyleCnt="0"/>
      <dgm:spPr/>
    </dgm:pt>
    <dgm:pt modelId="{B067D20C-796C-4510-B50A-9B77F7A12A2A}" type="pres">
      <dgm:prSet presAssocID="{536EAD10-FED7-4D1F-A324-83EA11B28384}" presName="textNode" presStyleLbl="node1" presStyleIdx="3" presStyleCnt="4" custScaleX="189506" custScaleY="99999" custLinFactX="-17713" custLinFactNeighborX="-100000" custLinFactNeighborY="46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B81D127-5925-48B9-8D4E-195DCDBC8184}" srcId="{586F5448-90B8-4519-8F39-8445BAE8FD53}" destId="{9AC09308-090E-44A2-84B4-ECDABC4C8016}" srcOrd="0" destOrd="0" parTransId="{4A203B03-8BF5-4EC7-8F23-343860DBB374}" sibTransId="{209370FC-A710-4D54-A8BF-43E239870C16}"/>
    <dgm:cxn modelId="{47A5D04C-B329-4EE7-936F-3E7CFDD73570}" srcId="{586F5448-90B8-4519-8F39-8445BAE8FD53}" destId="{A985FC8C-276D-4CF9-A9A6-17C4F6923E91}" srcOrd="1" destOrd="0" parTransId="{E6D942E0-F52F-4977-9082-AEECA18112F3}" sibTransId="{72C102F0-B1BA-47B5-952D-18650D652DB4}"/>
    <dgm:cxn modelId="{A40A4B1A-2733-4AE6-8F40-AAA7503D9C78}" type="presOf" srcId="{A985FC8C-276D-4CF9-A9A6-17C4F6923E91}" destId="{ED82CFB0-8629-44F6-84D2-4309EC285E0F}" srcOrd="0" destOrd="0" presId="urn:microsoft.com/office/officeart/2005/8/layout/hProcess9"/>
    <dgm:cxn modelId="{1161CA33-58CD-494B-90B7-506E9C2F0C1F}" type="presOf" srcId="{536EAD10-FED7-4D1F-A324-83EA11B28384}" destId="{B067D20C-796C-4510-B50A-9B77F7A12A2A}" srcOrd="0" destOrd="0" presId="urn:microsoft.com/office/officeart/2005/8/layout/hProcess9"/>
    <dgm:cxn modelId="{3B14B0AB-757C-4B84-8C2E-5CEF20E1F40B}" srcId="{586F5448-90B8-4519-8F39-8445BAE8FD53}" destId="{536EAD10-FED7-4D1F-A324-83EA11B28384}" srcOrd="3" destOrd="0" parTransId="{7006938C-6146-4537-B43A-792CF860FDFE}" sibTransId="{0667FFA9-146C-4112-AC0D-E7BA662173AF}"/>
    <dgm:cxn modelId="{98B91755-4313-4C7B-81E6-1C606A9FA5CD}" srcId="{586F5448-90B8-4519-8F39-8445BAE8FD53}" destId="{9C400708-E5BF-4CD3-9BA6-AE28B344DCED}" srcOrd="2" destOrd="0" parTransId="{E4AC4736-ACE3-4816-861B-E785B7765E44}" sibTransId="{18BE71AF-58AC-4FBA-8470-CCBAC2FD8F5D}"/>
    <dgm:cxn modelId="{C2683CF0-B52F-4B41-BFE1-350CFE31BF30}" type="presOf" srcId="{9C400708-E5BF-4CD3-9BA6-AE28B344DCED}" destId="{501DF358-3856-4AFD-91D3-B910649EAC21}" srcOrd="0" destOrd="0" presId="urn:microsoft.com/office/officeart/2005/8/layout/hProcess9"/>
    <dgm:cxn modelId="{9B400BA8-4440-4D5E-A8E0-8EF7E537236A}" type="presOf" srcId="{586F5448-90B8-4519-8F39-8445BAE8FD53}" destId="{B742C6F6-83C1-43B9-925A-C410C7C9C60B}" srcOrd="0" destOrd="0" presId="urn:microsoft.com/office/officeart/2005/8/layout/hProcess9"/>
    <dgm:cxn modelId="{6A9AEE8A-B63D-45C0-930F-4F0762E138AC}" type="presOf" srcId="{9AC09308-090E-44A2-84B4-ECDABC4C8016}" destId="{FF16D17D-28E4-4588-BC8C-D248C6957CBA}" srcOrd="0" destOrd="0" presId="urn:microsoft.com/office/officeart/2005/8/layout/hProcess9"/>
    <dgm:cxn modelId="{852EF3DA-7A11-461F-A457-DAD118937CE6}" type="presParOf" srcId="{B742C6F6-83C1-43B9-925A-C410C7C9C60B}" destId="{6D22BD02-E196-4BD8-BC4D-A4146CED81C9}" srcOrd="0" destOrd="0" presId="urn:microsoft.com/office/officeart/2005/8/layout/hProcess9"/>
    <dgm:cxn modelId="{B0819175-FAB8-4141-BCC9-87C087C67CB0}" type="presParOf" srcId="{B742C6F6-83C1-43B9-925A-C410C7C9C60B}" destId="{058B8388-1E77-4841-BF91-92EF8CF17273}" srcOrd="1" destOrd="0" presId="urn:microsoft.com/office/officeart/2005/8/layout/hProcess9"/>
    <dgm:cxn modelId="{D0136CE1-DC3E-425F-9F65-A47C320DFF35}" type="presParOf" srcId="{058B8388-1E77-4841-BF91-92EF8CF17273}" destId="{FF16D17D-28E4-4588-BC8C-D248C6957CBA}" srcOrd="0" destOrd="0" presId="urn:microsoft.com/office/officeart/2005/8/layout/hProcess9"/>
    <dgm:cxn modelId="{71C46049-A03F-4954-B2EC-2CBC0B5EC6CB}" type="presParOf" srcId="{058B8388-1E77-4841-BF91-92EF8CF17273}" destId="{1F9328DE-508E-4830-9260-1898FBA18F03}" srcOrd="1" destOrd="0" presId="urn:microsoft.com/office/officeart/2005/8/layout/hProcess9"/>
    <dgm:cxn modelId="{D8C6670C-E2AE-4D1D-9AA8-8F5A3007895F}" type="presParOf" srcId="{058B8388-1E77-4841-BF91-92EF8CF17273}" destId="{ED82CFB0-8629-44F6-84D2-4309EC285E0F}" srcOrd="2" destOrd="0" presId="urn:microsoft.com/office/officeart/2005/8/layout/hProcess9"/>
    <dgm:cxn modelId="{0DE50223-4D74-4CE8-9241-A334E05605D9}" type="presParOf" srcId="{058B8388-1E77-4841-BF91-92EF8CF17273}" destId="{EAE083C1-79AE-474C-879C-3821E25CF02A}" srcOrd="3" destOrd="0" presId="urn:microsoft.com/office/officeart/2005/8/layout/hProcess9"/>
    <dgm:cxn modelId="{82542EA9-7C6E-4AC8-89B1-EE3B38A332A5}" type="presParOf" srcId="{058B8388-1E77-4841-BF91-92EF8CF17273}" destId="{501DF358-3856-4AFD-91D3-B910649EAC21}" srcOrd="4" destOrd="0" presId="urn:microsoft.com/office/officeart/2005/8/layout/hProcess9"/>
    <dgm:cxn modelId="{A35C70C8-A821-4894-9600-C97ED285530B}" type="presParOf" srcId="{058B8388-1E77-4841-BF91-92EF8CF17273}" destId="{5CF3E696-9290-4666-B597-ECF3FAB615FA}" srcOrd="5" destOrd="0" presId="urn:microsoft.com/office/officeart/2005/8/layout/hProcess9"/>
    <dgm:cxn modelId="{B13509ED-EF9E-4CE4-AF69-CC3AB73DFEEC}" type="presParOf" srcId="{058B8388-1E77-4841-BF91-92EF8CF17273}" destId="{B067D20C-796C-4510-B50A-9B77F7A12A2A}" srcOrd="6" destOrd="0" presId="urn:microsoft.com/office/officeart/2005/8/layout/hProcess9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5865CF-2273-44D6-A796-94C3C101D1F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7D8262FE-4C12-4A9B-BD3B-4A97649CEEEB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</a:t>
          </a:r>
          <a:br>
            <a:rPr lang="th-TH" sz="28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ระดับอำเภอ 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รายงานการ</a:t>
          </a:r>
          <a:r>
            <a:rPr lang="th-TH" sz="28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พบขวด </a:t>
          </a:r>
          <a:r>
            <a:rPr lang="en-US" sz="28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ต่อคณะอำนวยการฯ</a:t>
          </a:r>
          <a:br>
            <a:rPr lang="th-TH" sz="28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ระดับจังหวัด </a:t>
          </a:r>
          <a:endParaRPr lang="th-TH" sz="2800" b="1" dirty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84D4458B-8A84-40A0-AC23-94BC67069768}" type="parTrans" cxnId="{80E28C80-133F-4F14-BBAB-64EAD207B53E}">
      <dgm:prSet/>
      <dgm:spPr/>
      <dgm:t>
        <a:bodyPr/>
        <a:lstStyle/>
        <a:p>
          <a:endParaRPr lang="th-TH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D0E7B7-1E12-4183-A17E-5633BAD62F28}" type="sibTrans" cxnId="{80E28C80-133F-4F14-BBAB-64EAD207B53E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th-TH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AA05964-E538-4EA0-B33C-909EFF9331BA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คณะกรรมการฯ ระดับจังหวัด 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ได้รับรายงานว่า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ตรวจพบ </a:t>
          </a:r>
          <a:r>
            <a:rPr lang="en-US" sz="3200" b="1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มากกว่า </a:t>
          </a:r>
          <a:r>
            <a:rPr lang="en-US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1 </a:t>
          </a:r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อำเภอ </a:t>
          </a:r>
          <a:endParaRPr lang="th-TH" sz="2800" b="1" dirty="0" smtClean="0">
            <a:solidFill>
              <a:srgbClr val="FF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82198450-8361-4DF2-9B8C-57C832D8A050}" type="parTrans" cxnId="{69DFC9ED-B5C5-4B09-B217-9E7BABC51364}">
      <dgm:prSet/>
      <dgm:spPr/>
      <dgm:t>
        <a:bodyPr/>
        <a:lstStyle/>
        <a:p>
          <a:endParaRPr lang="th-TH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096EA0-3126-4B92-8B08-F4FB80F73AC4}" type="sibTrans" cxnId="{69DFC9ED-B5C5-4B09-B217-9E7BABC51364}">
      <dgm:prSet/>
      <dgm:spPr>
        <a:solidFill>
          <a:srgbClr val="FF99FF"/>
        </a:solidFill>
        <a:ln>
          <a:solidFill>
            <a:schemeClr val="tx1"/>
          </a:solidFill>
        </a:ln>
      </dgm:spPr>
      <dgm:t>
        <a:bodyPr/>
        <a:lstStyle/>
        <a:p>
          <a:endParaRPr lang="th-TH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14E381-FE1A-4B04-953A-8AA322B57E49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FF66FF"/>
          </a:solidFill>
        </a:ln>
      </dgm:spPr>
      <dgm:t>
        <a:bodyPr/>
        <a:lstStyle/>
        <a:p>
          <a:r>
            <a:rPr lang="th-TH" sz="40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พิจารณาขยายขอบเขตการประเมิน</a:t>
          </a:r>
          <a:r>
            <a:rPr lang="th-TH" sz="400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ทุกหน่วยบริการในจังหวัด</a:t>
          </a:r>
          <a:r>
            <a:rPr lang="en-US" sz="400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(P-sweep) </a:t>
          </a:r>
          <a:endParaRPr lang="th-TH" sz="4000" b="1" dirty="0" smtClean="0">
            <a:solidFill>
              <a:srgbClr val="C0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94210396-C7AB-4563-A7AA-21EDA6DE343A}" type="parTrans" cxnId="{A126CF55-45B1-459A-B2B1-2133CEA44756}">
      <dgm:prSet/>
      <dgm:spPr/>
      <dgm:t>
        <a:bodyPr/>
        <a:lstStyle/>
        <a:p>
          <a:endParaRPr lang="th-TH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DA968B-5ED7-4162-BB9B-59E712EC5EB7}" type="sibTrans" cxnId="{A126CF55-45B1-459A-B2B1-2133CEA44756}">
      <dgm:prSet/>
      <dgm:spPr/>
      <dgm:t>
        <a:bodyPr/>
        <a:lstStyle/>
        <a:p>
          <a:endParaRPr lang="th-TH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0649CD-E268-4A31-96A7-5755AA213B19}" type="pres">
      <dgm:prSet presAssocID="{EE5865CF-2273-44D6-A796-94C3C101D1F5}" presName="Name0" presStyleCnt="0">
        <dgm:presLayoutVars>
          <dgm:dir/>
          <dgm:resizeHandles val="exact"/>
        </dgm:presLayoutVars>
      </dgm:prSet>
      <dgm:spPr/>
    </dgm:pt>
    <dgm:pt modelId="{8160F121-BAB0-4B80-8444-F514B12E4343}" type="pres">
      <dgm:prSet presAssocID="{EE5865CF-2273-44D6-A796-94C3C101D1F5}" presName="vNodes" presStyleCnt="0"/>
      <dgm:spPr/>
    </dgm:pt>
    <dgm:pt modelId="{845ADA41-4E65-4687-BED4-D270A0C4C284}" type="pres">
      <dgm:prSet presAssocID="{7D8262FE-4C12-4A9B-BD3B-4A97649CEEEB}" presName="node" presStyleLbl="node1" presStyleIdx="0" presStyleCnt="3" custScaleX="430939" custScaleY="285959" custLinFactY="-6945" custLinFactNeighborX="-18575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64C1D8-E89D-4F2F-9360-748629A91353}" type="pres">
      <dgm:prSet presAssocID="{98D0E7B7-1E12-4183-A17E-5633BAD62F28}" presName="spacerT" presStyleCnt="0"/>
      <dgm:spPr/>
    </dgm:pt>
    <dgm:pt modelId="{E8E82551-15C2-441C-8B03-30CF31345EF9}" type="pres">
      <dgm:prSet presAssocID="{98D0E7B7-1E12-4183-A17E-5633BAD62F28}" presName="sibTrans" presStyleLbl="sibTrans2D1" presStyleIdx="0" presStyleCnt="2" custScaleX="225521" custScaleY="225110" custLinFactY="-8477" custLinFactNeighborX="-20070" custLinFactNeighborY="-100000"/>
      <dgm:spPr/>
      <dgm:t>
        <a:bodyPr/>
        <a:lstStyle/>
        <a:p>
          <a:endParaRPr lang="th-TH"/>
        </a:p>
      </dgm:t>
    </dgm:pt>
    <dgm:pt modelId="{8442E95E-4C87-4F91-A646-C18035544024}" type="pres">
      <dgm:prSet presAssocID="{98D0E7B7-1E12-4183-A17E-5633BAD62F28}" presName="spacerB" presStyleCnt="0"/>
      <dgm:spPr/>
    </dgm:pt>
    <dgm:pt modelId="{296B6988-8EFA-4BDC-ABCA-7D2ADE9CA893}" type="pres">
      <dgm:prSet presAssocID="{3AA05964-E538-4EA0-B33C-909EFF9331BA}" presName="node" presStyleLbl="node1" presStyleIdx="1" presStyleCnt="3" custScaleX="430939" custScaleY="285959" custLinFactY="-6945" custLinFactNeighborX="-18575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E15BD7-ECE6-445B-B625-971694078B8D}" type="pres">
      <dgm:prSet presAssocID="{EE5865CF-2273-44D6-A796-94C3C101D1F5}" presName="sibTransLast" presStyleLbl="sibTrans2D1" presStyleIdx="1" presStyleCnt="2" custScaleX="526786" custScaleY="235009" custLinFactX="-97942" custLinFactNeighborX="-100000"/>
      <dgm:spPr/>
      <dgm:t>
        <a:bodyPr/>
        <a:lstStyle/>
        <a:p>
          <a:endParaRPr lang="th-TH"/>
        </a:p>
      </dgm:t>
    </dgm:pt>
    <dgm:pt modelId="{269E5176-0BC5-492D-A194-9CB2FC107FB1}" type="pres">
      <dgm:prSet presAssocID="{EE5865CF-2273-44D6-A796-94C3C101D1F5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BFA0E413-FA67-4FEF-AD28-2DF67C2A9EC1}" type="pres">
      <dgm:prSet presAssocID="{EE5865CF-2273-44D6-A796-94C3C101D1F5}" presName="lastNode" presStyleLbl="node1" presStyleIdx="2" presStyleCnt="3" custScaleX="293234" custScaleY="211014" custLinFactNeighborY="-75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9DFC9ED-B5C5-4B09-B217-9E7BABC51364}" srcId="{EE5865CF-2273-44D6-A796-94C3C101D1F5}" destId="{3AA05964-E538-4EA0-B33C-909EFF9331BA}" srcOrd="1" destOrd="0" parTransId="{82198450-8361-4DF2-9B8C-57C832D8A050}" sibTransId="{B8096EA0-3126-4B92-8B08-F4FB80F73AC4}"/>
    <dgm:cxn modelId="{B2BB3643-BD16-4416-A5FB-1532D3AA0F7F}" type="presOf" srcId="{B8096EA0-3126-4B92-8B08-F4FB80F73AC4}" destId="{DFE15BD7-ECE6-445B-B625-971694078B8D}" srcOrd="0" destOrd="0" presId="urn:microsoft.com/office/officeart/2005/8/layout/equation2"/>
    <dgm:cxn modelId="{02E40F3C-41C9-4C98-BBFA-767DE355DAB5}" type="presOf" srcId="{98D0E7B7-1E12-4183-A17E-5633BAD62F28}" destId="{E8E82551-15C2-441C-8B03-30CF31345EF9}" srcOrd="0" destOrd="0" presId="urn:microsoft.com/office/officeart/2005/8/layout/equation2"/>
    <dgm:cxn modelId="{82DD199F-B34F-4BF3-99D8-37126E321D96}" type="presOf" srcId="{EF14E381-FE1A-4B04-953A-8AA322B57E49}" destId="{BFA0E413-FA67-4FEF-AD28-2DF67C2A9EC1}" srcOrd="0" destOrd="0" presId="urn:microsoft.com/office/officeart/2005/8/layout/equation2"/>
    <dgm:cxn modelId="{80E28C80-133F-4F14-BBAB-64EAD207B53E}" srcId="{EE5865CF-2273-44D6-A796-94C3C101D1F5}" destId="{7D8262FE-4C12-4A9B-BD3B-4A97649CEEEB}" srcOrd="0" destOrd="0" parTransId="{84D4458B-8A84-40A0-AC23-94BC67069768}" sibTransId="{98D0E7B7-1E12-4183-A17E-5633BAD62F28}"/>
    <dgm:cxn modelId="{A126CF55-45B1-459A-B2B1-2133CEA44756}" srcId="{EE5865CF-2273-44D6-A796-94C3C101D1F5}" destId="{EF14E381-FE1A-4B04-953A-8AA322B57E49}" srcOrd="2" destOrd="0" parTransId="{94210396-C7AB-4563-A7AA-21EDA6DE343A}" sibTransId="{EBDA968B-5ED7-4162-BB9B-59E712EC5EB7}"/>
    <dgm:cxn modelId="{674AC83E-2A4D-4714-9944-E5080F97BFB2}" type="presOf" srcId="{3AA05964-E538-4EA0-B33C-909EFF9331BA}" destId="{296B6988-8EFA-4BDC-ABCA-7D2ADE9CA893}" srcOrd="0" destOrd="0" presId="urn:microsoft.com/office/officeart/2005/8/layout/equation2"/>
    <dgm:cxn modelId="{36D963AE-036F-4040-971B-6B35438C9A89}" type="presOf" srcId="{EE5865CF-2273-44D6-A796-94C3C101D1F5}" destId="{980649CD-E268-4A31-96A7-5755AA213B19}" srcOrd="0" destOrd="0" presId="urn:microsoft.com/office/officeart/2005/8/layout/equation2"/>
    <dgm:cxn modelId="{4BDC5BF9-D071-42D9-82F2-C88C7B019778}" type="presOf" srcId="{7D8262FE-4C12-4A9B-BD3B-4A97649CEEEB}" destId="{845ADA41-4E65-4687-BED4-D270A0C4C284}" srcOrd="0" destOrd="0" presId="urn:microsoft.com/office/officeart/2005/8/layout/equation2"/>
    <dgm:cxn modelId="{BD48ED87-898B-40D1-B9C7-461510C42AA4}" type="presOf" srcId="{B8096EA0-3126-4B92-8B08-F4FB80F73AC4}" destId="{269E5176-0BC5-492D-A194-9CB2FC107FB1}" srcOrd="1" destOrd="0" presId="urn:microsoft.com/office/officeart/2005/8/layout/equation2"/>
    <dgm:cxn modelId="{406FE89D-C159-410C-AF5A-DDA51B2AA34C}" type="presParOf" srcId="{980649CD-E268-4A31-96A7-5755AA213B19}" destId="{8160F121-BAB0-4B80-8444-F514B12E4343}" srcOrd="0" destOrd="0" presId="urn:microsoft.com/office/officeart/2005/8/layout/equation2"/>
    <dgm:cxn modelId="{8855D147-84EB-4D74-B6E8-877091D97A1C}" type="presParOf" srcId="{8160F121-BAB0-4B80-8444-F514B12E4343}" destId="{845ADA41-4E65-4687-BED4-D270A0C4C284}" srcOrd="0" destOrd="0" presId="urn:microsoft.com/office/officeart/2005/8/layout/equation2"/>
    <dgm:cxn modelId="{970A2D85-7EE5-4D63-8500-B50AF6F17AFC}" type="presParOf" srcId="{8160F121-BAB0-4B80-8444-F514B12E4343}" destId="{F664C1D8-E89D-4F2F-9360-748629A91353}" srcOrd="1" destOrd="0" presId="urn:microsoft.com/office/officeart/2005/8/layout/equation2"/>
    <dgm:cxn modelId="{7A9BD7C9-BD69-4780-96C2-4176969BF012}" type="presParOf" srcId="{8160F121-BAB0-4B80-8444-F514B12E4343}" destId="{E8E82551-15C2-441C-8B03-30CF31345EF9}" srcOrd="2" destOrd="0" presId="urn:microsoft.com/office/officeart/2005/8/layout/equation2"/>
    <dgm:cxn modelId="{0BC8DCE6-AA8C-4414-862B-97AD0F895950}" type="presParOf" srcId="{8160F121-BAB0-4B80-8444-F514B12E4343}" destId="{8442E95E-4C87-4F91-A646-C18035544024}" srcOrd="3" destOrd="0" presId="urn:microsoft.com/office/officeart/2005/8/layout/equation2"/>
    <dgm:cxn modelId="{07242AAA-2EC8-4F24-B032-D409BF4FF0E5}" type="presParOf" srcId="{8160F121-BAB0-4B80-8444-F514B12E4343}" destId="{296B6988-8EFA-4BDC-ABCA-7D2ADE9CA893}" srcOrd="4" destOrd="0" presId="urn:microsoft.com/office/officeart/2005/8/layout/equation2"/>
    <dgm:cxn modelId="{BC7C0749-C020-4F2E-9910-4703E541CC1F}" type="presParOf" srcId="{980649CD-E268-4A31-96A7-5755AA213B19}" destId="{DFE15BD7-ECE6-445B-B625-971694078B8D}" srcOrd="1" destOrd="0" presId="urn:microsoft.com/office/officeart/2005/8/layout/equation2"/>
    <dgm:cxn modelId="{3D5F6A3A-3275-4299-81E0-96B8574BD377}" type="presParOf" srcId="{DFE15BD7-ECE6-445B-B625-971694078B8D}" destId="{269E5176-0BC5-492D-A194-9CB2FC107FB1}" srcOrd="0" destOrd="0" presId="urn:microsoft.com/office/officeart/2005/8/layout/equation2"/>
    <dgm:cxn modelId="{0288A78D-13FF-4FF3-8472-CD76763832FB}" type="presParOf" srcId="{980649CD-E268-4A31-96A7-5755AA213B19}" destId="{BFA0E413-FA67-4FEF-AD28-2DF67C2A9EC1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2BE2A4-EDE0-4FEA-8FC8-F9896FF3E60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8075472-5207-4990-A7EB-4678236F303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ส่งผลการประเมินรอบ 1 และ 2 (แบบ 8.8.1/8.8.2/8.8.5)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ให้คณะกรรมการฯ ระดับจังหวัด ภายในวันที่ 4 พฤษภาคม 2559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แต่หากมีการทำ </a:t>
          </a:r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D-sweep </a:t>
          </a: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หรือ </a:t>
          </a:r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P-sweep </a:t>
          </a: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ขอให้รายงานผล</a:t>
          </a: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(เพิ่มแบบ 8.8.4 และสรุปข้อมูลล่าสุดในแบบ 8.8.5) ให้คณะกรรมการฯ ระดับจังหวัด              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ภายในวันที่ 10 พฤษภาคม 2559</a:t>
          </a:r>
          <a:endParaRPr lang="en-US" sz="1800" b="1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th-TH" sz="1800" dirty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D9C29CF-B62C-44BC-81B3-6FA9519686AF}" type="sibTrans" cxnId="{C51898F3-04AC-4EBF-BC31-6A271B34E50A}">
      <dgm:prSet custT="1"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8DFBB4-4BA7-4D5F-9732-751C318302B6}" type="parTrans" cxnId="{C51898F3-04AC-4EBF-BC31-6A271B34E50A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C93260-4691-4400-AA5C-22BF948F8F8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ตรวจสอบความครบถ้วน/ถูกต้องของผลการประเมิน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และและสรุปผลตามแบบ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8.8.5 </a:t>
          </a:r>
          <a:endParaRPr lang="th-TH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1213F7-F887-4A89-9F12-324D78D81DB9}" type="sibTrans" cxnId="{E4956A97-124A-4896-9597-379EAADE934A}">
      <dgm:prSet custT="1"/>
      <dgm:spPr>
        <a:solidFill>
          <a:srgbClr val="C00000"/>
        </a:solidFill>
      </dgm:spPr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F61F24-E2C0-49A3-9711-27ED438D676C}" type="parTrans" cxnId="{E4956A97-124A-4896-9597-379EAADE934A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8C6119D-0E1D-4C99-B718-62FC2E0FA32F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endParaRPr lang="th-TH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/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หลังจากประเมินคลังวัคซีนและหน่วยบริการในรอบ 1</a:t>
          </a:r>
        </a:p>
        <a:p>
          <a:pPr algn="ctr"/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และรอบ 2 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กรณีพบ</a:t>
          </a:r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ในรอบแรก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ตามแบบ 8.8.1 และ 8.8.2 เรียบร้อยแล้ว</a:t>
          </a:r>
          <a:endParaRPr lang="en-US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th-TH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43B83C0-FAB1-412C-8D38-C4F06450632D}" type="sibTrans" cxnId="{E5A92D67-C798-440F-BCDA-2CE52D35657F}">
      <dgm:prSet custT="1"/>
      <dgm:spPr>
        <a:solidFill>
          <a:srgbClr val="C00000"/>
        </a:solidFill>
      </dgm:spPr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DF5112-0CF2-4204-A88A-16CE55CDB062}" type="parTrans" cxnId="{E5A92D67-C798-440F-BCDA-2CE52D35657F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5D35113-CF0F-4B48-AE0E-7EC7DFB2DBB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lvl="0" algn="ctr"/>
          <a:endParaRPr lang="th-TH" sz="2000" b="1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/>
          <a:r>
            <a: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คณะทำงานประเมินผลการสับเปลี่ยนวัคซีนจาก</a:t>
          </a:r>
          <a:r>
            <a:rPr lang="th-TH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เป็น </a:t>
          </a:r>
          <a:r>
            <a:rPr lang="en-US" sz="2000" b="1" dirty="0" err="1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bOPV</a:t>
          </a:r>
          <a:r>
            <a: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ctr"/>
          <a:r>
            <a:rPr lang="th-TH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ระดับอำเภอ </a:t>
          </a:r>
          <a:endParaRPr lang="en-US" sz="20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th-TH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39465C-4DF2-4F46-BF0E-BCF152F5570E}" type="sibTrans" cxnId="{B0478098-F54F-4B72-AEF9-CCA12672807D}">
      <dgm:prSet custT="1"/>
      <dgm:spPr>
        <a:solidFill>
          <a:srgbClr val="C00000"/>
        </a:solidFill>
      </dgm:spPr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9E6E73-CA92-4194-8147-0A1BC2EDDD3C}" type="parTrans" cxnId="{B0478098-F54F-4B72-AEF9-CCA12672807D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7532A1D-B9A0-4B8F-B593-CC140913582F}" type="pres">
      <dgm:prSet presAssocID="{7F2BE2A4-EDE0-4FEA-8FC8-F9896FF3E60A}" presName="linearFlow" presStyleCnt="0">
        <dgm:presLayoutVars>
          <dgm:resizeHandles val="exact"/>
        </dgm:presLayoutVars>
      </dgm:prSet>
      <dgm:spPr/>
    </dgm:pt>
    <dgm:pt modelId="{02B6C662-4CAD-420C-BE14-22BF759B7A92}" type="pres">
      <dgm:prSet presAssocID="{B5D35113-CF0F-4B48-AE0E-7EC7DFB2DBB3}" presName="node" presStyleLbl="node1" presStyleIdx="0" presStyleCnt="4" custScaleX="375885" custScaleY="1167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0760FB-11AB-4F5F-B7B7-1E9AA1282667}" type="pres">
      <dgm:prSet presAssocID="{5039465C-4DF2-4F46-BF0E-BCF152F5570E}" presName="sibTrans" presStyleLbl="sibTrans2D1" presStyleIdx="0" presStyleCnt="3" custScaleX="101821" custScaleY="230735"/>
      <dgm:spPr/>
      <dgm:t>
        <a:bodyPr/>
        <a:lstStyle/>
        <a:p>
          <a:endParaRPr lang="th-TH"/>
        </a:p>
      </dgm:t>
    </dgm:pt>
    <dgm:pt modelId="{E1A56498-91BA-4352-AE89-DF8B8F4F9E0E}" type="pres">
      <dgm:prSet presAssocID="{5039465C-4DF2-4F46-BF0E-BCF152F5570E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9C93F1E3-BBE9-4C56-A4E6-FCB98D6ED23C}" type="pres">
      <dgm:prSet presAssocID="{38C6119D-0E1D-4C99-B718-62FC2E0FA32F}" presName="node" presStyleLbl="node1" presStyleIdx="1" presStyleCnt="4" custScaleX="375885" custScaleY="886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A83E59-AAF8-4EDB-B90B-766076DDBB9B}" type="pres">
      <dgm:prSet presAssocID="{443B83C0-FAB1-412C-8D38-C4F06450632D}" presName="sibTrans" presStyleLbl="sibTrans2D1" presStyleIdx="1" presStyleCnt="3" custScaleX="101821" custScaleY="230735"/>
      <dgm:spPr/>
      <dgm:t>
        <a:bodyPr/>
        <a:lstStyle/>
        <a:p>
          <a:endParaRPr lang="th-TH"/>
        </a:p>
      </dgm:t>
    </dgm:pt>
    <dgm:pt modelId="{016EDEDE-3251-4EA4-A9D6-0C4926249EBE}" type="pres">
      <dgm:prSet presAssocID="{443B83C0-FAB1-412C-8D38-C4F06450632D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5990C419-C33F-4CDB-AC69-9426CEF231DF}" type="pres">
      <dgm:prSet presAssocID="{7CC93260-4691-4400-AA5C-22BF948F8F8E}" presName="node" presStyleLbl="node1" presStyleIdx="2" presStyleCnt="4" custScaleX="375885" custScaleY="789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9AF532-7C95-41CC-93CD-FF16E9DE7DDC}" type="pres">
      <dgm:prSet presAssocID="{D41213F7-F887-4A89-9F12-324D78D81DB9}" presName="sibTrans" presStyleLbl="sibTrans2D1" presStyleIdx="2" presStyleCnt="3" custScaleX="101821" custScaleY="230735"/>
      <dgm:spPr/>
      <dgm:t>
        <a:bodyPr/>
        <a:lstStyle/>
        <a:p>
          <a:endParaRPr lang="th-TH"/>
        </a:p>
      </dgm:t>
    </dgm:pt>
    <dgm:pt modelId="{E451D86F-79BC-4E27-AB09-C7BD64C2232E}" type="pres">
      <dgm:prSet presAssocID="{D41213F7-F887-4A89-9F12-324D78D81DB9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AE23F7E7-7124-487E-8DE7-4CB7BD8A2F2F}" type="pres">
      <dgm:prSet presAssocID="{48075472-5207-4990-A7EB-4678236F3038}" presName="node" presStyleLbl="node1" presStyleIdx="3" presStyleCnt="4" custScaleX="375885" custScaleY="1622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51898F3-04AC-4EBF-BC31-6A271B34E50A}" srcId="{7F2BE2A4-EDE0-4FEA-8FC8-F9896FF3E60A}" destId="{48075472-5207-4990-A7EB-4678236F3038}" srcOrd="3" destOrd="0" parTransId="{B08DFBB4-4BA7-4D5F-9732-751C318302B6}" sibTransId="{6D9C29CF-B62C-44BC-81B3-6FA9519686AF}"/>
    <dgm:cxn modelId="{2C777289-9243-4A85-81A5-6F2057D6B9C9}" type="presOf" srcId="{D41213F7-F887-4A89-9F12-324D78D81DB9}" destId="{CA9AF532-7C95-41CC-93CD-FF16E9DE7DDC}" srcOrd="0" destOrd="0" presId="urn:microsoft.com/office/officeart/2005/8/layout/process2"/>
    <dgm:cxn modelId="{4D9874D3-10F8-4D0C-8A44-6C3BA10641CB}" type="presOf" srcId="{B5D35113-CF0F-4B48-AE0E-7EC7DFB2DBB3}" destId="{02B6C662-4CAD-420C-BE14-22BF759B7A92}" srcOrd="0" destOrd="0" presId="urn:microsoft.com/office/officeart/2005/8/layout/process2"/>
    <dgm:cxn modelId="{70551AFF-3C40-494B-B315-B41D1E21C993}" type="presOf" srcId="{D41213F7-F887-4A89-9F12-324D78D81DB9}" destId="{E451D86F-79BC-4E27-AB09-C7BD64C2232E}" srcOrd="1" destOrd="0" presId="urn:microsoft.com/office/officeart/2005/8/layout/process2"/>
    <dgm:cxn modelId="{B8C604A7-1435-44FE-803B-FBF4CFEF70EE}" type="presOf" srcId="{48075472-5207-4990-A7EB-4678236F3038}" destId="{AE23F7E7-7124-487E-8DE7-4CB7BD8A2F2F}" srcOrd="0" destOrd="0" presId="urn:microsoft.com/office/officeart/2005/8/layout/process2"/>
    <dgm:cxn modelId="{E5A92D67-C798-440F-BCDA-2CE52D35657F}" srcId="{7F2BE2A4-EDE0-4FEA-8FC8-F9896FF3E60A}" destId="{38C6119D-0E1D-4C99-B718-62FC2E0FA32F}" srcOrd="1" destOrd="0" parTransId="{41DF5112-0CF2-4204-A88A-16CE55CDB062}" sibTransId="{443B83C0-FAB1-412C-8D38-C4F06450632D}"/>
    <dgm:cxn modelId="{74E15B05-429D-4FB4-BC67-83A3AB8EA62C}" type="presOf" srcId="{5039465C-4DF2-4F46-BF0E-BCF152F5570E}" destId="{AC0760FB-11AB-4F5F-B7B7-1E9AA1282667}" srcOrd="0" destOrd="0" presId="urn:microsoft.com/office/officeart/2005/8/layout/process2"/>
    <dgm:cxn modelId="{E4956A97-124A-4896-9597-379EAADE934A}" srcId="{7F2BE2A4-EDE0-4FEA-8FC8-F9896FF3E60A}" destId="{7CC93260-4691-4400-AA5C-22BF948F8F8E}" srcOrd="2" destOrd="0" parTransId="{96F61F24-E2C0-49A3-9711-27ED438D676C}" sibTransId="{D41213F7-F887-4A89-9F12-324D78D81DB9}"/>
    <dgm:cxn modelId="{54F50DBC-8CCE-4FA3-A020-ECF96C7BDD05}" type="presOf" srcId="{443B83C0-FAB1-412C-8D38-C4F06450632D}" destId="{016EDEDE-3251-4EA4-A9D6-0C4926249EBE}" srcOrd="1" destOrd="0" presId="urn:microsoft.com/office/officeart/2005/8/layout/process2"/>
    <dgm:cxn modelId="{240EB981-63C2-49E9-A3E4-5A703417C125}" type="presOf" srcId="{5039465C-4DF2-4F46-BF0E-BCF152F5570E}" destId="{E1A56498-91BA-4352-AE89-DF8B8F4F9E0E}" srcOrd="1" destOrd="0" presId="urn:microsoft.com/office/officeart/2005/8/layout/process2"/>
    <dgm:cxn modelId="{19DF1435-B545-4233-AF61-B402C00030A0}" type="presOf" srcId="{7F2BE2A4-EDE0-4FEA-8FC8-F9896FF3E60A}" destId="{57532A1D-B9A0-4B8F-B593-CC140913582F}" srcOrd="0" destOrd="0" presId="urn:microsoft.com/office/officeart/2005/8/layout/process2"/>
    <dgm:cxn modelId="{6485D988-9DA7-464B-A5EC-EA58C16876D3}" type="presOf" srcId="{7CC93260-4691-4400-AA5C-22BF948F8F8E}" destId="{5990C419-C33F-4CDB-AC69-9426CEF231DF}" srcOrd="0" destOrd="0" presId="urn:microsoft.com/office/officeart/2005/8/layout/process2"/>
    <dgm:cxn modelId="{B2EC1D98-85DC-45F4-978D-D8E77F687CD6}" type="presOf" srcId="{38C6119D-0E1D-4C99-B718-62FC2E0FA32F}" destId="{9C93F1E3-BBE9-4C56-A4E6-FCB98D6ED23C}" srcOrd="0" destOrd="0" presId="urn:microsoft.com/office/officeart/2005/8/layout/process2"/>
    <dgm:cxn modelId="{B0478098-F54F-4B72-AEF9-CCA12672807D}" srcId="{7F2BE2A4-EDE0-4FEA-8FC8-F9896FF3E60A}" destId="{B5D35113-CF0F-4B48-AE0E-7EC7DFB2DBB3}" srcOrd="0" destOrd="0" parTransId="{2A9E6E73-CA92-4194-8147-0A1BC2EDDD3C}" sibTransId="{5039465C-4DF2-4F46-BF0E-BCF152F5570E}"/>
    <dgm:cxn modelId="{A9BFFF4F-42DD-4AB7-8215-2908B9070D5B}" type="presOf" srcId="{443B83C0-FAB1-412C-8D38-C4F06450632D}" destId="{C6A83E59-AAF8-4EDB-B90B-766076DDBB9B}" srcOrd="0" destOrd="0" presId="urn:microsoft.com/office/officeart/2005/8/layout/process2"/>
    <dgm:cxn modelId="{0D70A2A8-718A-47AD-B6BC-1D18F4A4D7E2}" type="presParOf" srcId="{57532A1D-B9A0-4B8F-B593-CC140913582F}" destId="{02B6C662-4CAD-420C-BE14-22BF759B7A92}" srcOrd="0" destOrd="0" presId="urn:microsoft.com/office/officeart/2005/8/layout/process2"/>
    <dgm:cxn modelId="{26848D6A-576D-4010-8D63-8A38B293D103}" type="presParOf" srcId="{57532A1D-B9A0-4B8F-B593-CC140913582F}" destId="{AC0760FB-11AB-4F5F-B7B7-1E9AA1282667}" srcOrd="1" destOrd="0" presId="urn:microsoft.com/office/officeart/2005/8/layout/process2"/>
    <dgm:cxn modelId="{233CC18C-0431-4E63-9CD0-E0E185AD0A21}" type="presParOf" srcId="{AC0760FB-11AB-4F5F-B7B7-1E9AA1282667}" destId="{E1A56498-91BA-4352-AE89-DF8B8F4F9E0E}" srcOrd="0" destOrd="0" presId="urn:microsoft.com/office/officeart/2005/8/layout/process2"/>
    <dgm:cxn modelId="{4D56DC9B-8FB2-4727-931E-BA6C4C89345A}" type="presParOf" srcId="{57532A1D-B9A0-4B8F-B593-CC140913582F}" destId="{9C93F1E3-BBE9-4C56-A4E6-FCB98D6ED23C}" srcOrd="2" destOrd="0" presId="urn:microsoft.com/office/officeart/2005/8/layout/process2"/>
    <dgm:cxn modelId="{8A9AFD70-1D40-4713-AC62-CEA6C8A239A1}" type="presParOf" srcId="{57532A1D-B9A0-4B8F-B593-CC140913582F}" destId="{C6A83E59-AAF8-4EDB-B90B-766076DDBB9B}" srcOrd="3" destOrd="0" presId="urn:microsoft.com/office/officeart/2005/8/layout/process2"/>
    <dgm:cxn modelId="{CBB591FE-9544-403A-8B5D-EA16320CB1DA}" type="presParOf" srcId="{C6A83E59-AAF8-4EDB-B90B-766076DDBB9B}" destId="{016EDEDE-3251-4EA4-A9D6-0C4926249EBE}" srcOrd="0" destOrd="0" presId="urn:microsoft.com/office/officeart/2005/8/layout/process2"/>
    <dgm:cxn modelId="{A3CDD44D-AE1E-454B-96B9-3069D648B551}" type="presParOf" srcId="{57532A1D-B9A0-4B8F-B593-CC140913582F}" destId="{5990C419-C33F-4CDB-AC69-9426CEF231DF}" srcOrd="4" destOrd="0" presId="urn:microsoft.com/office/officeart/2005/8/layout/process2"/>
    <dgm:cxn modelId="{29570F6A-9BB7-4C2D-880E-C39582643312}" type="presParOf" srcId="{57532A1D-B9A0-4B8F-B593-CC140913582F}" destId="{CA9AF532-7C95-41CC-93CD-FF16E9DE7DDC}" srcOrd="5" destOrd="0" presId="urn:microsoft.com/office/officeart/2005/8/layout/process2"/>
    <dgm:cxn modelId="{D0A6759A-AFBA-4CB1-B7D8-0E440E86502D}" type="presParOf" srcId="{CA9AF532-7C95-41CC-93CD-FF16E9DE7DDC}" destId="{E451D86F-79BC-4E27-AB09-C7BD64C2232E}" srcOrd="0" destOrd="0" presId="urn:microsoft.com/office/officeart/2005/8/layout/process2"/>
    <dgm:cxn modelId="{063AC8EE-50EE-4CD0-B367-6FAC6B1AFC22}" type="presParOf" srcId="{57532A1D-B9A0-4B8F-B593-CC140913582F}" destId="{AE23F7E7-7124-487E-8DE7-4CB7BD8A2F2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2BE2A4-EDE0-4FEA-8FC8-F9896FF3E60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8075472-5207-4990-A7EB-4678236F303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/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รายงานผลการรับรองผลการสับเปลี่ยนวัคซีนจาก </a:t>
          </a:r>
          <a:r>
            <a:rPr lang="en-US" sz="1800" b="1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เป็น </a:t>
          </a:r>
          <a:r>
            <a:rPr lang="en-US" sz="1800" b="1" dirty="0" err="1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bOPV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ระดับจังหวัด </a:t>
          </a:r>
        </a:p>
        <a:p>
          <a:pPr algn="ctr"/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(จากการประเมินรอบ 1 และ/หรือ2) ผ่านเว็บไซต์ </a:t>
          </a:r>
          <a:r>
            <a:rPr lang="en-US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http://www.opv.ddc.moph.go.th</a:t>
          </a:r>
          <a:r>
            <a: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algn="ctr"/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ภายในวันที่ 5 พฤษภาคม 2559</a:t>
          </a:r>
        </a:p>
        <a:p>
          <a:endParaRPr lang="th-TH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D9C29CF-B62C-44BC-81B3-6FA9519686AF}" type="sibTrans" cxnId="{C51898F3-04AC-4EBF-BC31-6A271B34E50A}">
      <dgm:prSet custT="1"/>
      <dgm:spPr>
        <a:solidFill>
          <a:srgbClr val="6600FF"/>
        </a:solidFill>
      </dgm:spPr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8DFBB4-4BA7-4D5F-9732-751C318302B6}" type="parTrans" cxnId="{C51898F3-04AC-4EBF-BC31-6A271B34E50A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C93260-4691-4400-AA5C-22BF948F8F8E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indent="0" algn="ctr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รวบรวมข้อมูลจากทุกอำเภอ ตรวจสอบความครบถ้วนถูกต้องและสรุปในแบบ </a:t>
          </a:r>
          <a:r>
            <a: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8.8.6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1213F7-F887-4A89-9F12-324D78D81DB9}" type="sibTrans" cxnId="{E4956A97-124A-4896-9597-379EAADE934A}">
      <dgm:prSet custT="1"/>
      <dgm:spPr>
        <a:solidFill>
          <a:srgbClr val="6600FF"/>
        </a:solidFill>
      </dgm:spPr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F61F24-E2C0-49A3-9711-27ED438D676C}" type="parTrans" cxnId="{E4956A97-124A-4896-9597-379EAADE934A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5D35113-CF0F-4B48-AE0E-7EC7DFB2DBB3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pPr lvl="0" algn="ctr"/>
          <a:endParaRPr lang="th-TH" sz="2000" b="1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/>
          <a: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คณะกรรมการรับรองผลการสับเปลี่ยนวัคซีนจาก </a:t>
          </a:r>
          <a:r>
            <a:rPr lang="en-US" sz="2000" b="1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เป็น </a:t>
          </a:r>
          <a:r>
            <a:rPr lang="en-US" sz="2000" b="1" dirty="0" err="1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bOPV</a:t>
          </a:r>
          <a:endParaRPr lang="en-US" sz="2000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/>
          <a:r>
            <a:rPr lang="th-TH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ระดับจังหวัด </a:t>
          </a:r>
          <a:endParaRPr lang="en-US" sz="20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th-TH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39465C-4DF2-4F46-BF0E-BCF152F5570E}" type="sibTrans" cxnId="{B0478098-F54F-4B72-AEF9-CCA12672807D}">
      <dgm:prSet custT="1"/>
      <dgm:spPr>
        <a:solidFill>
          <a:srgbClr val="6600FF"/>
        </a:solidFill>
      </dgm:spPr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9E6E73-CA92-4194-8147-0A1BC2EDDD3C}" type="parTrans" cxnId="{B0478098-F54F-4B72-AEF9-CCA12672807D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AD83924-3B7B-4417-84C5-7EA19340CFB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หากมีการทำ </a:t>
          </a:r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D-sweep </a:t>
          </a: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หรือ </a:t>
          </a:r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P-sweep </a:t>
          </a:r>
          <a:endParaRPr lang="th-TH" sz="1800" b="1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คณะกรรมการฯ ระดับจังหวัด ต้องยืนยันการรับรองผลอีกครั้ง โดยบันทึกผล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ผ่านเว็บไซต์ข้างต้น </a:t>
          </a: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ภายในวันที่ 11 พฤษภาคม 2559 </a:t>
          </a:r>
        </a:p>
        <a:p>
          <a:endParaRPr lang="th-TH" sz="1800" dirty="0"/>
        </a:p>
      </dgm:t>
    </dgm:pt>
    <dgm:pt modelId="{969294D5-4EED-4E14-8618-0A621D616CFD}" type="parTrans" cxnId="{8C5FD8A7-2072-4777-AD06-6ED254BD6A50}">
      <dgm:prSet/>
      <dgm:spPr/>
      <dgm:t>
        <a:bodyPr/>
        <a:lstStyle/>
        <a:p>
          <a:endParaRPr lang="th-TH" sz="2000"/>
        </a:p>
      </dgm:t>
    </dgm:pt>
    <dgm:pt modelId="{136807EC-D516-4AC4-BAE0-C04FEAA4219D}" type="sibTrans" cxnId="{8C5FD8A7-2072-4777-AD06-6ED254BD6A50}">
      <dgm:prSet custT="1"/>
      <dgm:spPr>
        <a:solidFill>
          <a:srgbClr val="6600FF"/>
        </a:solidFill>
      </dgm:spPr>
      <dgm:t>
        <a:bodyPr/>
        <a:lstStyle/>
        <a:p>
          <a:endParaRPr lang="th-TH" sz="2000"/>
        </a:p>
      </dgm:t>
    </dgm:pt>
    <dgm:pt modelId="{5E0B1301-5E3E-4D2A-B75F-43269A9D6B6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ส่งหนังสือราชการ รับรองผลการสับเปลี่ยน </a:t>
          </a:r>
          <a:r>
            <a:rPr lang="en-US" sz="1800" b="1" kern="1200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เป็น </a:t>
          </a:r>
          <a:r>
            <a:rPr lang="en-US" sz="1800" b="1" kern="1200" dirty="0" err="1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bOPV</a:t>
          </a: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มาที่ 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สำนักโรคติดต่อทั่วไป กรมควบคุมโรค</a:t>
          </a:r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F96F5B-06C3-4E2E-BE71-B075B0F91E46}" type="parTrans" cxnId="{4DE6D884-82C5-40E8-9139-1B9E52C66DC7}">
      <dgm:prSet/>
      <dgm:spPr/>
      <dgm:t>
        <a:bodyPr/>
        <a:lstStyle/>
        <a:p>
          <a:endParaRPr lang="th-TH" sz="2000"/>
        </a:p>
      </dgm:t>
    </dgm:pt>
    <dgm:pt modelId="{3755F5D3-F11C-4E33-BA26-D438EB134483}" type="sibTrans" cxnId="{4DE6D884-82C5-40E8-9139-1B9E52C66DC7}">
      <dgm:prSet/>
      <dgm:spPr/>
      <dgm:t>
        <a:bodyPr/>
        <a:lstStyle/>
        <a:p>
          <a:endParaRPr lang="th-TH" sz="2000"/>
        </a:p>
      </dgm:t>
    </dgm:pt>
    <dgm:pt modelId="{57532A1D-B9A0-4B8F-B593-CC140913582F}" type="pres">
      <dgm:prSet presAssocID="{7F2BE2A4-EDE0-4FEA-8FC8-F9896FF3E60A}" presName="linearFlow" presStyleCnt="0">
        <dgm:presLayoutVars>
          <dgm:resizeHandles val="exact"/>
        </dgm:presLayoutVars>
      </dgm:prSet>
      <dgm:spPr/>
    </dgm:pt>
    <dgm:pt modelId="{02B6C662-4CAD-420C-BE14-22BF759B7A92}" type="pres">
      <dgm:prSet presAssocID="{B5D35113-CF0F-4B48-AE0E-7EC7DFB2DBB3}" presName="node" presStyleLbl="node1" presStyleIdx="0" presStyleCnt="5" custScaleX="375885" custScaleY="1022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0760FB-11AB-4F5F-B7B7-1E9AA1282667}" type="pres">
      <dgm:prSet presAssocID="{5039465C-4DF2-4F46-BF0E-BCF152F5570E}" presName="sibTrans" presStyleLbl="sibTrans2D1" presStyleIdx="0" presStyleCnt="4" custScaleX="71073" custScaleY="180749"/>
      <dgm:spPr/>
      <dgm:t>
        <a:bodyPr/>
        <a:lstStyle/>
        <a:p>
          <a:endParaRPr lang="th-TH"/>
        </a:p>
      </dgm:t>
    </dgm:pt>
    <dgm:pt modelId="{E1A56498-91BA-4352-AE89-DF8B8F4F9E0E}" type="pres">
      <dgm:prSet presAssocID="{5039465C-4DF2-4F46-BF0E-BCF152F5570E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5990C419-C33F-4CDB-AC69-9426CEF231DF}" type="pres">
      <dgm:prSet presAssocID="{7CC93260-4691-4400-AA5C-22BF948F8F8E}" presName="node" presStyleLbl="node1" presStyleIdx="1" presStyleCnt="5" custScaleX="375885" custScaleY="886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9AF532-7C95-41CC-93CD-FF16E9DE7DDC}" type="pres">
      <dgm:prSet presAssocID="{D41213F7-F887-4A89-9F12-324D78D81DB9}" presName="sibTrans" presStyleLbl="sibTrans2D1" presStyleIdx="1" presStyleCnt="4" custScaleX="71073" custScaleY="180749"/>
      <dgm:spPr/>
      <dgm:t>
        <a:bodyPr/>
        <a:lstStyle/>
        <a:p>
          <a:endParaRPr lang="th-TH"/>
        </a:p>
      </dgm:t>
    </dgm:pt>
    <dgm:pt modelId="{E451D86F-79BC-4E27-AB09-C7BD64C2232E}" type="pres">
      <dgm:prSet presAssocID="{D41213F7-F887-4A89-9F12-324D78D81DB9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AE23F7E7-7124-487E-8DE7-4CB7BD8A2F2F}" type="pres">
      <dgm:prSet presAssocID="{48075472-5207-4990-A7EB-4678236F3038}" presName="node" presStyleLbl="node1" presStyleIdx="2" presStyleCnt="5" custScaleX="375885" custScaleY="1589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0194722-0820-4813-9D05-E7AD922D54E0}" type="pres">
      <dgm:prSet presAssocID="{6D9C29CF-B62C-44BC-81B3-6FA9519686AF}" presName="sibTrans" presStyleLbl="sibTrans2D1" presStyleIdx="2" presStyleCnt="4" custScaleX="91936" custScaleY="180749"/>
      <dgm:spPr/>
      <dgm:t>
        <a:bodyPr/>
        <a:lstStyle/>
        <a:p>
          <a:endParaRPr lang="th-TH"/>
        </a:p>
      </dgm:t>
    </dgm:pt>
    <dgm:pt modelId="{4BE31C61-B099-42FF-AFF6-D8F7D597056C}" type="pres">
      <dgm:prSet presAssocID="{6D9C29CF-B62C-44BC-81B3-6FA9519686AF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5892DE81-42AA-4C34-A134-0C039B03B752}" type="pres">
      <dgm:prSet presAssocID="{4AD83924-3B7B-4417-84C5-7EA19340CFB5}" presName="node" presStyleLbl="node1" presStyleIdx="3" presStyleCnt="5" custScaleX="375885" custScaleY="1085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4F8E38-DF17-43E4-ABD7-B6E7FB52A141}" type="pres">
      <dgm:prSet presAssocID="{136807EC-D516-4AC4-BAE0-C04FEAA4219D}" presName="sibTrans" presStyleLbl="sibTrans2D1" presStyleIdx="3" presStyleCnt="4" custScaleX="89181" custScaleY="180749"/>
      <dgm:spPr/>
      <dgm:t>
        <a:bodyPr/>
        <a:lstStyle/>
        <a:p>
          <a:endParaRPr lang="th-TH"/>
        </a:p>
      </dgm:t>
    </dgm:pt>
    <dgm:pt modelId="{A4B5355F-16CC-4A26-94D5-298CF4A19FBF}" type="pres">
      <dgm:prSet presAssocID="{136807EC-D516-4AC4-BAE0-C04FEAA4219D}" presName="connectorText" presStyleLbl="sibTrans2D1" presStyleIdx="3" presStyleCnt="4"/>
      <dgm:spPr/>
      <dgm:t>
        <a:bodyPr/>
        <a:lstStyle/>
        <a:p>
          <a:endParaRPr lang="th-TH"/>
        </a:p>
      </dgm:t>
    </dgm:pt>
    <dgm:pt modelId="{CAFD8BBB-ABC1-46DC-8CF3-D36143CF475B}" type="pres">
      <dgm:prSet presAssocID="{5E0B1301-5E3E-4D2A-B75F-43269A9D6B63}" presName="node" presStyleLbl="node1" presStyleIdx="4" presStyleCnt="5" custScaleX="375885" custScaleY="64821" custLinFactNeighborX="-18794" custLinFactNeighborY="779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9B8A986-B67A-4ABA-AFB6-DBC7B2A98B26}" type="presOf" srcId="{136807EC-D516-4AC4-BAE0-C04FEAA4219D}" destId="{A4B5355F-16CC-4A26-94D5-298CF4A19FBF}" srcOrd="1" destOrd="0" presId="urn:microsoft.com/office/officeart/2005/8/layout/process2"/>
    <dgm:cxn modelId="{0AD933E1-0A15-4D8B-9FFB-8AF3AD3587AC}" type="presOf" srcId="{7CC93260-4691-4400-AA5C-22BF948F8F8E}" destId="{5990C419-C33F-4CDB-AC69-9426CEF231DF}" srcOrd="0" destOrd="0" presId="urn:microsoft.com/office/officeart/2005/8/layout/process2"/>
    <dgm:cxn modelId="{8C5FD8A7-2072-4777-AD06-6ED254BD6A50}" srcId="{7F2BE2A4-EDE0-4FEA-8FC8-F9896FF3E60A}" destId="{4AD83924-3B7B-4417-84C5-7EA19340CFB5}" srcOrd="3" destOrd="0" parTransId="{969294D5-4EED-4E14-8618-0A621D616CFD}" sibTransId="{136807EC-D516-4AC4-BAE0-C04FEAA4219D}"/>
    <dgm:cxn modelId="{ECA7DB65-148B-4E62-A9EA-1E44292E731C}" type="presOf" srcId="{D41213F7-F887-4A89-9F12-324D78D81DB9}" destId="{E451D86F-79BC-4E27-AB09-C7BD64C2232E}" srcOrd="1" destOrd="0" presId="urn:microsoft.com/office/officeart/2005/8/layout/process2"/>
    <dgm:cxn modelId="{840014CB-C4A1-4059-95D3-AFBE371F62D4}" type="presOf" srcId="{4AD83924-3B7B-4417-84C5-7EA19340CFB5}" destId="{5892DE81-42AA-4C34-A134-0C039B03B752}" srcOrd="0" destOrd="0" presId="urn:microsoft.com/office/officeart/2005/8/layout/process2"/>
    <dgm:cxn modelId="{A6E8A565-AD32-40A8-8AE9-8B27D60B7D5D}" type="presOf" srcId="{5039465C-4DF2-4F46-BF0E-BCF152F5570E}" destId="{AC0760FB-11AB-4F5F-B7B7-1E9AA1282667}" srcOrd="0" destOrd="0" presId="urn:microsoft.com/office/officeart/2005/8/layout/process2"/>
    <dgm:cxn modelId="{D7ED6521-C59D-4B51-90E1-6D9C56E433B4}" type="presOf" srcId="{48075472-5207-4990-A7EB-4678236F3038}" destId="{AE23F7E7-7124-487E-8DE7-4CB7BD8A2F2F}" srcOrd="0" destOrd="0" presId="urn:microsoft.com/office/officeart/2005/8/layout/process2"/>
    <dgm:cxn modelId="{C51898F3-04AC-4EBF-BC31-6A271B34E50A}" srcId="{7F2BE2A4-EDE0-4FEA-8FC8-F9896FF3E60A}" destId="{48075472-5207-4990-A7EB-4678236F3038}" srcOrd="2" destOrd="0" parTransId="{B08DFBB4-4BA7-4D5F-9732-751C318302B6}" sibTransId="{6D9C29CF-B62C-44BC-81B3-6FA9519686AF}"/>
    <dgm:cxn modelId="{BEAE5ACC-0013-4A07-ACBE-BFB497F5C300}" type="presOf" srcId="{136807EC-D516-4AC4-BAE0-C04FEAA4219D}" destId="{8A4F8E38-DF17-43E4-ABD7-B6E7FB52A141}" srcOrd="0" destOrd="0" presId="urn:microsoft.com/office/officeart/2005/8/layout/process2"/>
    <dgm:cxn modelId="{C110B9A9-5D03-4850-9789-9EFC51222110}" type="presOf" srcId="{5E0B1301-5E3E-4D2A-B75F-43269A9D6B63}" destId="{CAFD8BBB-ABC1-46DC-8CF3-D36143CF475B}" srcOrd="0" destOrd="0" presId="urn:microsoft.com/office/officeart/2005/8/layout/process2"/>
    <dgm:cxn modelId="{2866A031-5F55-41BA-A4EF-CE1E14BFB4E1}" type="presOf" srcId="{6D9C29CF-B62C-44BC-81B3-6FA9519686AF}" destId="{F0194722-0820-4813-9D05-E7AD922D54E0}" srcOrd="0" destOrd="0" presId="urn:microsoft.com/office/officeart/2005/8/layout/process2"/>
    <dgm:cxn modelId="{36592E34-D09D-460D-AB74-D5E5CE2E8510}" type="presOf" srcId="{7F2BE2A4-EDE0-4FEA-8FC8-F9896FF3E60A}" destId="{57532A1D-B9A0-4B8F-B593-CC140913582F}" srcOrd="0" destOrd="0" presId="urn:microsoft.com/office/officeart/2005/8/layout/process2"/>
    <dgm:cxn modelId="{E17C4423-88CF-4F0F-9FA9-75E4A642D82D}" type="presOf" srcId="{6D9C29CF-B62C-44BC-81B3-6FA9519686AF}" destId="{4BE31C61-B099-42FF-AFF6-D8F7D597056C}" srcOrd="1" destOrd="0" presId="urn:microsoft.com/office/officeart/2005/8/layout/process2"/>
    <dgm:cxn modelId="{A9CEB9D5-0BB5-4DDA-A750-C5CA4049B08C}" type="presOf" srcId="{5039465C-4DF2-4F46-BF0E-BCF152F5570E}" destId="{E1A56498-91BA-4352-AE89-DF8B8F4F9E0E}" srcOrd="1" destOrd="0" presId="urn:microsoft.com/office/officeart/2005/8/layout/process2"/>
    <dgm:cxn modelId="{8E6CEC89-45FB-4F89-AE73-4FD0B49EFB06}" type="presOf" srcId="{D41213F7-F887-4A89-9F12-324D78D81DB9}" destId="{CA9AF532-7C95-41CC-93CD-FF16E9DE7DDC}" srcOrd="0" destOrd="0" presId="urn:microsoft.com/office/officeart/2005/8/layout/process2"/>
    <dgm:cxn modelId="{B0478098-F54F-4B72-AEF9-CCA12672807D}" srcId="{7F2BE2A4-EDE0-4FEA-8FC8-F9896FF3E60A}" destId="{B5D35113-CF0F-4B48-AE0E-7EC7DFB2DBB3}" srcOrd="0" destOrd="0" parTransId="{2A9E6E73-CA92-4194-8147-0A1BC2EDDD3C}" sibTransId="{5039465C-4DF2-4F46-BF0E-BCF152F5570E}"/>
    <dgm:cxn modelId="{FA27105F-CE8C-4957-9E1C-FD1DB12743E8}" type="presOf" srcId="{B5D35113-CF0F-4B48-AE0E-7EC7DFB2DBB3}" destId="{02B6C662-4CAD-420C-BE14-22BF759B7A92}" srcOrd="0" destOrd="0" presId="urn:microsoft.com/office/officeart/2005/8/layout/process2"/>
    <dgm:cxn modelId="{4DE6D884-82C5-40E8-9139-1B9E52C66DC7}" srcId="{7F2BE2A4-EDE0-4FEA-8FC8-F9896FF3E60A}" destId="{5E0B1301-5E3E-4D2A-B75F-43269A9D6B63}" srcOrd="4" destOrd="0" parTransId="{0FF96F5B-06C3-4E2E-BE71-B075B0F91E46}" sibTransId="{3755F5D3-F11C-4E33-BA26-D438EB134483}"/>
    <dgm:cxn modelId="{E4956A97-124A-4896-9597-379EAADE934A}" srcId="{7F2BE2A4-EDE0-4FEA-8FC8-F9896FF3E60A}" destId="{7CC93260-4691-4400-AA5C-22BF948F8F8E}" srcOrd="1" destOrd="0" parTransId="{96F61F24-E2C0-49A3-9711-27ED438D676C}" sibTransId="{D41213F7-F887-4A89-9F12-324D78D81DB9}"/>
    <dgm:cxn modelId="{5063EAFA-91AD-4557-BFC9-AC9DBC731076}" type="presParOf" srcId="{57532A1D-B9A0-4B8F-B593-CC140913582F}" destId="{02B6C662-4CAD-420C-BE14-22BF759B7A92}" srcOrd="0" destOrd="0" presId="urn:microsoft.com/office/officeart/2005/8/layout/process2"/>
    <dgm:cxn modelId="{756DB5BC-6AF2-4B02-B830-997236585979}" type="presParOf" srcId="{57532A1D-B9A0-4B8F-B593-CC140913582F}" destId="{AC0760FB-11AB-4F5F-B7B7-1E9AA1282667}" srcOrd="1" destOrd="0" presId="urn:microsoft.com/office/officeart/2005/8/layout/process2"/>
    <dgm:cxn modelId="{B0D19C98-E634-432C-AE93-A7725699AC29}" type="presParOf" srcId="{AC0760FB-11AB-4F5F-B7B7-1E9AA1282667}" destId="{E1A56498-91BA-4352-AE89-DF8B8F4F9E0E}" srcOrd="0" destOrd="0" presId="urn:microsoft.com/office/officeart/2005/8/layout/process2"/>
    <dgm:cxn modelId="{35C00AD0-278A-42D7-802D-12E9922D3133}" type="presParOf" srcId="{57532A1D-B9A0-4B8F-B593-CC140913582F}" destId="{5990C419-C33F-4CDB-AC69-9426CEF231DF}" srcOrd="2" destOrd="0" presId="urn:microsoft.com/office/officeart/2005/8/layout/process2"/>
    <dgm:cxn modelId="{61E41280-2896-4B20-AC78-4A9D2EFD6069}" type="presParOf" srcId="{57532A1D-B9A0-4B8F-B593-CC140913582F}" destId="{CA9AF532-7C95-41CC-93CD-FF16E9DE7DDC}" srcOrd="3" destOrd="0" presId="urn:microsoft.com/office/officeart/2005/8/layout/process2"/>
    <dgm:cxn modelId="{092F6157-6384-4FC5-BECF-92F5C5B17470}" type="presParOf" srcId="{CA9AF532-7C95-41CC-93CD-FF16E9DE7DDC}" destId="{E451D86F-79BC-4E27-AB09-C7BD64C2232E}" srcOrd="0" destOrd="0" presId="urn:microsoft.com/office/officeart/2005/8/layout/process2"/>
    <dgm:cxn modelId="{00EF4FB7-2C5C-4F0D-8CFB-F23A06AAC66B}" type="presParOf" srcId="{57532A1D-B9A0-4B8F-B593-CC140913582F}" destId="{AE23F7E7-7124-487E-8DE7-4CB7BD8A2F2F}" srcOrd="4" destOrd="0" presId="urn:microsoft.com/office/officeart/2005/8/layout/process2"/>
    <dgm:cxn modelId="{36C22285-4496-476B-8A65-C4BCF1F7E8CC}" type="presParOf" srcId="{57532A1D-B9A0-4B8F-B593-CC140913582F}" destId="{F0194722-0820-4813-9D05-E7AD922D54E0}" srcOrd="5" destOrd="0" presId="urn:microsoft.com/office/officeart/2005/8/layout/process2"/>
    <dgm:cxn modelId="{60435ABD-A176-4635-B201-AABCDE0E50C1}" type="presParOf" srcId="{F0194722-0820-4813-9D05-E7AD922D54E0}" destId="{4BE31C61-B099-42FF-AFF6-D8F7D597056C}" srcOrd="0" destOrd="0" presId="urn:microsoft.com/office/officeart/2005/8/layout/process2"/>
    <dgm:cxn modelId="{F59C85D2-A030-4090-89C0-8A4F24F58648}" type="presParOf" srcId="{57532A1D-B9A0-4B8F-B593-CC140913582F}" destId="{5892DE81-42AA-4C34-A134-0C039B03B752}" srcOrd="6" destOrd="0" presId="urn:microsoft.com/office/officeart/2005/8/layout/process2"/>
    <dgm:cxn modelId="{88EB4A4F-C0A8-49CD-AE6C-538D993D4E19}" type="presParOf" srcId="{57532A1D-B9A0-4B8F-B593-CC140913582F}" destId="{8A4F8E38-DF17-43E4-ABD7-B6E7FB52A141}" srcOrd="7" destOrd="0" presId="urn:microsoft.com/office/officeart/2005/8/layout/process2"/>
    <dgm:cxn modelId="{4ADE1968-3941-413A-87BE-1C8C0D93CCFA}" type="presParOf" srcId="{8A4F8E38-DF17-43E4-ABD7-B6E7FB52A141}" destId="{A4B5355F-16CC-4A26-94D5-298CF4A19FBF}" srcOrd="0" destOrd="0" presId="urn:microsoft.com/office/officeart/2005/8/layout/process2"/>
    <dgm:cxn modelId="{A8582FE3-5FB0-41EB-A9C6-EAFE0B52BAA0}" type="presParOf" srcId="{57532A1D-B9A0-4B8F-B593-CC140913582F}" destId="{CAFD8BBB-ABC1-46DC-8CF3-D36143CF475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66400-AC66-4997-A8BE-1653894AF276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6DC13-6EDC-44B9-9672-AEA17B03EE1B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FF845-A0E2-4DF9-BC5D-F7E0FDCE57A8}">
      <dsp:nvSpPr>
        <dsp:cNvPr id="0" name=""/>
        <dsp:cNvSpPr/>
      </dsp:nvSpPr>
      <dsp:spPr>
        <a:xfrm>
          <a:off x="1882551" y="17"/>
          <a:ext cx="4162718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CC69E-BE7F-4F02-B5AA-9BB22D77826F}">
      <dsp:nvSpPr>
        <dsp:cNvPr id="0" name=""/>
        <dsp:cNvSpPr/>
      </dsp:nvSpPr>
      <dsp:spPr>
        <a:xfrm>
          <a:off x="2184330" y="286707"/>
          <a:ext cx="4162718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200" b="1" kern="1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กลไกบริหารจัดการสำหรับการสับเปลี่ยนวัคซีนและการรับรองประเมินผลสำเร็จ</a:t>
          </a:r>
          <a:endParaRPr lang="th-TH" sz="3200" kern="1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2184330" y="286707"/>
        <a:ext cx="4162718" cy="1724665"/>
      </dsp:txXfrm>
    </dsp:sp>
    <dsp:sp modelId="{23E47529-67DA-4A93-AC61-49116A80380C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A6BF2-E6F7-4971-A7CC-D8931674C715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การเก็บกลับและทำลายวัคซีน </a:t>
          </a:r>
          <a:r>
            <a:rPr lang="en-US" sz="32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Trivalent OPV</a:t>
          </a:r>
          <a:endParaRPr lang="th-TH" sz="3200" kern="1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1247901" y="2801279"/>
        <a:ext cx="2716009" cy="1724665"/>
      </dsp:txXfrm>
    </dsp:sp>
    <dsp:sp modelId="{8EB1B316-5308-4C6E-914F-BEDD15237968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153B-F1A6-4D19-BFED-77D598A6F684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rgbClr val="00FF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206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การรับรองประเมินผลสำเร็จ</a:t>
          </a:r>
          <a:endParaRPr lang="th-TH" sz="3200" kern="1200" dirty="0">
            <a:solidFill>
              <a:srgbClr val="00206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4567468" y="2801279"/>
        <a:ext cx="2716009" cy="17246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3DE5F-751F-4141-ADC1-501301351C82}">
      <dsp:nvSpPr>
        <dsp:cNvPr id="0" name=""/>
        <dsp:cNvSpPr/>
      </dsp:nvSpPr>
      <dsp:spPr>
        <a:xfrm>
          <a:off x="6966" y="790675"/>
          <a:ext cx="1648589" cy="108294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6600FF"/>
              </a:solidFill>
            </a:rPr>
            <a:t>คณะทำงาน ระดับอำเภอ</a:t>
          </a:r>
          <a:endParaRPr lang="th-TH" sz="2800" b="1" kern="1200" dirty="0">
            <a:solidFill>
              <a:srgbClr val="6600FF"/>
            </a:solidFill>
          </a:endParaRPr>
        </a:p>
      </dsp:txBody>
      <dsp:txXfrm>
        <a:off x="6966" y="790675"/>
        <a:ext cx="1648589" cy="1082944"/>
      </dsp:txXfrm>
    </dsp:sp>
    <dsp:sp modelId="{7166B7AB-BE56-40FE-87BE-1DA286F4B7C1}">
      <dsp:nvSpPr>
        <dsp:cNvPr id="0" name=""/>
        <dsp:cNvSpPr/>
      </dsp:nvSpPr>
      <dsp:spPr>
        <a:xfrm>
          <a:off x="1820414" y="1127722"/>
          <a:ext cx="349501" cy="408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1820414" y="1127722"/>
        <a:ext cx="349501" cy="408850"/>
      </dsp:txXfrm>
    </dsp:sp>
    <dsp:sp modelId="{879635E4-5723-4D4B-B67A-F3AAB1499814}">
      <dsp:nvSpPr>
        <dsp:cNvPr id="0" name=""/>
        <dsp:cNvSpPr/>
      </dsp:nvSpPr>
      <dsp:spPr>
        <a:xfrm>
          <a:off x="2314991" y="790675"/>
          <a:ext cx="1648589" cy="108294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6600FF"/>
              </a:solidFill>
            </a:rPr>
            <a:t>เสนอรายชื่อเป้าหมาย</a:t>
          </a:r>
          <a:endParaRPr lang="th-TH" sz="2800" b="1" kern="1200" dirty="0">
            <a:solidFill>
              <a:srgbClr val="6600FF"/>
            </a:solidFill>
          </a:endParaRPr>
        </a:p>
      </dsp:txBody>
      <dsp:txXfrm>
        <a:off x="2314991" y="790675"/>
        <a:ext cx="1648589" cy="1082944"/>
      </dsp:txXfrm>
    </dsp:sp>
    <dsp:sp modelId="{D7D522BA-5ABE-4C7D-A487-7A2C4765A413}">
      <dsp:nvSpPr>
        <dsp:cNvPr id="0" name=""/>
        <dsp:cNvSpPr/>
      </dsp:nvSpPr>
      <dsp:spPr>
        <a:xfrm>
          <a:off x="4128440" y="1127722"/>
          <a:ext cx="349501" cy="408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4128440" y="1127722"/>
        <a:ext cx="349501" cy="408850"/>
      </dsp:txXfrm>
    </dsp:sp>
    <dsp:sp modelId="{957EE6F5-7C24-4F47-9E57-6B9AC0BE07F0}">
      <dsp:nvSpPr>
        <dsp:cNvPr id="0" name=""/>
        <dsp:cNvSpPr/>
      </dsp:nvSpPr>
      <dsp:spPr>
        <a:xfrm>
          <a:off x="4623017" y="790675"/>
          <a:ext cx="2022324" cy="108294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6600FF"/>
              </a:solidFill>
            </a:rPr>
            <a:t>คณะกรรมการ ระดับจังหวัด</a:t>
          </a:r>
          <a:endParaRPr lang="th-TH" sz="2800" b="1" kern="1200" dirty="0">
            <a:solidFill>
              <a:srgbClr val="6600FF"/>
            </a:solidFill>
          </a:endParaRPr>
        </a:p>
      </dsp:txBody>
      <dsp:txXfrm>
        <a:off x="4623017" y="790675"/>
        <a:ext cx="2022324" cy="1082944"/>
      </dsp:txXfrm>
    </dsp:sp>
    <dsp:sp modelId="{B1145F60-51E4-45C8-8465-352558D1D532}">
      <dsp:nvSpPr>
        <dsp:cNvPr id="0" name=""/>
        <dsp:cNvSpPr/>
      </dsp:nvSpPr>
      <dsp:spPr>
        <a:xfrm>
          <a:off x="6855185" y="1127722"/>
          <a:ext cx="349501" cy="408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6855185" y="1127722"/>
        <a:ext cx="349501" cy="408850"/>
      </dsp:txXfrm>
    </dsp:sp>
    <dsp:sp modelId="{58352A74-1FE0-4C44-8288-CE1442AF6E6E}">
      <dsp:nvSpPr>
        <dsp:cNvPr id="0" name=""/>
        <dsp:cNvSpPr/>
      </dsp:nvSpPr>
      <dsp:spPr>
        <a:xfrm>
          <a:off x="7304777" y="790675"/>
          <a:ext cx="1652744" cy="108294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6600FF"/>
              </a:solidFill>
            </a:rPr>
            <a:t>เลือกเป้าหมาย</a:t>
          </a:r>
          <a:endParaRPr lang="th-TH" sz="2800" b="1" kern="1200" dirty="0">
            <a:solidFill>
              <a:srgbClr val="6600FF"/>
            </a:solidFill>
          </a:endParaRPr>
        </a:p>
      </dsp:txBody>
      <dsp:txXfrm>
        <a:off x="7304777" y="790675"/>
        <a:ext cx="1652744" cy="10829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F294CB-CD3D-4926-9452-A87E597EECF4}">
      <dsp:nvSpPr>
        <dsp:cNvPr id="0" name=""/>
        <dsp:cNvSpPr/>
      </dsp:nvSpPr>
      <dsp:spPr>
        <a:xfrm>
          <a:off x="0" y="3107581"/>
          <a:ext cx="8964488" cy="308507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จัดทำแผนรองรับกรณีต้อง</a:t>
          </a:r>
          <a:r>
            <a:rPr lang="en-US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sweep </a:t>
          </a:r>
          <a:r>
            <a:rPr lang="th-TH" sz="2000" b="1" i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ทั้งจังหวัด </a:t>
          </a:r>
          <a:endParaRPr lang="en-US" sz="2000" b="1" i="1" u="sng" kern="1200" dirty="0" smtClean="0">
            <a:solidFill>
              <a:srgbClr val="FF33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มีรายละเอียดอย่างน้อยดังนี้</a:t>
          </a:r>
          <a:endParaRPr lang="en-US" sz="1800" b="1" kern="1200" dirty="0" smtClean="0">
            <a:solidFill>
              <a:srgbClr val="66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รายชื่อหน่วยบริการที่เลือกเป็นเป้าหมายในการประเมินทั้งในรอบแรกและรอบที่</a:t>
          </a:r>
          <a:r>
            <a:rPr lang="en-US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กำหนดผู้รับผิดชอบในแต่ละส่วนอย่างชัดเจน </a:t>
          </a:r>
          <a:endParaRPr lang="en-US" sz="1800" b="1" kern="1200" dirty="0" smtClean="0">
            <a:solidFill>
              <a:srgbClr val="66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กำหนดกรอบเวลาให้สอดคล้องกรอบเวลาระดับประเทศ</a:t>
          </a:r>
          <a:endParaRPr lang="en-US" sz="1800" b="1" kern="1200" dirty="0" smtClean="0">
            <a:solidFill>
              <a:srgbClr val="66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กำหนดแนวทางในการกำจัด </a:t>
          </a:r>
          <a:r>
            <a:rPr lang="en-US" sz="1800" b="1" kern="1200" dirty="0" err="1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1800" b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ที่พบหลงเหลือให้หมด</a:t>
          </a:r>
          <a:r>
            <a:rPr lang="th-TH" sz="1800" b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ภายในวันที่ 12 พ.ค.5</a:t>
          </a:r>
          <a:r>
            <a:rPr lang="en-US" sz="1800" b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9</a:t>
          </a:r>
          <a:r>
            <a:rPr lang="th-TH" sz="1800" b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/>
          </a:r>
          <a:br>
            <a:rPr lang="th-TH" sz="1800" b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โดยระบุผู้รับผิดชอบเก็บกลับและทำลาย</a:t>
          </a:r>
          <a:endParaRPr lang="en-US" sz="1800" b="1" kern="1200" dirty="0" smtClean="0">
            <a:solidFill>
              <a:srgbClr val="66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1800" b="1" kern="1200" dirty="0" smtClean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มีแผนระดมกำลังคน กรณีต้องขยายการตรวจประเมินจนครอบคลุมทั้งจังหวัด</a:t>
          </a:r>
          <a:endParaRPr lang="en-US" sz="20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b="1" dirty="0">
            <a:solidFill>
              <a:srgbClr val="6600FF"/>
            </a:solidFill>
          </a:endParaRPr>
        </a:p>
      </dsp:txBody>
      <dsp:txXfrm>
        <a:off x="0" y="3107581"/>
        <a:ext cx="8964488" cy="3085077"/>
      </dsp:txXfrm>
    </dsp:sp>
    <dsp:sp modelId="{E575BC6B-11B3-4673-9716-062341E580AF}">
      <dsp:nvSpPr>
        <dsp:cNvPr id="0" name=""/>
        <dsp:cNvSpPr/>
      </dsp:nvSpPr>
      <dsp:spPr>
        <a:xfrm rot="10800000">
          <a:off x="0" y="1362115"/>
          <a:ext cx="8964488" cy="1673682"/>
        </a:xfrm>
        <a:prstGeom prst="upArrowCallou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จัดทำแผนสนับสนุนการดำเนินงานของคณะทำงานฯ ระดับอำเภอ</a:t>
          </a:r>
          <a:r>
            <a:rPr lang="th-TH" sz="2000" b="1" kern="1200" baseline="0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กรณีพบ </a:t>
          </a:r>
          <a:r>
            <a:rPr lang="en-US" sz="2000" b="1" i="1" kern="1200" dirty="0" err="1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th-TH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จนต้อง </a:t>
          </a:r>
          <a:r>
            <a:rPr lang="en-US" sz="2000" b="1" i="1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sweep </a:t>
          </a:r>
          <a:r>
            <a:rPr lang="th-TH" sz="2000" b="1" i="1" u="sng" kern="1200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ทั้งอำเภอ</a:t>
          </a:r>
          <a:endParaRPr lang="en-US" sz="2000" b="1" i="1" u="sng" kern="1200" dirty="0" smtClean="0">
            <a:solidFill>
              <a:srgbClr val="FF33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b="1" dirty="0"/>
        </a:p>
      </dsp:txBody>
      <dsp:txXfrm rot="10800000">
        <a:off x="0" y="1362115"/>
        <a:ext cx="8964488" cy="1673682"/>
      </dsp:txXfrm>
    </dsp:sp>
    <dsp:sp modelId="{FB7B772A-9E58-4CCE-8D2B-D3BA568E5372}">
      <dsp:nvSpPr>
        <dsp:cNvPr id="0" name=""/>
        <dsp:cNvSpPr/>
      </dsp:nvSpPr>
      <dsp:spPr>
        <a:xfrm rot="10800000">
          <a:off x="0" y="122502"/>
          <a:ext cx="8964488" cy="1245678"/>
        </a:xfrm>
        <a:prstGeom prst="upArrowCallou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คณะกรรมการฯ ระดับจังหวัด</a:t>
          </a:r>
          <a:endParaRPr lang="en-US" sz="2800" b="1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>
            <a:spcBef>
              <a:spcPct val="0"/>
            </a:spcBef>
          </a:pPr>
          <a:endParaRPr lang="th-TH" sz="900" b="1" dirty="0">
            <a:solidFill>
              <a:srgbClr val="0000FF"/>
            </a:solidFill>
          </a:endParaRPr>
        </a:p>
      </dsp:txBody>
      <dsp:txXfrm rot="10800000">
        <a:off x="0" y="122502"/>
        <a:ext cx="8964488" cy="12456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D333D-2DC0-46E9-B639-8F27C3B15858}">
      <dsp:nvSpPr>
        <dsp:cNvPr id="0" name=""/>
        <dsp:cNvSpPr/>
      </dsp:nvSpPr>
      <dsp:spPr>
        <a:xfrm>
          <a:off x="0" y="2088246"/>
          <a:ext cx="8640960" cy="62526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kern="1200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kern="1200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เสนอแผนข้างต้นให้คณะกรรมการฯ ระดับจังหวัดรับรอง </a:t>
          </a:r>
          <a:endParaRPr lang="en-US" sz="3600" b="1" kern="1200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>
            <a:spcBef>
              <a:spcPct val="0"/>
            </a:spcBef>
          </a:pPr>
          <a:endParaRPr lang="th-TH" sz="36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0" y="2088246"/>
        <a:ext cx="8640960" cy="337645"/>
      </dsp:txXfrm>
    </dsp:sp>
    <dsp:sp modelId="{6F611378-DFE9-450A-901E-696FFA1B5990}">
      <dsp:nvSpPr>
        <dsp:cNvPr id="0" name=""/>
        <dsp:cNvSpPr/>
      </dsp:nvSpPr>
      <dsp:spPr>
        <a:xfrm>
          <a:off x="0" y="2820996"/>
          <a:ext cx="8640960" cy="35877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endParaRPr lang="th-TH" sz="1600" b="1" kern="1200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แผนปฏิบัติงานฯ และแผนรองรับฯ</a:t>
          </a:r>
          <a:r>
            <a:rPr lang="th-TH" sz="3200" b="1" kern="1200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ควรมีรายละเอียดอย่างน้อยดังนี้</a:t>
          </a:r>
          <a:r>
            <a:rPr lang="th-TH" sz="2800" b="1" kern="1200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รายชื่อหน่วยบริการที่เลือกเป็นเป้าหมายในการประเมินทั้งในรอบแรกและรอบ </a:t>
          </a:r>
          <a:r>
            <a:rPr lang="en-US" sz="28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มีขั้นตอนการดำเนินงาน และกำหนดผู้รับผิดชอบในแต่ละส่วนอย่างชัดเจน </a:t>
          </a:r>
          <a:endParaRPr lang="en-US" sz="2800" b="1" kern="1200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2800" b="1" kern="1200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มีกรอบเวลาสอดคล้องกับกรอบเวลาการดำเนินงานระดับประเทศ</a:t>
          </a:r>
          <a:endParaRPr lang="en-US" sz="2800" b="1" kern="1200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2800" b="1" kern="1200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มีแนวทางในการเก็บกลับทำลาย </a:t>
          </a:r>
          <a:r>
            <a:rPr lang="en-US" sz="28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ที่พบหลงเหลือให้หมด</a:t>
          </a:r>
          <a:r>
            <a:rPr lang="th-TH" sz="2800" b="1" i="1" u="sng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ภายใน 12 พ.ค.5</a:t>
          </a:r>
          <a:r>
            <a:rPr lang="en-US" sz="2800" b="1" i="1" u="sng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9 </a:t>
          </a:r>
          <a:r>
            <a:rPr lang="th-TH" sz="2800" b="1" i="1" u="sng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         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และระบุผู้รับผิดชอบที่ชัดเจน</a:t>
          </a:r>
          <a:endParaRPr lang="en-US" sz="2800" b="1" kern="1200" dirty="0" smtClean="0">
            <a:solidFill>
              <a:srgbClr val="FF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§"/>
          </a:pPr>
          <a:r>
            <a:rPr lang="th-TH" sz="3600" b="1" kern="1200" baseline="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6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มีแผนระดมกำลังคน กรณีต้อง </a:t>
          </a:r>
          <a:r>
            <a:rPr lang="en-US" sz="36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sweep </a:t>
          </a:r>
          <a:r>
            <a:rPr lang="th-TH" sz="36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ทั้งอำเภอ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0" y="2820996"/>
        <a:ext cx="8640960" cy="3587715"/>
      </dsp:txXfrm>
    </dsp:sp>
    <dsp:sp modelId="{D03436DA-5F62-4732-9925-B676E9A5CDA8}">
      <dsp:nvSpPr>
        <dsp:cNvPr id="0" name=""/>
        <dsp:cNvSpPr/>
      </dsp:nvSpPr>
      <dsp:spPr>
        <a:xfrm rot="10800000">
          <a:off x="0" y="0"/>
          <a:ext cx="8640960" cy="2889893"/>
        </a:xfrm>
        <a:prstGeom prst="upArrowCallou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200" b="1" kern="1200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4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ระดับอำเภอ</a:t>
          </a:r>
          <a:endParaRPr lang="th-TH" sz="4000" b="1" kern="1200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200" b="1" kern="1200" dirty="0" smtClean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0" y="0"/>
        <a:ext cx="8640960" cy="1014352"/>
      </dsp:txXfrm>
    </dsp:sp>
    <dsp:sp modelId="{E138A47E-A750-44E6-A825-98F536541578}">
      <dsp:nvSpPr>
        <dsp:cNvPr id="0" name=""/>
        <dsp:cNvSpPr/>
      </dsp:nvSpPr>
      <dsp:spPr>
        <a:xfrm>
          <a:off x="1869" y="827904"/>
          <a:ext cx="4316759" cy="1243732"/>
        </a:xfrm>
        <a:prstGeom prst="rect">
          <a:avLst/>
        </a:prstGeom>
        <a:noFill/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จัดทำแผนปฏิบัติงานประเมินผล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การสับเปลี่ยน</a:t>
          </a:r>
          <a:r>
            <a:rPr lang="en-US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 OPV</a:t>
          </a:r>
          <a:endParaRPr lang="th-TH" sz="28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1869" y="827904"/>
        <a:ext cx="4316759" cy="1243732"/>
      </dsp:txXfrm>
    </dsp:sp>
    <dsp:sp modelId="{7C4FDE38-EFEA-40E7-A1A9-093B2A2D5DD5}">
      <dsp:nvSpPr>
        <dsp:cNvPr id="0" name=""/>
        <dsp:cNvSpPr/>
      </dsp:nvSpPr>
      <dsp:spPr>
        <a:xfrm>
          <a:off x="4318628" y="827904"/>
          <a:ext cx="4320461" cy="1243732"/>
        </a:xfrm>
        <a:prstGeom prst="rect">
          <a:avLst/>
        </a:prstGeom>
        <a:noFill/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จัดทำแผนรองรับ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กรณีตรวจพบ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หลงเหลือ </a:t>
          </a:r>
        </a:p>
      </dsp:txBody>
      <dsp:txXfrm>
        <a:off x="4318628" y="827904"/>
        <a:ext cx="4320461" cy="12437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0E086-2DB0-4796-B891-B3913AFE169E}">
      <dsp:nvSpPr>
        <dsp:cNvPr id="0" name=""/>
        <dsp:cNvSpPr/>
      </dsp:nvSpPr>
      <dsp:spPr>
        <a:xfrm>
          <a:off x="643340" y="917"/>
          <a:ext cx="7857319" cy="9811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b="1" kern="1200" dirty="0" smtClean="0">
            <a:solidFill>
              <a:schemeClr val="bg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กรณีผู้ประเมิน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พบขวด </a:t>
          </a:r>
          <a:r>
            <a:rPr lang="en-US" sz="32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ไม่ว่าจะเปิดใช้แล้วหรือยังไม่เปิด  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หลงเหลืออยู่ในคลังวัคซีนหรือสถานบริการ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>
            <a:solidFill>
              <a:schemeClr val="bg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643340" y="917"/>
        <a:ext cx="7857319" cy="981149"/>
      </dsp:txXfrm>
    </dsp:sp>
    <dsp:sp modelId="{E4C16FB2-8A72-4651-AD62-0F701E8EF53B}">
      <dsp:nvSpPr>
        <dsp:cNvPr id="0" name=""/>
        <dsp:cNvSpPr/>
      </dsp:nvSpPr>
      <dsp:spPr>
        <a:xfrm>
          <a:off x="1429072" y="982066"/>
          <a:ext cx="785731" cy="70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820"/>
              </a:lnTo>
              <a:lnTo>
                <a:pt x="785731" y="70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E2F05-1321-456C-A83A-3B792665FF51}">
      <dsp:nvSpPr>
        <dsp:cNvPr id="0" name=""/>
        <dsp:cNvSpPr/>
      </dsp:nvSpPr>
      <dsp:spPr>
        <a:xfrm>
          <a:off x="2214804" y="1227353"/>
          <a:ext cx="5882610" cy="925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 เลขานุการ และ</a:t>
          </a:r>
          <a:r>
            <a:rPr lang="en-US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/</a:t>
          </a: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หรือ ประธาน </a:t>
          </a:r>
          <a:b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ระดับอำเภอ ทราบโดยทันที</a:t>
          </a:r>
          <a:endParaRPr lang="th-TH" sz="2800" kern="1200" dirty="0">
            <a:latin typeface="EucrosiaUPC" pitchFamily="18" charset="-34"/>
            <a:cs typeface="EucrosiaUPC" pitchFamily="18" charset="-34"/>
          </a:endParaRPr>
        </a:p>
      </dsp:txBody>
      <dsp:txXfrm>
        <a:off x="2214804" y="1227353"/>
        <a:ext cx="5882610" cy="925066"/>
      </dsp:txXfrm>
    </dsp:sp>
    <dsp:sp modelId="{E4B9B015-0AC4-452B-B3D1-3D105A7A9533}">
      <dsp:nvSpPr>
        <dsp:cNvPr id="0" name=""/>
        <dsp:cNvSpPr/>
      </dsp:nvSpPr>
      <dsp:spPr>
        <a:xfrm>
          <a:off x="1429072" y="982066"/>
          <a:ext cx="785731" cy="1906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216"/>
              </a:lnTo>
              <a:lnTo>
                <a:pt x="785731" y="1906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1C4D5-0BE8-490C-82FA-9B3C37F2E0EA}">
      <dsp:nvSpPr>
        <dsp:cNvPr id="0" name=""/>
        <dsp:cNvSpPr/>
      </dsp:nvSpPr>
      <dsp:spPr>
        <a:xfrm>
          <a:off x="2214804" y="2397708"/>
          <a:ext cx="5851433" cy="9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รายงานให้เลขานุการ และ</a:t>
          </a:r>
          <a:r>
            <a:rPr lang="en-US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/</a:t>
          </a: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หรือ ประธาน </a:t>
          </a:r>
          <a:b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คณะอำนวยการฯ ระดับจังหวัด ทราบโดยเร็วที่สุด </a:t>
          </a:r>
          <a:endParaRPr lang="th-TH" sz="2800" kern="1200" dirty="0" smtClean="0">
            <a:latin typeface="EucrosiaUPC" pitchFamily="18" charset="-34"/>
            <a:cs typeface="EucrosiaUPC" pitchFamily="18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 dirty="0">
            <a:latin typeface="EucrosiaUPC" pitchFamily="18" charset="-34"/>
            <a:cs typeface="EucrosiaUPC" pitchFamily="18" charset="-34"/>
          </a:endParaRPr>
        </a:p>
      </dsp:txBody>
      <dsp:txXfrm>
        <a:off x="2214804" y="2397708"/>
        <a:ext cx="5851433" cy="981149"/>
      </dsp:txXfrm>
    </dsp:sp>
    <dsp:sp modelId="{075B0E5E-CE7A-4C1B-A58C-F22BD1ED0BEE}">
      <dsp:nvSpPr>
        <dsp:cNvPr id="0" name=""/>
        <dsp:cNvSpPr/>
      </dsp:nvSpPr>
      <dsp:spPr>
        <a:xfrm>
          <a:off x="1429072" y="982066"/>
          <a:ext cx="785731" cy="313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653"/>
              </a:lnTo>
              <a:lnTo>
                <a:pt x="785731" y="3132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3879E-9175-4821-B0EE-158D75CE356C}">
      <dsp:nvSpPr>
        <dsp:cNvPr id="0" name=""/>
        <dsp:cNvSpPr/>
      </dsp:nvSpPr>
      <dsp:spPr>
        <a:xfrm>
          <a:off x="2214804" y="3624144"/>
          <a:ext cx="5850852" cy="9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ประสานผู้รับผิดชอบการเก็บกลับทำลาย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 </a:t>
          </a:r>
          <a:r>
            <a:rPr lang="en-US" sz="28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endParaRPr lang="th-TH" sz="2800" b="1" kern="1200" dirty="0" smtClean="0">
            <a:solidFill>
              <a:srgbClr val="FF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เผาทำลายให้หมด ภายในวันที่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12 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พฤษภาคม</a:t>
          </a:r>
          <a:r>
            <a:rPr lang="en-US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2559</a:t>
          </a:r>
          <a:endParaRPr lang="th-TH" sz="2800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2214804" y="3624144"/>
        <a:ext cx="5850852" cy="981149"/>
      </dsp:txXfrm>
    </dsp:sp>
    <dsp:sp modelId="{5BCEED56-0D53-47EF-AAFD-353574C492AC}">
      <dsp:nvSpPr>
        <dsp:cNvPr id="0" name=""/>
        <dsp:cNvSpPr/>
      </dsp:nvSpPr>
      <dsp:spPr>
        <a:xfrm>
          <a:off x="1429072" y="982066"/>
          <a:ext cx="785731" cy="4359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089"/>
              </a:lnTo>
              <a:lnTo>
                <a:pt x="785731" y="4359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88881-154F-46A1-B719-075C31FA6878}">
      <dsp:nvSpPr>
        <dsp:cNvPr id="0" name=""/>
        <dsp:cNvSpPr/>
      </dsp:nvSpPr>
      <dsp:spPr>
        <a:xfrm>
          <a:off x="2214804" y="4850581"/>
          <a:ext cx="5917367" cy="9811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strike="noStrike" kern="1200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strike="noStrike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ขยายขอบเขตการ</a:t>
          </a:r>
          <a:r>
            <a:rPr lang="th-TH" sz="36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ตรวจรอบที่ 2 เพิ่ม</a:t>
          </a:r>
          <a:r>
            <a:rPr lang="th-TH" sz="3600" b="1" kern="1200" baseline="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</a:t>
          </a:r>
          <a:r>
            <a:rPr lang="th-TH" sz="36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5</a:t>
          </a:r>
          <a:r>
            <a:rPr lang="en-US" sz="36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%</a:t>
          </a:r>
          <a:endParaRPr lang="th-TH" sz="3600" b="1" kern="1200" dirty="0" smtClean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algn="ctr">
            <a:spcBef>
              <a:spcPct val="0"/>
            </a:spcBef>
          </a:pPr>
          <a:endParaRPr lang="th-TH" sz="3600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2214804" y="4850581"/>
        <a:ext cx="5917367" cy="9811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22BD02-E196-4BD8-BC4D-A4146CED81C9}">
      <dsp:nvSpPr>
        <dsp:cNvPr id="0" name=""/>
        <dsp:cNvSpPr/>
      </dsp:nvSpPr>
      <dsp:spPr>
        <a:xfrm>
          <a:off x="642671" y="0"/>
          <a:ext cx="7283609" cy="5072112"/>
        </a:xfrm>
        <a:prstGeom prst="rightArrow">
          <a:avLst/>
        </a:prstGeom>
        <a:solidFill>
          <a:srgbClr val="66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6D17D-28E4-4588-BC8C-D248C6957CBA}">
      <dsp:nvSpPr>
        <dsp:cNvPr id="0" name=""/>
        <dsp:cNvSpPr/>
      </dsp:nvSpPr>
      <dsp:spPr>
        <a:xfrm>
          <a:off x="7242" y="1584172"/>
          <a:ext cx="1590988" cy="19037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000" b="1" strike="noStrike" kern="12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strike="noStrike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ขยายขอบเขต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strike="noStrike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</a:t>
          </a:r>
          <a:r>
            <a:rPr lang="th-TH" sz="20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ตรวจเพิ่ม</a:t>
          </a:r>
          <a:r>
            <a:rPr lang="th-TH" sz="2000" b="1" kern="1200" baseline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r>
            <a:rPr lang="en-US" sz="20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th-TH" sz="2000" b="1" kern="12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>
            <a:spcBef>
              <a:spcPct val="0"/>
            </a:spcBef>
          </a:pPr>
          <a:endParaRPr lang="th-TH" sz="2000" kern="1200" dirty="0">
            <a:solidFill>
              <a:srgbClr val="FF0000"/>
            </a:solidFill>
          </a:endParaRPr>
        </a:p>
      </dsp:txBody>
      <dsp:txXfrm>
        <a:off x="7242" y="1584172"/>
        <a:ext cx="1590988" cy="1903766"/>
      </dsp:txXfrm>
    </dsp:sp>
    <dsp:sp modelId="{ED82CFB0-8629-44F6-84D2-4309EC285E0F}">
      <dsp:nvSpPr>
        <dsp:cNvPr id="0" name=""/>
        <dsp:cNvSpPr/>
      </dsp:nvSpPr>
      <dsp:spPr>
        <a:xfrm>
          <a:off x="1647294" y="1585917"/>
          <a:ext cx="1523323" cy="1902021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kern="1200" dirty="0" smtClean="0">
            <a:solidFill>
              <a:srgbClr val="C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หากพบขวด </a:t>
          </a:r>
          <a:r>
            <a:rPr lang="en-US" sz="2400" b="1" kern="1200" dirty="0" err="1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endParaRPr lang="th-TH" sz="2400" b="1" kern="1200" dirty="0" smtClean="0">
            <a:solidFill>
              <a:srgbClr val="C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ctr">
            <a:spcBef>
              <a:spcPct val="0"/>
            </a:spcBef>
          </a:pPr>
          <a:endParaRPr lang="th-TH" sz="2400" kern="1200" dirty="0">
            <a:solidFill>
              <a:srgbClr val="C00000"/>
            </a:solidFill>
          </a:endParaRPr>
        </a:p>
      </dsp:txBody>
      <dsp:txXfrm>
        <a:off x="1647294" y="1585917"/>
        <a:ext cx="1523323" cy="1902021"/>
      </dsp:txXfrm>
    </dsp:sp>
    <dsp:sp modelId="{501DF358-3856-4AFD-91D3-B910649EAC21}">
      <dsp:nvSpPr>
        <dsp:cNvPr id="0" name=""/>
        <dsp:cNvSpPr/>
      </dsp:nvSpPr>
      <dsp:spPr>
        <a:xfrm>
          <a:off x="3212784" y="1584172"/>
          <a:ext cx="1772424" cy="19037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ขยายตรวจประเมิน</a:t>
          </a:r>
          <a:b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จนครบทุกหน่วยบริการ           ในอำเภอ</a:t>
          </a:r>
          <a:r>
            <a:rPr lang="en-US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(D-sweep)</a:t>
          </a:r>
          <a:endParaRPr lang="th-TH" sz="1800" kern="1200" dirty="0">
            <a:solidFill>
              <a:srgbClr val="FF0000"/>
            </a:solidFill>
          </a:endParaRPr>
        </a:p>
      </dsp:txBody>
      <dsp:txXfrm>
        <a:off x="3212784" y="1584172"/>
        <a:ext cx="1772424" cy="1903766"/>
      </dsp:txXfrm>
    </dsp:sp>
    <dsp:sp modelId="{B067D20C-796C-4510-B50A-9B77F7A12A2A}">
      <dsp:nvSpPr>
        <dsp:cNvPr id="0" name=""/>
        <dsp:cNvSpPr/>
      </dsp:nvSpPr>
      <dsp:spPr>
        <a:xfrm>
          <a:off x="5047308" y="1531118"/>
          <a:ext cx="3015018" cy="202882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หากหน่วยบริการ</a:t>
          </a:r>
          <a:b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ในอำเภอมีมาก จะต้อง</a:t>
          </a:r>
          <a:r>
            <a:rPr lang="th-TH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ระดมกำลังคนตามแผนที่ได้ร่างไว้ก่อนหน้านี้ </a:t>
          </a: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เพื่อให้สามารถประเมินเสร็จทัน</a:t>
          </a:r>
          <a:b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ตามเวลาที่กำหนด</a:t>
          </a:r>
          <a:endParaRPr lang="th-TH" sz="1800" kern="1200" dirty="0">
            <a:solidFill>
              <a:srgbClr val="0000FF"/>
            </a:solidFill>
          </a:endParaRPr>
        </a:p>
      </dsp:txBody>
      <dsp:txXfrm>
        <a:off x="5047308" y="1531118"/>
        <a:ext cx="3015018" cy="20288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5ADA41-4E65-4687-BED4-D270A0C4C284}">
      <dsp:nvSpPr>
        <dsp:cNvPr id="0" name=""/>
        <dsp:cNvSpPr/>
      </dsp:nvSpPr>
      <dsp:spPr>
        <a:xfrm>
          <a:off x="0" y="2516"/>
          <a:ext cx="3454629" cy="229239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คณะทำงานฯ </a:t>
          </a:r>
          <a:b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kern="1200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ระดับอำเภอ 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รายงานการ</a:t>
          </a:r>
          <a:r>
            <a:rPr lang="th-TH" sz="28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พบขวด </a:t>
          </a:r>
          <a:r>
            <a:rPr lang="en-US" sz="28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ต่อคณะอำนวยการฯ</a:t>
          </a:r>
          <a:b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</a:b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ระดับจังหวัด </a:t>
          </a:r>
          <a:endParaRPr lang="th-TH" sz="2800" b="1" kern="1200" dirty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0" y="2516"/>
        <a:ext cx="3454629" cy="2292394"/>
      </dsp:txXfrm>
    </dsp:sp>
    <dsp:sp modelId="{E8E82551-15C2-441C-8B03-30CF31345EF9}">
      <dsp:nvSpPr>
        <dsp:cNvPr id="0" name=""/>
        <dsp:cNvSpPr/>
      </dsp:nvSpPr>
      <dsp:spPr>
        <a:xfrm>
          <a:off x="1111663" y="2376266"/>
          <a:ext cx="1048577" cy="1046666"/>
        </a:xfrm>
        <a:prstGeom prst="mathPlus">
          <a:avLst/>
        </a:prstGeom>
        <a:solidFill>
          <a:srgbClr val="FF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b="1" kern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11663" y="2376266"/>
        <a:ext cx="1048577" cy="1046666"/>
      </dsp:txXfrm>
    </dsp:sp>
    <dsp:sp modelId="{296B6988-8EFA-4BDC-ABCA-7D2ADE9CA893}">
      <dsp:nvSpPr>
        <dsp:cNvPr id="0" name=""/>
        <dsp:cNvSpPr/>
      </dsp:nvSpPr>
      <dsp:spPr>
        <a:xfrm>
          <a:off x="0" y="3471766"/>
          <a:ext cx="3454629" cy="229239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คณะกรรมการฯ ระดับจังหวัด 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ได้รับรายงานว่า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ตรวจพบ </a:t>
          </a:r>
          <a:r>
            <a:rPr lang="en-US" sz="3200" b="1" kern="1200" dirty="0" err="1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tOPV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มากกว่า </a:t>
          </a:r>
          <a:r>
            <a:rPr lang="en-US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1 </a:t>
          </a: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อำเภอ </a:t>
          </a:r>
          <a:endParaRPr lang="th-TH" sz="2800" b="1" kern="1200" dirty="0" smtClean="0">
            <a:solidFill>
              <a:srgbClr val="FF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0" y="3471766"/>
        <a:ext cx="3454629" cy="2292394"/>
      </dsp:txXfrm>
    </dsp:sp>
    <dsp:sp modelId="{DFE15BD7-ECE6-445B-B625-971694078B8D}">
      <dsp:nvSpPr>
        <dsp:cNvPr id="0" name=""/>
        <dsp:cNvSpPr/>
      </dsp:nvSpPr>
      <dsp:spPr>
        <a:xfrm rot="6">
          <a:off x="2522507" y="2532927"/>
          <a:ext cx="1348368" cy="700830"/>
        </a:xfrm>
        <a:prstGeom prst="rightArrow">
          <a:avLst>
            <a:gd name="adj1" fmla="val 60000"/>
            <a:gd name="adj2" fmla="val 50000"/>
          </a:avLst>
        </a:prstGeom>
        <a:solidFill>
          <a:srgbClr val="FF99FF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0" b="1" kern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6">
        <a:off x="2522507" y="2532927"/>
        <a:ext cx="1348368" cy="700830"/>
      </dsp:txXfrm>
    </dsp:sp>
    <dsp:sp modelId="{BFA0E413-FA67-4FEF-AD28-2DF67C2A9EC1}">
      <dsp:nvSpPr>
        <dsp:cNvPr id="0" name=""/>
        <dsp:cNvSpPr/>
      </dsp:nvSpPr>
      <dsp:spPr>
        <a:xfrm>
          <a:off x="3937575" y="1191750"/>
          <a:ext cx="4701429" cy="338319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พิจารณาขยายขอบเขตการประเมิน</a:t>
          </a:r>
          <a:r>
            <a:rPr lang="th-TH" sz="4000" b="1" kern="120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ทุกหน่วยบริการในจังหวัด</a:t>
          </a:r>
          <a:r>
            <a:rPr lang="en-US" sz="4000" b="1" kern="1200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 (P-sweep) </a:t>
          </a:r>
          <a:endParaRPr lang="th-TH" sz="4000" b="1" kern="1200" dirty="0" smtClean="0">
            <a:solidFill>
              <a:srgbClr val="C00000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3937575" y="1191750"/>
        <a:ext cx="4701429" cy="338319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6C662-4CAD-420C-BE14-22BF759B7A92}">
      <dsp:nvSpPr>
        <dsp:cNvPr id="0" name=""/>
        <dsp:cNvSpPr/>
      </dsp:nvSpPr>
      <dsp:spPr>
        <a:xfrm>
          <a:off x="0" y="4883"/>
          <a:ext cx="8640960" cy="109762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คณะทำงานประเมินผลการสับเปลี่ยนวัคซีนจาก</a:t>
          </a:r>
          <a:r>
            <a:rPr lang="th-TH" sz="20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20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เป็น </a:t>
          </a:r>
          <a:r>
            <a:rPr lang="en-US" sz="2000" b="1" kern="1200" dirty="0" err="1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bOPV</a:t>
          </a:r>
          <a:r>
            <a:rPr lang="th-TH" sz="20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ระดับอำเภอ </a:t>
          </a:r>
          <a:endParaRPr lang="en-US" sz="2000" kern="12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4883"/>
        <a:ext cx="8640960" cy="1097625"/>
      </dsp:txXfrm>
    </dsp:sp>
    <dsp:sp modelId="{AC0760FB-11AB-4F5F-B7B7-1E9AA1282667}">
      <dsp:nvSpPr>
        <dsp:cNvPr id="0" name=""/>
        <dsp:cNvSpPr/>
      </dsp:nvSpPr>
      <dsp:spPr>
        <a:xfrm rot="5400000">
          <a:off x="4141067" y="849569"/>
          <a:ext cx="358825" cy="97575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41067" y="849569"/>
        <a:ext cx="358825" cy="975755"/>
      </dsp:txXfrm>
    </dsp:sp>
    <dsp:sp modelId="{9C93F1E3-BBE9-4C56-A4E6-FCB98D6ED23C}">
      <dsp:nvSpPr>
        <dsp:cNvPr id="0" name=""/>
        <dsp:cNvSpPr/>
      </dsp:nvSpPr>
      <dsp:spPr>
        <a:xfrm>
          <a:off x="0" y="1572386"/>
          <a:ext cx="8640960" cy="83336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หลังจากประเมินคลังวัคซีนและหน่วยบริการในรอบ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และรอบ 2 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กรณีพบ</a:t>
          </a:r>
          <a:r>
            <a:rPr lang="en-US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ในรอบแรก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ตามแบบ 8.8.1 และ 8.8.2 เรียบร้อยแล้ว</a:t>
          </a:r>
          <a:endParaRPr lang="en-US" sz="18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572386"/>
        <a:ext cx="8640960" cy="833366"/>
      </dsp:txXfrm>
    </dsp:sp>
    <dsp:sp modelId="{C6A83E59-AAF8-4EDB-B90B-766076DDBB9B}">
      <dsp:nvSpPr>
        <dsp:cNvPr id="0" name=""/>
        <dsp:cNvSpPr/>
      </dsp:nvSpPr>
      <dsp:spPr>
        <a:xfrm rot="5400000">
          <a:off x="4141067" y="2152814"/>
          <a:ext cx="358825" cy="97575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41067" y="2152814"/>
        <a:ext cx="358825" cy="975755"/>
      </dsp:txXfrm>
    </dsp:sp>
    <dsp:sp modelId="{5990C419-C33F-4CDB-AC69-9426CEF231DF}">
      <dsp:nvSpPr>
        <dsp:cNvPr id="0" name=""/>
        <dsp:cNvSpPr/>
      </dsp:nvSpPr>
      <dsp:spPr>
        <a:xfrm>
          <a:off x="0" y="2875631"/>
          <a:ext cx="8640960" cy="74158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ตรวจสอบความครบถ้วน/ถูกต้องของผลการประเมิน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และและสรุปผลตามแบบ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8.8.5 </a:t>
          </a:r>
          <a:endParaRPr lang="th-TH" sz="18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2875631"/>
        <a:ext cx="8640960" cy="741589"/>
      </dsp:txXfrm>
    </dsp:sp>
    <dsp:sp modelId="{CA9AF532-7C95-41CC-93CD-FF16E9DE7DDC}">
      <dsp:nvSpPr>
        <dsp:cNvPr id="0" name=""/>
        <dsp:cNvSpPr/>
      </dsp:nvSpPr>
      <dsp:spPr>
        <a:xfrm rot="5400000">
          <a:off x="4141067" y="3364282"/>
          <a:ext cx="358825" cy="97575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41067" y="3364282"/>
        <a:ext cx="358825" cy="975755"/>
      </dsp:txXfrm>
    </dsp:sp>
    <dsp:sp modelId="{AE23F7E7-7124-487E-8DE7-4CB7BD8A2F2F}">
      <dsp:nvSpPr>
        <dsp:cNvPr id="0" name=""/>
        <dsp:cNvSpPr/>
      </dsp:nvSpPr>
      <dsp:spPr>
        <a:xfrm>
          <a:off x="0" y="4087099"/>
          <a:ext cx="8640960" cy="152464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ส่งผลการประเมินรอบ 1 และ 2 (แบบ 8.8.1/8.8.2/8.8.5)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ให้คณะกรรมการฯ ระดับจังหวัด ภายในวันที่ 4 พฤษภาคม 2559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แต่หากมีการทำ </a:t>
          </a:r>
          <a:r>
            <a:rPr lang="en-US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D-sweep </a:t>
          </a:r>
          <a:r>
            <a:rPr lang="th-TH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หรือ </a:t>
          </a:r>
          <a:r>
            <a:rPr lang="en-US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P-sweep </a:t>
          </a:r>
          <a:r>
            <a:rPr lang="th-TH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ขอให้รายงานผล</a:t>
          </a: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(เพิ่มแบบ 8.8.4 และสรุปข้อมูลล่าสุดในแบบ 8.8.5) ให้คณะกรรมการฯ ระดับจังหวัด              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ภายในวันที่ 10 พฤษภาคม 2559</a:t>
          </a:r>
          <a:endParaRPr lang="en-US" sz="1800" b="1" kern="12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>
            <a:spcBef>
              <a:spcPct val="0"/>
            </a:spcBef>
          </a:pPr>
          <a:endParaRPr lang="th-TH" sz="1800" kern="1200" dirty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4087099"/>
        <a:ext cx="8640960" cy="152464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6C662-4CAD-420C-BE14-22BF759B7A92}">
      <dsp:nvSpPr>
        <dsp:cNvPr id="0" name=""/>
        <dsp:cNvSpPr/>
      </dsp:nvSpPr>
      <dsp:spPr>
        <a:xfrm>
          <a:off x="0" y="4781"/>
          <a:ext cx="8640960" cy="79276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คณะกรรมการรับรองผลการสับเปลี่ยนวัคซีนจาก </a:t>
          </a:r>
          <a:r>
            <a:rPr lang="en-US" sz="2000" b="1" kern="1200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เป็น </a:t>
          </a:r>
          <a:r>
            <a:rPr lang="en-US" sz="2000" b="1" kern="1200" dirty="0" err="1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bOPV</a:t>
          </a:r>
          <a:endParaRPr lang="en-US" sz="2000" kern="1200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ระดับจังหวัด </a:t>
          </a:r>
          <a:endParaRPr lang="en-US" sz="2000" kern="12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4781"/>
        <a:ext cx="8640960" cy="792766"/>
      </dsp:txXfrm>
    </dsp:sp>
    <dsp:sp modelId="{AC0760FB-11AB-4F5F-B7B7-1E9AA1282667}">
      <dsp:nvSpPr>
        <dsp:cNvPr id="0" name=""/>
        <dsp:cNvSpPr/>
      </dsp:nvSpPr>
      <dsp:spPr>
        <a:xfrm rot="5400000">
          <a:off x="4217153" y="676059"/>
          <a:ext cx="206653" cy="630660"/>
        </a:xfrm>
        <a:prstGeom prst="rightArrow">
          <a:avLst>
            <a:gd name="adj1" fmla="val 60000"/>
            <a:gd name="adj2" fmla="val 50000"/>
          </a:avLst>
        </a:prstGeom>
        <a:solidFill>
          <a:srgbClr val="66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217153" y="676059"/>
        <a:ext cx="206653" cy="630660"/>
      </dsp:txXfrm>
    </dsp:sp>
    <dsp:sp modelId="{5990C419-C33F-4CDB-AC69-9426CEF231DF}">
      <dsp:nvSpPr>
        <dsp:cNvPr id="0" name=""/>
        <dsp:cNvSpPr/>
      </dsp:nvSpPr>
      <dsp:spPr>
        <a:xfrm>
          <a:off x="0" y="1185231"/>
          <a:ext cx="8640960" cy="68725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รวบรวมข้อมูลจากทุกอำเภอ ตรวจสอบความครบถ้วนถูกต้องและสรุปในแบบ </a:t>
          </a: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8.8.6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185231"/>
        <a:ext cx="8640960" cy="687254"/>
      </dsp:txXfrm>
    </dsp:sp>
    <dsp:sp modelId="{CA9AF532-7C95-41CC-93CD-FF16E9DE7DDC}">
      <dsp:nvSpPr>
        <dsp:cNvPr id="0" name=""/>
        <dsp:cNvSpPr/>
      </dsp:nvSpPr>
      <dsp:spPr>
        <a:xfrm rot="5400000">
          <a:off x="4217153" y="1750997"/>
          <a:ext cx="206653" cy="630660"/>
        </a:xfrm>
        <a:prstGeom prst="rightArrow">
          <a:avLst>
            <a:gd name="adj1" fmla="val 60000"/>
            <a:gd name="adj2" fmla="val 50000"/>
          </a:avLst>
        </a:prstGeom>
        <a:solidFill>
          <a:srgbClr val="66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217153" y="1750997"/>
        <a:ext cx="206653" cy="630660"/>
      </dsp:txXfrm>
    </dsp:sp>
    <dsp:sp modelId="{AE23F7E7-7124-487E-8DE7-4CB7BD8A2F2F}">
      <dsp:nvSpPr>
        <dsp:cNvPr id="0" name=""/>
        <dsp:cNvSpPr/>
      </dsp:nvSpPr>
      <dsp:spPr>
        <a:xfrm>
          <a:off x="0" y="2260169"/>
          <a:ext cx="8640960" cy="123225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>
            <a:spcBef>
              <a:spcPct val="0"/>
            </a:spcBef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รายงานผลการรับรองผลการสับเปลี่ยนวัคซีนจาก </a:t>
          </a:r>
          <a:r>
            <a:rPr lang="en-US" sz="1800" b="1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เป็น </a:t>
          </a:r>
          <a:r>
            <a:rPr lang="en-US" sz="1800" b="1" dirty="0" err="1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bOPV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ระดับจังหวัด </a:t>
          </a:r>
        </a:p>
        <a:p>
          <a:pPr lvl="0" algn="ctr">
            <a:spcBef>
              <a:spcPct val="0"/>
            </a:spcBef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(จากการประเมินรอบ 1 และ/หรือ2) ผ่านเว็บไซต์ </a:t>
          </a:r>
          <a:r>
            <a:rPr lang="en-US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http://www.opv.ddc.moph.go.th</a:t>
          </a:r>
          <a:r>
            <a: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ctr">
            <a:spcBef>
              <a:spcPct val="0"/>
            </a:spcBef>
          </a:pPr>
          <a:r>
            <a: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ภายในวันที่ 5 พฤษภาคม 2559</a:t>
          </a:r>
        </a:p>
        <a:p>
          <a:pPr lvl="0">
            <a:spcBef>
              <a:spcPct val="0"/>
            </a:spcBef>
          </a:pPr>
          <a:endParaRPr lang="th-TH" sz="18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2260169"/>
        <a:ext cx="8640960" cy="1232252"/>
      </dsp:txXfrm>
    </dsp:sp>
    <dsp:sp modelId="{F0194722-0820-4813-9D05-E7AD922D54E0}">
      <dsp:nvSpPr>
        <dsp:cNvPr id="0" name=""/>
        <dsp:cNvSpPr/>
      </dsp:nvSpPr>
      <dsp:spPr>
        <a:xfrm rot="5400000">
          <a:off x="4186822" y="3370933"/>
          <a:ext cx="267315" cy="630660"/>
        </a:xfrm>
        <a:prstGeom prst="rightArrow">
          <a:avLst>
            <a:gd name="adj1" fmla="val 60000"/>
            <a:gd name="adj2" fmla="val 50000"/>
          </a:avLst>
        </a:prstGeom>
        <a:solidFill>
          <a:srgbClr val="66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86822" y="3370933"/>
        <a:ext cx="267315" cy="630660"/>
      </dsp:txXfrm>
    </dsp:sp>
    <dsp:sp modelId="{5892DE81-42AA-4C34-A134-0C039B03B752}">
      <dsp:nvSpPr>
        <dsp:cNvPr id="0" name=""/>
        <dsp:cNvSpPr/>
      </dsp:nvSpPr>
      <dsp:spPr>
        <a:xfrm>
          <a:off x="0" y="3880106"/>
          <a:ext cx="8640960" cy="8414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18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หากมีการทำ </a:t>
          </a:r>
          <a:r>
            <a:rPr lang="en-US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D-sweep </a:t>
          </a:r>
          <a:r>
            <a:rPr lang="th-TH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หรือ </a:t>
          </a:r>
          <a:r>
            <a:rPr lang="en-US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P-sweep </a:t>
          </a:r>
          <a:endParaRPr lang="th-TH" sz="1800" b="1" kern="1200" dirty="0" smtClean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คณะกรรมการฯ ระดับจังหวัด ต้องยืนยันการรับรองผลอีกครั้ง โดยบันทึกผล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ผ่านเว็บไซต์ข้างต้น </a:t>
          </a:r>
          <a:r>
            <a:rPr lang="th-TH" sz="1800" b="1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ภายในวันที่ 11 พฤษภาคม 2559 </a:t>
          </a:r>
        </a:p>
        <a:p>
          <a:pPr lvl="0">
            <a:spcBef>
              <a:spcPct val="0"/>
            </a:spcBef>
          </a:pPr>
          <a:endParaRPr lang="th-TH" sz="1800" kern="1200" dirty="0"/>
        </a:p>
      </dsp:txBody>
      <dsp:txXfrm>
        <a:off x="0" y="3880106"/>
        <a:ext cx="8640960" cy="841451"/>
      </dsp:txXfrm>
    </dsp:sp>
    <dsp:sp modelId="{8A4F8E38-DF17-43E4-ABD7-B6E7FB52A141}">
      <dsp:nvSpPr>
        <dsp:cNvPr id="0" name=""/>
        <dsp:cNvSpPr/>
      </dsp:nvSpPr>
      <dsp:spPr>
        <a:xfrm rot="5400000">
          <a:off x="4189228" y="4602460"/>
          <a:ext cx="262503" cy="630660"/>
        </a:xfrm>
        <a:prstGeom prst="rightArrow">
          <a:avLst>
            <a:gd name="adj1" fmla="val 60000"/>
            <a:gd name="adj2" fmla="val 50000"/>
          </a:avLst>
        </a:prstGeom>
        <a:solidFill>
          <a:srgbClr val="66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5400000">
        <a:off x="4189228" y="4602460"/>
        <a:ext cx="262503" cy="630660"/>
      </dsp:txXfrm>
    </dsp:sp>
    <dsp:sp modelId="{CAFD8BBB-ABC1-46DC-8CF3-D36143CF475B}">
      <dsp:nvSpPr>
        <dsp:cNvPr id="0" name=""/>
        <dsp:cNvSpPr/>
      </dsp:nvSpPr>
      <dsp:spPr>
        <a:xfrm>
          <a:off x="0" y="5114023"/>
          <a:ext cx="8640960" cy="5026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ส่งหนังสือราชการ รับรองผลการสับเปลี่ยน </a:t>
          </a:r>
          <a:r>
            <a:rPr lang="en-US" sz="1800" b="1" kern="1200" dirty="0" err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tOPV</a:t>
          </a:r>
          <a:r>
            <a:rPr lang="en-US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เป็น </a:t>
          </a:r>
          <a:r>
            <a:rPr lang="en-US" sz="1800" b="1" kern="1200" dirty="0" err="1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bOPV</a:t>
          </a:r>
          <a:r>
            <a:rPr lang="th-TH" sz="18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มาที่ </a:t>
          </a:r>
          <a:r>
            <a: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สำนักโรคติดต่อทั่วไป กรมควบคุมโรค</a:t>
          </a:r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5114023"/>
        <a:ext cx="8640960" cy="50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25D45-C9E9-41DE-9778-BDD7E3B6C592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9021-51AD-4699-90FB-F8BFE285257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0359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1. การให้วัคซีน </a:t>
            </a:r>
            <a:r>
              <a:rPr lang="en-US" sz="1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endParaRPr lang="th-TH" sz="16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-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ให้วัคซีน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ในเด็กอายุ 4 เดือน </a:t>
            </a: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- ให้วัคซีน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ตามกำหนดการเดิม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1200" b="1" dirty="0" err="1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ครั้งสุดท้าย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22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59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เริ่มให้ </a:t>
            </a:r>
            <a:r>
              <a:rPr lang="en-US" sz="1200" b="1" dirty="0" err="1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bOPV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ตั้งแต่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29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59</a:t>
            </a:r>
            <a:endParaRPr lang="en-US" sz="1200" dirty="0" smtClean="0">
              <a:solidFill>
                <a:srgbClr val="0070C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2. กรณีมีเด็กที่ต้องได้รับวัคซีน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ระหว่างวันที่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25 – 28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2559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ขอให้เลื่อนนัดเด็กให้มารับบริการในรอบถัดไป ตั้งแต่วันที่ 29 เมษายน 2559</a:t>
            </a:r>
            <a:endParaRPr lang="en-US" sz="12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89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021-51AD-4699-90FB-F8BFE285257C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6694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39C9-D403-4CE3-B6A3-A4D41DD99B3E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E12A-03F0-4596-A684-2EC07C8D2BC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Microsoft_Office_Word5.docx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98000" r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งานที่ต้องทำส่งหรือยังไม่เสร็จ\ppt. ประชุมโปลิโอ &amp; EPI อื่นๆ รุ่น1_19-20 ต.ค.2558\240_F_78134960_SaPuoYl4XHSelck2BUjlN5hz7RzOnIx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02" y="-5680"/>
            <a:ext cx="5344586" cy="32805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2448271"/>
          </a:xfrm>
          <a:noFill/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การประเมินความสำเร็จ</a:t>
            </a:r>
            <a:br>
              <a:rPr lang="th-TH" sz="54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และการรับรองผลการสับเปลี่ยนวัคซีน</a:t>
            </a:r>
            <a:br>
              <a:rPr lang="th-TH" sz="54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จาก </a:t>
            </a:r>
            <a:r>
              <a:rPr lang="en-US" sz="54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54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54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5400" b="1" dirty="0" err="1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5400" dirty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pic>
        <p:nvPicPr>
          <p:cNvPr id="1027" name="Picture 3" descr="F:\งานที่ต้องทำส่งหรือยังไม่เสร็จ\ppt. ประชุมโปลิโอ &amp; EPI อื่นๆ รุ่น1_19-20 ต.ค.2558\check-mark-with-thumbs-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124400"/>
            <a:ext cx="1760984" cy="1760984"/>
          </a:xfrm>
          <a:prstGeom prst="rect">
            <a:avLst/>
          </a:prstGeom>
          <a:noFill/>
        </p:spPr>
      </p:pic>
      <p:pic>
        <p:nvPicPr>
          <p:cNvPr id="1028" name="Picture 4" descr="F:\งานที่ต้องทำส่งหรือยังไม่เสร็จ\ppt. ประชุมโปลิโอ &amp; EPI อื่นๆ รุ่น1_19-20 ต.ค.2558\pharma_testimonials_2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974" y="4869161"/>
            <a:ext cx="2721898" cy="2016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282466"/>
              </p:ext>
            </p:extLst>
          </p:nvPr>
        </p:nvGraphicFramePr>
        <p:xfrm>
          <a:off x="179511" y="39842"/>
          <a:ext cx="8784977" cy="345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3600400"/>
              </a:tblGrid>
              <a:tr h="374226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คณะกรรมการฯ ระดับจังหวัด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1. นพ.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สสุจ.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ประธาน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5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2.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ผชชส.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ของ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รองประธาน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5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3. สาธารณสุขอำเภอทุก อ.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 จ.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44878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4. ผู้แทนจากองค์กรภายนอก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ก.สธ.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หน่วยงาน </a:t>
                      </a:r>
                    </a:p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เช่น โรตารีสากล และ/หรือ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สโมสรไลอ้อนส์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หรือ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จนท.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หน่วยงานของรัฐภายนอก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ก.สธ.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5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5. หน.งานควบคุมโรคของ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เลขานุการและกรรมการ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6. ผู้รับผิดชอบงาน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EPI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ของ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ผู้ช่วยเลขานุการและกรรมการ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0" y="3501008"/>
            <a:ext cx="9144000" cy="32129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บทบาทหน้าที่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342900" indent="-342900">
              <a:buNone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en-US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1.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กำหนดแนวทางการรับรองและประเมินผลของ จ. และจัดทำแผนปฏิบัติการ/แผนสนับสนุน/แผนรองรับกรณี</a:t>
            </a:r>
            <a:r>
              <a:rPr lang="en-US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sweep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ทั้ง อ. หรือ จ.</a:t>
            </a: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เร่งรัดการแต่งตั้งคณะทำงานฯ ระดับ อ. และสนับสนุนการดำเนินงาน</a:t>
            </a: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รวบรวมและตรวจสอบผลการประเมินที่คณะทำงานฯระดับ อ. ดำเนินการ</a:t>
            </a: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สรุปผลการประเมินระดับ จ. และจัดทำรายงานส่งให้สำนักโรคติดต่อทั่วไป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784934"/>
              </p:ext>
            </p:extLst>
          </p:nvPr>
        </p:nvGraphicFramePr>
        <p:xfrm>
          <a:off x="179511" y="52796"/>
          <a:ext cx="8784977" cy="315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1"/>
                <a:gridCol w="3024336"/>
              </a:tblGrid>
              <a:tr h="345182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คณะทำงานฯ</a:t>
                      </a:r>
                      <a:r>
                        <a:rPr lang="th-TH" sz="28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ระดับอำเภอ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1. ผอ.รพ.ศ./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รพ.ช.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ประธาน</a:t>
                      </a:r>
                    </a:p>
                  </a:txBody>
                  <a:tcPr>
                    <a:noFill/>
                  </a:tcPr>
                </a:tc>
              </a:tr>
              <a:tr h="309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2. รอง ผอ.รพ.ศ./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รพ.ช.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4229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3. หน.ฝ่ายเวชกรรมสังคมของ รพ.ศ./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รพ.ช.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6501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4. หน.ฝ่ายสุขาภิบาลและสิ่งแวดล้อม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36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5. สาธารณสุขอำเภอ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เลขานุการและคณะทำงาน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32829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6. ผู้รับผิดชอบงาน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EPI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นวก.สธ.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สสอ.</a:t>
                      </a:r>
                      <a:endParaRPr lang="th-TH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ผู้ช่วยเลขานุการและคณะทำงาน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0" y="3068960"/>
            <a:ext cx="9144000" cy="3573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บทบาทหน้าที่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1.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เสนอแผนปฏิบัติงานของอำเภอและแผนกรณีพบ  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เพื่อให้คณะกรรมการฯ </a:t>
            </a:r>
          </a:p>
          <a:p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ระดับ  จ. รับรอง </a:t>
            </a: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ประเมินคลังวัคซีนและหน่วยบริการและดำเนินการตามแผนกรณีพบ  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endParaRPr lang="th-TH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</a:t>
            </a: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ตรวจสอบความครบถ้วนถูกต้องของผลการประเมินและรายงานผลให้คณะ </a:t>
            </a:r>
            <a:b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กรรมการฯ  ระดับ จ. </a:t>
            </a:r>
          </a:p>
          <a:p>
            <a:endParaRPr lang="en-US" sz="11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ประสานการดำเนินงานต่างๆ กับคณะกรรมการฯ ระดับ จ.</a:t>
            </a:r>
            <a:endParaRPr lang="en-US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รายละเอียดการดำเนินงาน</a:t>
            </a:r>
            <a:endParaRPr lang="th-TH" sz="48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1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 การแต่งตั้งคณะกรรมการและคณะทำงานที่เกี่ยวข้อง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การเลือกเป้าหมายในการประเมิน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การเตรียมการและการจัดทำแผนสำรอง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การประเมินคลังวัคซีนและหน่วยบริการ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5. การจัดการกรณีตรวจพบว่ามี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6. การรายงานและรับรองผลการสับเปลี่ยนวัคซีนจาก 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3600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3991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การเลือกเป้าหมายในการประเมิน</a:t>
            </a:r>
            <a:endParaRPr lang="th-TH" b="1" dirty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6512" y="708432"/>
            <a:ext cx="9144000" cy="0"/>
          </a:xfrm>
          <a:prstGeom prst="line">
            <a:avLst/>
          </a:prstGeom>
          <a:ln w="136525" cmpd="sng"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0" y="1052736"/>
            <a:ext cx="914400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การประเมินความสำเร็จการสับเปลี่ยน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200" b="1" dirty="0" err="1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r>
              <a:rPr lang="th-TH" sz="32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ประกอบด้วยการประเมิน 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คลังวัคซีน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”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และ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หน่วยบริการ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”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มีนิยาม ดังนี้</a:t>
            </a:r>
          </a:p>
          <a:p>
            <a:endParaRPr lang="th-TH" sz="1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1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คลังวัคซีน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หมายถึง    คลังวัคซีน รพ. ทุกแห่ง ที่มีการสำรอง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               ก่อนเปลี่ยนเป็น </a:t>
            </a:r>
            <a:r>
              <a:rPr lang="en-US" sz="3600" b="1" dirty="0" err="1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105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105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หน่วยบริการ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หมายถึง หน่วยบริการสาธารณสุข</a:t>
            </a:r>
            <a:r>
              <a:rPr lang="th-TH" sz="3600" b="1" u="sng" dirty="0" smtClean="0">
                <a:solidFill>
                  <a:srgbClr val="C0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ทุกแห่ง ทุกสังกัด</a:t>
            </a:r>
          </a:p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               ที่มีการให้บริการ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ก่อนเป็น</a:t>
            </a:r>
            <a:r>
              <a:rPr lang="en-US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r>
              <a:rPr lang="en-US" sz="36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endPara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*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หมายรวมถึง รพ.สต./รพ.ทุกระดับ/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PCU 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ของ รพ. และในสังกัด</a:t>
            </a:r>
            <a:b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    มหาวิทยาลัย/ </a:t>
            </a:r>
            <a:r>
              <a:rPr lang="th-TH" sz="3200" b="1" dirty="0" err="1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อปท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./คลินิกเอกชน และอื่นๆ ที่เข้าเกณฑ์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481"/>
            <a:ext cx="9144000" cy="86431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h-TH" sz="24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3600" y="610598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*</a:t>
            </a:r>
            <a:endParaRPr lang="th-TH" sz="1800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06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วิธีเลือกเป้าหมาย</a:t>
            </a:r>
            <a:endParaRPr lang="th-TH" sz="4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789677520"/>
              </p:ext>
            </p:extLst>
          </p:nvPr>
        </p:nvGraphicFramePr>
        <p:xfrm>
          <a:off x="107504" y="1102097"/>
          <a:ext cx="89644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3550369"/>
            <a:ext cx="8640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การเลือกเป้าหมาย ให้จำแนกประเมินเป็นรายอำเภอ</a:t>
            </a:r>
          </a:p>
          <a:p>
            <a:r>
              <a:rPr lang="th-TH" sz="4000" b="1" dirty="0">
                <a:latin typeface="EucrosiaUPC" pitchFamily="18" charset="-34"/>
                <a:cs typeface="EucrosiaUPC" pitchFamily="18" charset="-34"/>
              </a:rPr>
              <a:t>	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รอบที่ 1 	คลังทุกแห่ง และ หน่วยบริการ 10</a:t>
            </a:r>
            <a:r>
              <a:rPr lang="en-US" sz="3600" b="1" dirty="0" smtClean="0">
                <a:latin typeface="EucrosiaUPC" pitchFamily="18" charset="-34"/>
                <a:cs typeface="EucrosiaUPC" pitchFamily="18" charset="-34"/>
              </a:rPr>
              <a:t>%</a:t>
            </a:r>
            <a:endParaRPr lang="th-TH" sz="3600" b="1" dirty="0" smtClean="0">
              <a:latin typeface="EucrosiaUPC" pitchFamily="18" charset="-34"/>
              <a:cs typeface="EucrosiaUPC" pitchFamily="18" charset="-34"/>
            </a:endParaRPr>
          </a:p>
          <a:p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	รอบที่ 2 	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กรณี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รอบที่ 1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ตรวจ</a:t>
            </a:r>
            <a:r>
              <a:rPr lang="th-TH" sz="36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พบ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           เลือก</a:t>
            </a:r>
            <a:r>
              <a:rPr lang="th-TH" sz="3600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เป้าหมาย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หน่วยบริการเพิ่มอีก </a:t>
            </a:r>
            <a:r>
              <a:rPr lang="th-TH" sz="3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%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lang="th-TH" sz="36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9144000" cy="554483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0015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ตัวอย่าง </a:t>
            </a:r>
            <a:r>
              <a:rPr lang="en-US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: </a:t>
            </a: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การคำนวณจำนวนเป้าหมายของการประเมิน </a:t>
            </a:r>
            <a:endParaRPr lang="en-US" sz="4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36712"/>
            <a:ext cx="8964488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สมมุติ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: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อ.หนองไผ่ จ.เพชรบูรณ์ มีคลังวัคซีน 1 แห่ง คลินิกวัคซีน</a:t>
            </a:r>
          </a:p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ใน </a:t>
            </a:r>
            <a:r>
              <a:rPr lang="th-TH" sz="3600" b="1" dirty="0" err="1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รพช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. 1 แห่ง รพ.สต. 15 แห่ง คลินิกเอกชนที่ให้บริการ</a:t>
            </a:r>
            <a:b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</a:t>
            </a:r>
            <a:r>
              <a:rPr lang="en-US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OPV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1 แห่ง แต่ไม่มีหน่วยบริการสาธารณสุขขององค์กร</a:t>
            </a:r>
            <a:b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ปกครองส่วนท้องถิ่น </a:t>
            </a:r>
            <a:b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เป้าหมาย</a:t>
            </a:r>
            <a:r>
              <a:rPr lang="th-TH" sz="3600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รวมของ อ.หนองไผ่ จ.เพชรบูรณ์ คือ 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?</a:t>
            </a:r>
          </a:p>
          <a:p>
            <a:endParaRPr lang="th-TH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คำตอบ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: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- คลังวัคซีน    จำนวนทั้งสิ้น   1 แห่ง </a:t>
            </a:r>
          </a:p>
          <a:p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	 - หน่วยบริการ จำนวนทั้งสิ้น 17 แห่ง  </a:t>
            </a:r>
            <a:endParaRPr lang="en-US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36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9144000" cy="5544839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260648"/>
            <a:ext cx="8964488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การคำนวณจำนวนเป้าหมายของการประเมิน</a:t>
            </a:r>
            <a:r>
              <a:rPr lang="th-TH" sz="3600" b="1" u="sng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รอบแรก </a:t>
            </a:r>
            <a:endParaRPr lang="en-US" sz="3200" b="1" u="sng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คลังวัคซีนทุกแห่งในพื้นที่ และ</a:t>
            </a:r>
          </a:p>
          <a:p>
            <a:pPr>
              <a:buFont typeface="Wingdings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หน่วยบริการร้อยละ 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10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ของหน่วยบริการทั้งหมดในอำเภอนั้น</a:t>
            </a:r>
          </a:p>
          <a:p>
            <a:endParaRPr lang="th-TH" sz="1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อ.หนองไผ่ จ.เพชรบูรณ์ มีคลังวัคซีน จำนวน 1 แห่ง </a:t>
            </a:r>
          </a:p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และหน่วยบริการ จำนวน 17 แห่ง </a:t>
            </a:r>
          </a:p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มีเป้าหมายของการประเมิน</a:t>
            </a:r>
            <a:r>
              <a:rPr lang="th-TH" sz="3600" b="1" u="sng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รอบแรก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คือ ?</a:t>
            </a:r>
            <a:endParaRPr lang="en-US" sz="36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1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rgbClr val="CC00CC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endParaRPr lang="en-US" sz="3200" b="1" dirty="0" smtClean="0">
              <a:solidFill>
                <a:srgbClr val="CC00CC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149080"/>
            <a:ext cx="9144000" cy="237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คำตอบ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: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</a:t>
            </a:r>
            <a:r>
              <a:rPr lang="th-TH" sz="3200" b="1" dirty="0" smtClean="0">
                <a:solidFill>
                  <a:srgbClr val="C0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17 </a:t>
            </a:r>
            <a:r>
              <a:rPr lang="en-US" sz="3200" b="1" dirty="0" smtClean="0">
                <a:solidFill>
                  <a:srgbClr val="C0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x 0.1 = 1.</a:t>
            </a:r>
            <a:r>
              <a:rPr lang="th-TH" sz="3200" b="1" dirty="0" smtClean="0">
                <a:solidFill>
                  <a:srgbClr val="C0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7 </a:t>
            </a:r>
            <a:endParaRPr lang="en-US" sz="320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  ต้องเลือกหน่วยบริการ จำนวน 2 แห่ง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สรุป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: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เป้าหมายการประเมิน</a:t>
            </a:r>
            <a:r>
              <a:rPr lang="th-TH" sz="3200" b="1" u="sng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รอบแรก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ของ อ.หนองไผ่ จ.เพชรบูรณ์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คือ คลังวัคซีนจำนวน 1 แห่ง และ หน่วยบริการจำนวน 2 แห่ง</a:t>
            </a:r>
            <a:endParaRPr lang="en-US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rgbClr val="CC00CC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endParaRPr lang="en-US" sz="3200" b="1" dirty="0" smtClean="0">
              <a:solidFill>
                <a:srgbClr val="CC00CC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9144000" cy="5544839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32656"/>
            <a:ext cx="9144000" cy="63367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การคำนวณจำนวนเป้าหมายเพิ่ม รอบที่ 2 </a:t>
            </a:r>
            <a:b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u="sng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กรณีตรวจพบ </a:t>
            </a:r>
            <a:r>
              <a:rPr lang="en-US" sz="3600" b="1" u="sng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u="sng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ในการประเมินรอบแรก </a:t>
            </a:r>
          </a:p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หน่วยบริการร้อยละ 5 ของหน่วยบริการทั้งหมดในอำเภอนั้น </a:t>
            </a:r>
            <a:endParaRPr lang="en-US" sz="3600" b="1" dirty="0" smtClean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sz="3200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 </a:t>
            </a:r>
            <a:r>
              <a:rPr lang="en-US" sz="3200" i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(</a:t>
            </a:r>
            <a:r>
              <a:rPr lang="th-TH" sz="3200" i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ไม่รวมคลังวัคซีน เนื่องจากอยู่ในการประเมินทุกแห่งในรอบแรกแล้ว</a:t>
            </a:r>
            <a:r>
              <a:rPr lang="en-US" sz="3200" i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)</a:t>
            </a:r>
          </a:p>
          <a:p>
            <a:endParaRPr lang="th-TH" sz="1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อ.หนองไผ่ จ.เพชรบูรณ์ มีหน่วยบริการ จำนวน 17 แห่ง 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จำนวนหน่วยบริการสำหรับเข้าตรวจประเมินเพิ่มกรณีตรวจพบ </a:t>
            </a:r>
            <a:r>
              <a:rPr lang="en-US" sz="32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b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ในการประเมินรอบแรก คือ</a:t>
            </a:r>
            <a:endParaRPr lang="en-US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1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rgbClr val="CC00CC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endParaRPr lang="en-US" sz="3200" b="1" dirty="0" smtClean="0">
              <a:solidFill>
                <a:srgbClr val="CC00CC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149080"/>
            <a:ext cx="9144000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>
            <a:no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คำตอบ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0.05 = 0.85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จึงต้องเลือกหน่วยบริการสำรองไว้ 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แห่ง</a:t>
            </a:r>
          </a:p>
          <a:p>
            <a:endParaRPr lang="th-TH" sz="24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สรุป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เป้าหมายการประเมินเพิ่ม</a:t>
            </a:r>
            <a:r>
              <a:rPr lang="th-TH" sz="2400" b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กรณีตรวจพบ </a:t>
            </a:r>
            <a:r>
              <a:rPr lang="en-US" sz="2400" b="1" u="sng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400" b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ในการประเมินรอบแรก อ.หนองไผ่ จ.เพชรบูรณ์ คือ </a:t>
            </a:r>
          </a:p>
          <a:p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หน่วยบริการ จำนวน 1 แห่ง  </a:t>
            </a:r>
            <a:endParaRPr lang="en-US" sz="24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9144000" cy="5545137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การเลือกหน่วยบริการเพื่อประเมิน </a:t>
            </a:r>
            <a:b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ให้ใช้วิธี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FF33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“เลือกแบบเฉพาะเจาะจง </a:t>
            </a:r>
            <a:r>
              <a:rPr lang="en-US" sz="3600" b="1" dirty="0" smtClean="0">
                <a:solidFill>
                  <a:srgbClr val="FF33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(purposive sampling)</a:t>
            </a:r>
            <a:r>
              <a:rPr lang="th-TH" sz="3600" b="1" dirty="0" smtClean="0">
                <a:solidFill>
                  <a:srgbClr val="FF33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”</a:t>
            </a:r>
          </a:p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มีหลักเกณฑ์ดังนี้</a:t>
            </a:r>
            <a:endParaRPr lang="en-US" sz="1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1.หน่วยบริการที่คาดว่าไม่สามารถเก็บกลับวัคซีนได้ครบถ้วน</a:t>
            </a:r>
          </a:p>
          <a:p>
            <a:pPr lvl="0"/>
            <a:endParaRPr lang="en-US" sz="1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2.หน่วยบริการที่เคยมีประวัติว่า ไม่สามารถดำเนินงานสร้างเสริมภูมิคุ้มกัน</a:t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โรคให้เป็นไปตามที่กำหนด เช่น พื้นที่หน่วยบริการที่มีความครอบคลุม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b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OPV3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ต่ำกว่า 90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%</a:t>
            </a:r>
          </a:p>
          <a:p>
            <a:pPr lvl="0"/>
            <a:endParaRPr lang="en-US" sz="1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3.หน่วยบริการที่มีประชากรในความรับผิดชอบมาก หรือมีค่ายผู้อพยพ</a:t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อยู่ในพื้นที่รับผิดชอบ </a:t>
            </a:r>
          </a:p>
          <a:p>
            <a:pPr lvl="0"/>
            <a:endParaRPr lang="en-US" sz="1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4.หน่วยบริการที่เข้าถึงยาก หรืออยู่ในพื้นที่ห่างไกล หรืออยู่ใกล้ชายแดน </a:t>
            </a:r>
          </a:p>
          <a:p>
            <a:pPr lvl="0"/>
            <a:endParaRPr lang="en-US" sz="105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algn="ctr"/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ทั้งนี้หากไม่มีหน่วยบริการที่เข้าเกณฑ์เบื้องต้น อาจเลือกหน่วยบริการ</a:t>
            </a:r>
            <a:b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ที่เห็นว่าเหมาะสมหรือใช้วิธีเลือกแบบสุ่ม</a:t>
            </a:r>
            <a:r>
              <a:rPr lang="en-US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(random sampling)</a:t>
            </a: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endParaRPr lang="en-US" sz="36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รายละเอียดการดำเนินงาน</a:t>
            </a:r>
            <a:endParaRPr lang="th-TH" sz="48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1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 การแต่งตั้งคณะกรรมการและคณะทำงานที่เกี่ยวข้อง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การเลือกเป้าหมายในการประเมิน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 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การเตรียมการและการจัดทำแผนสำรอง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กรณีตรวจพบว่ามี </a:t>
            </a:r>
            <a:r>
              <a:rPr lang="en-US" sz="3600" b="1" dirty="0" err="1">
                <a:solidFill>
                  <a:srgbClr val="FF33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การประเมินคลังวัคซีนและหน่วยบริการ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5. การจัดการกรณีตรวจพบว่ามี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6. การรายงานและรับรองผลการสับเปลี่ยนวัคซีนจาก 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3600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8805310"/>
              </p:ext>
            </p:extLst>
          </p:nvPr>
        </p:nvGraphicFramePr>
        <p:xfrm>
          <a:off x="457200" y="84725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การเตรียมการและจัดทำแผนสำรองกรณีตรวจพบ </a:t>
            </a:r>
            <a:r>
              <a:rPr lang="en-US" sz="2400" b="1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หลงเหลือ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669617188"/>
              </p:ext>
            </p:extLst>
          </p:nvPr>
        </p:nvGraphicFramePr>
        <p:xfrm>
          <a:off x="107504" y="620688"/>
          <a:ext cx="896448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450569845"/>
              </p:ext>
            </p:extLst>
          </p:nvPr>
        </p:nvGraphicFramePr>
        <p:xfrm>
          <a:off x="251520" y="260648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รายละเอียดการดำเนินงาน</a:t>
            </a:r>
            <a:endParaRPr lang="th-TH" sz="48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1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 การแต่งตั้งคณะกรรมการและคณะทำงานที่เกี่ยวข้อง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การเลือกเป้าหมายในการประเมิน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การเตรียมการและการจัดทำแผนสำรอง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4. การประเมินคลังวัคซีนและหน่วยบริการ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5. การจัดการกรณีตรวจพบว่ามี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6. การรายงานและรับรองผลการสับเปลี่ยนวัคซีนจาก 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3600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2023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การประเมินคลังวัคซีน</a:t>
            </a:r>
            <a:endParaRPr lang="th-TH" sz="4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836712"/>
            <a:ext cx="9144000" cy="602128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</a:p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sz="36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ให้ผู้ประเมินดำเนินการดังนี้</a:t>
            </a:r>
          </a:p>
          <a:p>
            <a:endPara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4862867"/>
              </p:ext>
            </p:extLst>
          </p:nvPr>
        </p:nvGraphicFramePr>
        <p:xfrm>
          <a:off x="683568" y="2060848"/>
          <a:ext cx="784887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10958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ตรวจสอบตู้เย็นและตู้แช่แข็งทุกตู้ที่อยู่ในคลังยาใหญ่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 และคลังยาสำรองว่ายังมีขวด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หลงเหลืออยู่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หรือไม่</a:t>
                      </a:r>
                    </a:p>
                  </a:txBody>
                  <a:tcPr>
                    <a:noFill/>
                  </a:tcPr>
                </a:tc>
              </a:tr>
              <a:tr h="1095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สอบถามผู้ดูแลคลังวัคซีนว่ามีการเก็บขวด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 ไว้ที่อื่นอีกหรือไม่ </a:t>
                      </a:r>
                    </a:p>
                  </a:txBody>
                  <a:tcPr>
                    <a:noFill/>
                  </a:tcPr>
                </a:tc>
              </a:tr>
              <a:tr h="1095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ตรวจสอบว่าที่คลังวัคซีนได้สำรอง </a:t>
                      </a:r>
                      <a:r>
                        <a:rPr lang="en-US" sz="3600" b="1" dirty="0" err="1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bOPV</a:t>
                      </a: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และ </a:t>
                      </a:r>
                      <a:r>
                        <a:rPr lang="en-US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IPV </a:t>
                      </a: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 สำหรับให้บริการไว้หรือไม่ </a:t>
                      </a:r>
                    </a:p>
                  </a:txBody>
                  <a:tcPr>
                    <a:noFill/>
                  </a:tcPr>
                </a:tc>
              </a:tr>
              <a:tr h="600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บันทึกข้อมูลการตรวจประเมินตามแบบ 8.8.1</a:t>
                      </a:r>
                      <a:endParaRPr lang="en-US" sz="3600" b="1" dirty="0" smtClean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483768" y="260648"/>
          <a:ext cx="4655587" cy="6309320"/>
        </p:xfrm>
        <a:graphic>
          <a:graphicData uri="http://schemas.openxmlformats.org/presentationml/2006/ole">
            <p:oleObj spid="_x0000_s51231" name="Document" r:id="rId3" imgW="6192075" imgH="839221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2023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การประเมินหน่วยบริการ</a:t>
            </a:r>
            <a:endParaRPr lang="th-TH" sz="4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268760"/>
            <a:ext cx="8280920" cy="56886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ให้ผู้ประเมินดำเนินการดังนี้</a:t>
            </a:r>
          </a:p>
          <a:p>
            <a:endParaRPr lang="th-TH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ตรวจสอบตู้เย็นและตู้แช่แข็งทุกตู้ว่ามี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หลงเหลือหรือไม่  ทั้งที่ยังไม่เปิดและเปิดใช้แล้ว</a:t>
            </a:r>
          </a:p>
          <a:p>
            <a:endParaRPr lang="th-TH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สอบถามผู้รับผิดชอบ 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cold chain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ของหน่วยบริการ </a:t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ว่ามีการเก็บขวด</a:t>
            </a: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ไว้ที่อื่นอีกหรือไม่ </a:t>
            </a:r>
          </a:p>
          <a:p>
            <a:endParaRPr lang="th-TH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ตรวจสอบว่าหน่วยบริการเริ่มให้บริการ 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IPV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ไปแล้วหรือไม่ 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จากทะเบียนบริการ/บันทึกในคอมพิวเตอร์/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family folder</a:t>
            </a:r>
            <a:endParaRPr lang="th-TH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th-TH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บันทึกข้อมูลการตรวจประเมินตามแบบ 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8.8.2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195737" y="22162"/>
          <a:ext cx="4824536" cy="6919223"/>
        </p:xfrm>
        <a:graphic>
          <a:graphicData uri="http://schemas.openxmlformats.org/presentationml/2006/ole">
            <p:oleObj spid="_x0000_s52255" name="Document" r:id="rId3" imgW="6192075" imgH="88836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/>
          <p:nvPr/>
        </p:nvGrpSpPr>
        <p:grpSpPr>
          <a:xfrm>
            <a:off x="395536" y="0"/>
            <a:ext cx="8280920" cy="6309320"/>
            <a:chOff x="-1179512" y="97362"/>
            <a:chExt cx="7992888" cy="8339320"/>
          </a:xfrm>
        </p:grpSpPr>
        <p:sp>
          <p:nvSpPr>
            <p:cNvPr id="189" name="AutoShape 2"/>
            <p:cNvSpPr>
              <a:spLocks noChangeArrowheads="1"/>
            </p:cNvSpPr>
            <p:nvPr/>
          </p:nvSpPr>
          <p:spPr bwMode="auto">
            <a:xfrm>
              <a:off x="3546717" y="97362"/>
              <a:ext cx="1368151" cy="104315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คณะทำงานฯ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ระดับอำเภอ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0" name="AutoShape 2"/>
            <p:cNvSpPr>
              <a:spLocks noChangeArrowheads="1"/>
            </p:cNvSpPr>
            <p:nvPr/>
          </p:nvSpPr>
          <p:spPr bwMode="auto">
            <a:xfrm>
              <a:off x="2295657" y="1439635"/>
              <a:ext cx="1712851" cy="889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</a:t>
              </a:r>
            </a:p>
            <a:p>
              <a:pPr lvl="0" algn="ctr"/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หน่วย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บริการ 10 </a:t>
              </a:r>
              <a:r>
                <a:rPr lang="en-US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1" name="AutoShape 2"/>
            <p:cNvSpPr>
              <a:spLocks noChangeArrowheads="1"/>
            </p:cNvSpPr>
            <p:nvPr/>
          </p:nvSpPr>
          <p:spPr bwMode="auto">
            <a:xfrm>
              <a:off x="4311255" y="1439635"/>
              <a:ext cx="1530648" cy="8890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ประเมินคลังวัคซีนทุกแห่ง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2" name="AutoShape 2"/>
            <p:cNvSpPr>
              <a:spLocks noChangeArrowheads="1"/>
            </p:cNvSpPr>
            <p:nvPr/>
          </p:nvSpPr>
          <p:spPr bwMode="auto">
            <a:xfrm>
              <a:off x="2852936" y="2843808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3" name="AutoShape 2"/>
            <p:cNvSpPr>
              <a:spLocks noChangeArrowheads="1"/>
            </p:cNvSpPr>
            <p:nvPr/>
          </p:nvSpPr>
          <p:spPr bwMode="auto">
            <a:xfrm>
              <a:off x="4329100" y="284380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6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4" name="AutoShape 2"/>
            <p:cNvSpPr>
              <a:spLocks noChangeArrowheads="1"/>
            </p:cNvSpPr>
            <p:nvPr/>
          </p:nvSpPr>
          <p:spPr bwMode="auto">
            <a:xfrm>
              <a:off x="2712677" y="4019290"/>
              <a:ext cx="1475785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400" b="1" dirty="0" smtClean="0">
                  <a:latin typeface="TH SarabunPSK" pitchFamily="34" charset="-34"/>
                  <a:cs typeface="TH SarabunPSK" pitchFamily="34" charset="-34"/>
                </a:rPr>
                <a:t>ประเมินหน่วยบริการเพิ่ม  5</a:t>
              </a:r>
              <a:r>
                <a:rPr lang="en-US" sz="1400" b="1" dirty="0" smtClean="0"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6" name="AutoShape 2"/>
            <p:cNvSpPr>
              <a:spLocks noChangeArrowheads="1"/>
            </p:cNvSpPr>
            <p:nvPr/>
          </p:nvSpPr>
          <p:spPr bwMode="auto">
            <a:xfrm>
              <a:off x="2132856" y="5195168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7" name="AutoShape 2"/>
            <p:cNvSpPr>
              <a:spLocks noChangeArrowheads="1"/>
            </p:cNvSpPr>
            <p:nvPr/>
          </p:nvSpPr>
          <p:spPr bwMode="auto">
            <a:xfrm>
              <a:off x="3609020" y="519516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8" name="AutoShape 2"/>
            <p:cNvSpPr>
              <a:spLocks noChangeArrowheads="1"/>
            </p:cNvSpPr>
            <p:nvPr/>
          </p:nvSpPr>
          <p:spPr bwMode="auto">
            <a:xfrm>
              <a:off x="5140303" y="5076056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32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เสร็จสิ้น</a:t>
              </a:r>
              <a:endPara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9" name="AutoShape 2"/>
            <p:cNvSpPr>
              <a:spLocks noChangeArrowheads="1"/>
            </p:cNvSpPr>
            <p:nvPr/>
          </p:nvSpPr>
          <p:spPr bwMode="auto">
            <a:xfrm>
              <a:off x="44624" y="5148064"/>
              <a:ext cx="1673073" cy="11050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แจ้งผู้รับผิดชอบเพื่อนำวัคซีนไปทำลาย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3429000" y="1155490"/>
              <a:ext cx="1440160" cy="296416"/>
              <a:chOff x="3429000" y="1187624"/>
              <a:chExt cx="1440160" cy="29641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6"/>
            <p:cNvGrpSpPr/>
            <p:nvPr/>
          </p:nvGrpSpPr>
          <p:grpSpPr>
            <a:xfrm rot="10800000">
              <a:off x="3429000" y="2339752"/>
              <a:ext cx="1440160" cy="296416"/>
              <a:chOff x="3429000" y="1187624"/>
              <a:chExt cx="1440160" cy="29641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1"/>
            <p:cNvGrpSpPr/>
            <p:nvPr/>
          </p:nvGrpSpPr>
          <p:grpSpPr>
            <a:xfrm>
              <a:off x="3429000" y="2555776"/>
              <a:ext cx="1440160" cy="296416"/>
              <a:chOff x="3429000" y="1187624"/>
              <a:chExt cx="1440160" cy="296416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/>
            <p:cNvCxnSpPr/>
            <p:nvPr/>
          </p:nvCxnSpPr>
          <p:spPr>
            <a:xfrm>
              <a:off x="3429000" y="3731654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8"/>
            <p:cNvGrpSpPr/>
            <p:nvPr/>
          </p:nvGrpSpPr>
          <p:grpSpPr>
            <a:xfrm>
              <a:off x="2708920" y="4907532"/>
              <a:ext cx="1440160" cy="296416"/>
              <a:chOff x="3429000" y="1187624"/>
              <a:chExt cx="1440160" cy="296416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/>
            <p:cNvCxnSpPr/>
            <p:nvPr/>
          </p:nvCxnSpPr>
          <p:spPr>
            <a:xfrm>
              <a:off x="2708920" y="6084168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utoShape 2"/>
            <p:cNvSpPr>
              <a:spLocks noChangeArrowheads="1"/>
            </p:cNvSpPr>
            <p:nvPr/>
          </p:nvSpPr>
          <p:spPr bwMode="auto">
            <a:xfrm>
              <a:off x="1412776" y="7547682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7" name="AutoShape 2"/>
            <p:cNvSpPr>
              <a:spLocks noChangeArrowheads="1"/>
            </p:cNvSpPr>
            <p:nvPr/>
          </p:nvSpPr>
          <p:spPr bwMode="auto">
            <a:xfrm>
              <a:off x="2888940" y="7547682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1988840" y="7260046"/>
              <a:ext cx="1440160" cy="296416"/>
              <a:chOff x="3429000" y="1187624"/>
              <a:chExt cx="1440160" cy="29641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Straight Arrow Connector 208"/>
            <p:cNvCxnSpPr/>
            <p:nvPr/>
          </p:nvCxnSpPr>
          <p:spPr>
            <a:xfrm>
              <a:off x="4725144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6009413" y="334786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445224" y="3347864"/>
              <a:ext cx="5760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6021288" y="6168051"/>
              <a:ext cx="0" cy="1800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016939" y="7956376"/>
              <a:ext cx="201622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03"/>
            <p:cNvGrpSpPr/>
            <p:nvPr/>
          </p:nvGrpSpPr>
          <p:grpSpPr>
            <a:xfrm flipH="1">
              <a:off x="860461" y="3347864"/>
              <a:ext cx="1992474" cy="1800201"/>
              <a:chOff x="692696" y="3419872"/>
              <a:chExt cx="569278" cy="1728193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3"/>
            <p:cNvGrpSpPr/>
            <p:nvPr/>
          </p:nvGrpSpPr>
          <p:grpSpPr>
            <a:xfrm flipH="1">
              <a:off x="860462" y="6263809"/>
              <a:ext cx="552314" cy="1692567"/>
              <a:chOff x="692696" y="6320451"/>
              <a:chExt cx="2016224" cy="1800200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 flipV="1">
                <a:off x="2697045" y="6320451"/>
                <a:ext cx="0" cy="18002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692696" y="8108776"/>
                <a:ext cx="201622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Arrow Connector 215"/>
            <p:cNvCxnSpPr/>
            <p:nvPr/>
          </p:nvCxnSpPr>
          <p:spPr>
            <a:xfrm flipH="1">
              <a:off x="1700808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15"/>
            <p:cNvGrpSpPr/>
            <p:nvPr/>
          </p:nvGrpSpPr>
          <p:grpSpPr>
            <a:xfrm flipH="1">
              <a:off x="-171400" y="683568"/>
              <a:ext cx="3744414" cy="432048"/>
              <a:chOff x="692696" y="3419872"/>
              <a:chExt cx="569278" cy="1728193"/>
            </a:xfrm>
          </p:grpSpPr>
          <p:cxnSp>
            <p:nvCxnSpPr>
              <p:cNvPr id="224" name="Straight Arrow Connector 223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AutoShape 2"/>
            <p:cNvSpPr>
              <a:spLocks noChangeArrowheads="1"/>
            </p:cNvSpPr>
            <p:nvPr/>
          </p:nvSpPr>
          <p:spPr bwMode="auto">
            <a:xfrm>
              <a:off x="-747464" y="1115616"/>
              <a:ext cx="1296144" cy="5760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คณะกรรมการฯระดับจังหวัด</a:t>
              </a:r>
              <a:endParaRPr lang="en-US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9" name="AutoShape 2"/>
            <p:cNvSpPr>
              <a:spLocks noChangeArrowheads="1"/>
            </p:cNvSpPr>
            <p:nvPr/>
          </p:nvSpPr>
          <p:spPr bwMode="auto">
            <a:xfrm>
              <a:off x="-1179512" y="2122574"/>
              <a:ext cx="2088232" cy="6492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รับ</a:t>
              </a:r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รายงานว่าพบ</a:t>
              </a:r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>
                  <a:latin typeface="TH SarabunPSK" pitchFamily="34" charset="-34"/>
                  <a:cs typeface="TH SarabunPSK" pitchFamily="34" charset="-34"/>
                </a:rPr>
                <a:t>tOPV</a:t>
              </a:r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ครบตามเกณฑ์</a:t>
              </a:r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*</a:t>
              </a:r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ต้อง  </a:t>
              </a:r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sp>
          <p:nvSpPr>
            <p:cNvPr id="220" name="AutoShape 2"/>
            <p:cNvSpPr>
              <a:spLocks noChangeArrowheads="1"/>
            </p:cNvSpPr>
            <p:nvPr/>
          </p:nvSpPr>
          <p:spPr bwMode="auto">
            <a:xfrm>
              <a:off x="-963488" y="3178944"/>
              <a:ext cx="1584176" cy="9748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200" b="1" dirty="0">
                  <a:latin typeface="TH SarabunPSK" pitchFamily="34" charset="-34"/>
                  <a:cs typeface="TH SarabunPSK" pitchFamily="34" charset="-34"/>
                </a:rPr>
                <a:t>ประเมินหน่วยบริการทุกแห่งในทุกอำเภอ</a:t>
              </a:r>
              <a:endParaRPr lang="en-US" sz="1200" b="1" dirty="0"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en-US" sz="1200" b="1" dirty="0"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>
              <a:off x="-171400" y="1691680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-171400" y="2771800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484784" y="593079"/>
              <a:ext cx="1440160" cy="6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รายงาน</a:t>
              </a:r>
            </a:p>
          </p:txBody>
        </p:sp>
        <p:sp>
          <p:nvSpPr>
            <p:cNvPr id="195" name="AutoShape 2"/>
            <p:cNvSpPr>
              <a:spLocks noChangeArrowheads="1"/>
            </p:cNvSpPr>
            <p:nvPr/>
          </p:nvSpPr>
          <p:spPr bwMode="auto">
            <a:xfrm>
              <a:off x="1724412" y="6287020"/>
              <a:ext cx="2020920" cy="95176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ประเมินหน่วยบริการ</a:t>
              </a:r>
            </a:p>
            <a:p>
              <a:pPr lvl="0"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ทุกแห่งในอำเภอ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pPr lvl="0" algn="ctr"/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D-sweep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50" name="Title 1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แผนผังการประเมินความสำเร็จ ภายหลังการสับเปลี่ยนวัคซีนจาก </a:t>
            </a:r>
            <a:r>
              <a:rPr lang="en-US" sz="1800" b="1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1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1800" b="1" dirty="0" err="1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907704" y="0"/>
          <a:ext cx="5040560" cy="6748868"/>
        </p:xfrm>
        <a:graphic>
          <a:graphicData uri="http://schemas.openxmlformats.org/presentationml/2006/ole">
            <p:oleObj spid="_x0000_s53280" name="Document" r:id="rId3" imgW="6192075" imgH="8292560" progId="Word.Document.12">
              <p:embed/>
            </p:oleObj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908720"/>
            <a:ext cx="1656184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ตรวจสอบ</a:t>
            </a:r>
            <a:r>
              <a:rPr lang="th-TH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ความถูกต้อง</a:t>
            </a:r>
            <a:r>
              <a:rPr lang="th-TH" sz="32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sz="32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และสรุปผลการประเมินตามแบบ</a:t>
            </a:r>
            <a:r>
              <a:rPr lang="en-US" sz="3200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8.8.5 </a:t>
            </a:r>
            <a:endParaRPr lang="th-TH" sz="3200" b="1" dirty="0" smtClean="0">
              <a:solidFill>
                <a:srgbClr val="66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algn="ctr">
              <a:buFont typeface="Arial" pitchFamily="34" charset="0"/>
              <a:buChar char="•"/>
            </a:pPr>
            <a:endParaRPr lang="th-TH" sz="3200" b="1" dirty="0" smtClean="0">
              <a:solidFill>
                <a:srgbClr val="66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algn="ctr"/>
            <a:endParaRPr lang="en-US" sz="3200" b="1" dirty="0" smtClean="0">
              <a:solidFill>
                <a:srgbClr val="66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36296" y="908720"/>
            <a:ext cx="1835696" cy="3672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66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ส่งรายงานให้เลขานุการคณะทำงานฯ ระดับอำเภอ เพื่อรวบรวมส่งให้แก่คณะกรรมการฯ ระดับจังหวัด</a:t>
            </a:r>
            <a:endParaRPr lang="en-US" b="1" dirty="0" smtClean="0">
              <a:solidFill>
                <a:srgbClr val="66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b="1" dirty="0" smtClean="0">
              <a:solidFill>
                <a:srgbClr val="66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19672" y="13407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6804248" y="13407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รายละเอียดการดำเนินงาน</a:t>
            </a:r>
            <a:endParaRPr lang="th-TH" sz="48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1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 การแต่งตั้งคณะกรรมการและคณะทำงานที่เกี่ยวข้อง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การเลือกเป้าหมายในการประเมิน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การเตรียมการและการจัดทำแผนสำรอง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การประเมินคลังวัคซีนและหน่วยบริการ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5. การจัดการกรณีตรวจพบว่ามี </a:t>
            </a:r>
            <a:r>
              <a:rPr lang="en-US" sz="3600" b="1" dirty="0" err="1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6. การรายงานและรับรองผลการสับเปลี่ยนวัคซีนจาก 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3600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0178704"/>
              </p:ext>
            </p:extLst>
          </p:nvPr>
        </p:nvGraphicFramePr>
        <p:xfrm>
          <a:off x="289298" y="908720"/>
          <a:ext cx="8603181" cy="462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26"/>
                <a:gridCol w="1328024"/>
                <a:gridCol w="866596"/>
                <a:gridCol w="1361793"/>
                <a:gridCol w="1114194"/>
                <a:gridCol w="1237994"/>
                <a:gridCol w="1465554"/>
              </a:tblGrid>
              <a:tr h="770188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จันทร์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อังคาร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พุธ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พฤหัส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ศุกร์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เสาร์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อาทิตย์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8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9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12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13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14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16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17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18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19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22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23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24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25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26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27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28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rgbClr val="FFFF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29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27985" y="3144873"/>
            <a:ext cx="252028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3200" b="1" dirty="0" err="1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ครั้งสุดท้าย </a:t>
            </a:r>
            <a:endParaRPr lang="en-US" sz="3200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508104" y="3645024"/>
            <a:ext cx="360040" cy="339994"/>
          </a:xfrm>
          <a:prstGeom prst="down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4824185"/>
            <a:ext cx="184698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เริ่มให้ </a:t>
            </a:r>
            <a:r>
              <a:rPr lang="en-US" sz="3600" b="1" dirty="0" err="1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bOPV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endParaRPr lang="en-US" sz="36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229959" y="4972834"/>
            <a:ext cx="360040" cy="196974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17232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23-28 </a:t>
            </a:r>
            <a:r>
              <a:rPr lang="th-TH" sz="3000" b="1" dirty="0" err="1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งดให้</a:t>
            </a:r>
            <a:r>
              <a:rPr lang="th-TH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1-5 (ถ้าตรงนัด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WBC 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ให้เลื่อนนัด)   </a:t>
            </a:r>
            <a:b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3000" b="1" i="1" u="sng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25 </a:t>
            </a:r>
            <a:r>
              <a:rPr lang="th-TH" sz="3000" b="1" i="1" u="sng" dirty="0" err="1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i="1" u="sng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หน่วยบริการเก็บ </a:t>
            </a:r>
            <a:r>
              <a:rPr lang="en-US" sz="30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ส่งกลับ 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CUP </a:t>
            </a:r>
            <a:r>
              <a:rPr lang="th-TH" sz="3000" b="1" i="1" u="sng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26 เม.ย.</a:t>
            </a:r>
            <a:r>
              <a:rPr lang="en-US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CUP </a:t>
            </a:r>
            <a:r>
              <a:rPr lang="th-TH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ส่ง </a:t>
            </a:r>
            <a:r>
              <a:rPr lang="th-TH" sz="30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สสจ</a:t>
            </a:r>
            <a:r>
              <a:rPr lang="th-TH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.เพื่อ</a:t>
            </a:r>
            <a:r>
              <a:rPr lang="th-TH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ทำลายภายใน </a:t>
            </a:r>
            <a:r>
              <a:rPr lang="th-TH" sz="3000" b="1" i="1" u="sng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28 </a:t>
            </a:r>
            <a:r>
              <a:rPr lang="th-TH" sz="3000" b="1" i="1" u="sng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i="1" u="sng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endParaRPr lang="en-US" sz="3000" b="1" i="1" u="sng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462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เดือนเมษายน 2559 </a:t>
            </a:r>
            <a:endParaRPr lang="en-US" sz="4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683568" y="5373216"/>
            <a:ext cx="4104456" cy="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17"/>
          <p:cNvSpPr/>
          <p:nvPr/>
        </p:nvSpPr>
        <p:spPr>
          <a:xfrm>
            <a:off x="6156176" y="5301208"/>
            <a:ext cx="2734021" cy="288032"/>
          </a:xfrm>
          <a:prstGeom prst="borderCallout1">
            <a:avLst>
              <a:gd name="adj1" fmla="val 7803"/>
              <a:gd name="adj2" fmla="val 18469"/>
              <a:gd name="adj3" fmla="val -56084"/>
              <a:gd name="adj4" fmla="val -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switch date</a:t>
            </a:r>
            <a:endParaRPr lang="th-TH" sz="18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9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3991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การจัดการ </a:t>
            </a:r>
            <a:r>
              <a:rPr lang="en-US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: </a:t>
            </a: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กรณีตรวจพบว่ามี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  <a:endParaRPr lang="th-TH" sz="4000" b="1" dirty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endParaRPr lang="th-TH" sz="8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r>
              <a:rPr lang="th-TH" sz="2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</a:p>
          <a:p>
            <a:pPr lvl="0"/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r>
              <a:rPr lang="th-TH" sz="2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/>
            <a:endParaRPr lang="en-US" sz="20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297330515"/>
              </p:ext>
            </p:extLst>
          </p:nvPr>
        </p:nvGraphicFramePr>
        <p:xfrm>
          <a:off x="0" y="908720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8007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การจัดการกรณีตรวจพบว่ามี 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หลงเหลือ</a:t>
            </a:r>
            <a:endParaRPr lang="th-TH" b="1" dirty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lvl="0"/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808620164"/>
              </p:ext>
            </p:extLst>
          </p:nvPr>
        </p:nvGraphicFramePr>
        <p:xfrm>
          <a:off x="323528" y="1165200"/>
          <a:ext cx="8568952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99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/>
          <p:nvPr/>
        </p:nvGrpSpPr>
        <p:grpSpPr>
          <a:xfrm>
            <a:off x="251520" y="116632"/>
            <a:ext cx="8424936" cy="6192688"/>
            <a:chOff x="-1318518" y="251520"/>
            <a:chExt cx="8131894" cy="8185162"/>
          </a:xfrm>
        </p:grpSpPr>
        <p:sp>
          <p:nvSpPr>
            <p:cNvPr id="189" name="AutoShape 2"/>
            <p:cNvSpPr>
              <a:spLocks noChangeArrowheads="1"/>
            </p:cNvSpPr>
            <p:nvPr/>
          </p:nvSpPr>
          <p:spPr bwMode="auto">
            <a:xfrm>
              <a:off x="3491924" y="251520"/>
              <a:ext cx="1278142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คณะทำงานฯ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ระดับอำเภอ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0" name="AutoShape 2"/>
            <p:cNvSpPr>
              <a:spLocks noChangeArrowheads="1"/>
            </p:cNvSpPr>
            <p:nvPr/>
          </p:nvSpPr>
          <p:spPr bwMode="auto">
            <a:xfrm>
              <a:off x="2852936" y="1439635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</a:t>
              </a:r>
            </a:p>
            <a:p>
              <a:pPr lvl="0" algn="ctr"/>
              <a:r>
                <a:rPr lang="th-TH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หน่วยบริการ10</a:t>
              </a:r>
              <a:r>
                <a:rPr lang="en-US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1" name="AutoShape 2"/>
            <p:cNvSpPr>
              <a:spLocks noChangeArrowheads="1"/>
            </p:cNvSpPr>
            <p:nvPr/>
          </p:nvSpPr>
          <p:spPr bwMode="auto">
            <a:xfrm>
              <a:off x="4293096" y="1439635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ประเมินคลังวัคซีนทุกแห่ง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2" name="AutoShape 2"/>
            <p:cNvSpPr>
              <a:spLocks noChangeArrowheads="1"/>
            </p:cNvSpPr>
            <p:nvPr/>
          </p:nvSpPr>
          <p:spPr bwMode="auto">
            <a:xfrm>
              <a:off x="2852936" y="284380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3" name="AutoShape 2"/>
            <p:cNvSpPr>
              <a:spLocks noChangeArrowheads="1"/>
            </p:cNvSpPr>
            <p:nvPr/>
          </p:nvSpPr>
          <p:spPr bwMode="auto">
            <a:xfrm>
              <a:off x="4329100" y="284380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4" name="AutoShape 2"/>
            <p:cNvSpPr>
              <a:spLocks noChangeArrowheads="1"/>
            </p:cNvSpPr>
            <p:nvPr/>
          </p:nvSpPr>
          <p:spPr bwMode="auto">
            <a:xfrm>
              <a:off x="2488605" y="3963396"/>
              <a:ext cx="1892153" cy="889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ประเมินหน่วยบริการเพิ่ม  5</a:t>
              </a:r>
              <a:r>
                <a:rPr lang="en-US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6" name="AutoShape 2"/>
            <p:cNvSpPr>
              <a:spLocks noChangeArrowheads="1"/>
            </p:cNvSpPr>
            <p:nvPr/>
          </p:nvSpPr>
          <p:spPr bwMode="auto">
            <a:xfrm>
              <a:off x="2132856" y="519516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7" name="AutoShape 2"/>
            <p:cNvSpPr>
              <a:spLocks noChangeArrowheads="1"/>
            </p:cNvSpPr>
            <p:nvPr/>
          </p:nvSpPr>
          <p:spPr bwMode="auto">
            <a:xfrm>
              <a:off x="3609020" y="519516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8" name="AutoShape 2"/>
            <p:cNvSpPr>
              <a:spLocks noChangeArrowheads="1"/>
            </p:cNvSpPr>
            <p:nvPr/>
          </p:nvSpPr>
          <p:spPr bwMode="auto">
            <a:xfrm>
              <a:off x="5140303" y="5076056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เสร็จสิ้น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9" name="AutoShape 2"/>
            <p:cNvSpPr>
              <a:spLocks noChangeArrowheads="1"/>
            </p:cNvSpPr>
            <p:nvPr/>
          </p:nvSpPr>
          <p:spPr bwMode="auto">
            <a:xfrm>
              <a:off x="44624" y="5148064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แจ้งผู้รับผิดชอบเพื่อนำวัคซีนไปทำลาย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3429000" y="1155490"/>
              <a:ext cx="1440160" cy="296416"/>
              <a:chOff x="3429000" y="1187624"/>
              <a:chExt cx="1440160" cy="29641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6"/>
            <p:cNvGrpSpPr/>
            <p:nvPr/>
          </p:nvGrpSpPr>
          <p:grpSpPr>
            <a:xfrm rot="10800000">
              <a:off x="3429000" y="2339752"/>
              <a:ext cx="1440160" cy="296416"/>
              <a:chOff x="3429000" y="1187624"/>
              <a:chExt cx="1440160" cy="29641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1"/>
            <p:cNvGrpSpPr/>
            <p:nvPr/>
          </p:nvGrpSpPr>
          <p:grpSpPr>
            <a:xfrm>
              <a:off x="3429000" y="2555776"/>
              <a:ext cx="1440160" cy="296416"/>
              <a:chOff x="3429000" y="1187624"/>
              <a:chExt cx="1440160" cy="296416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/>
            <p:cNvCxnSpPr/>
            <p:nvPr/>
          </p:nvCxnSpPr>
          <p:spPr>
            <a:xfrm>
              <a:off x="3429000" y="3731654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8"/>
            <p:cNvGrpSpPr/>
            <p:nvPr/>
          </p:nvGrpSpPr>
          <p:grpSpPr>
            <a:xfrm>
              <a:off x="2708920" y="4907532"/>
              <a:ext cx="1440160" cy="296416"/>
              <a:chOff x="3429000" y="1187624"/>
              <a:chExt cx="1440160" cy="296416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/>
            <p:cNvCxnSpPr/>
            <p:nvPr/>
          </p:nvCxnSpPr>
          <p:spPr>
            <a:xfrm>
              <a:off x="2708920" y="6084168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utoShape 2"/>
            <p:cNvSpPr>
              <a:spLocks noChangeArrowheads="1"/>
            </p:cNvSpPr>
            <p:nvPr/>
          </p:nvSpPr>
          <p:spPr bwMode="auto">
            <a:xfrm>
              <a:off x="1412776" y="7547682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7" name="AutoShape 2"/>
            <p:cNvSpPr>
              <a:spLocks noChangeArrowheads="1"/>
            </p:cNvSpPr>
            <p:nvPr/>
          </p:nvSpPr>
          <p:spPr bwMode="auto">
            <a:xfrm>
              <a:off x="2888940" y="7547682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1988840" y="7260046"/>
              <a:ext cx="1440160" cy="296416"/>
              <a:chOff x="3429000" y="1187624"/>
              <a:chExt cx="1440160" cy="29641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Straight Arrow Connector 208"/>
            <p:cNvCxnSpPr/>
            <p:nvPr/>
          </p:nvCxnSpPr>
          <p:spPr>
            <a:xfrm>
              <a:off x="4725144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6009413" y="334786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445224" y="3347864"/>
              <a:ext cx="5760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6021288" y="6168051"/>
              <a:ext cx="0" cy="1800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016939" y="7956376"/>
              <a:ext cx="201622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03"/>
            <p:cNvGrpSpPr/>
            <p:nvPr/>
          </p:nvGrpSpPr>
          <p:grpSpPr>
            <a:xfrm flipH="1">
              <a:off x="860461" y="3347864"/>
              <a:ext cx="1992474" cy="1800201"/>
              <a:chOff x="692696" y="3419872"/>
              <a:chExt cx="569278" cy="1728193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3"/>
            <p:cNvGrpSpPr/>
            <p:nvPr/>
          </p:nvGrpSpPr>
          <p:grpSpPr>
            <a:xfrm flipH="1">
              <a:off x="860462" y="6263809"/>
              <a:ext cx="552314" cy="1692567"/>
              <a:chOff x="692696" y="6320451"/>
              <a:chExt cx="2016224" cy="1800200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 flipV="1">
                <a:off x="2697045" y="6320451"/>
                <a:ext cx="0" cy="18002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692696" y="8108776"/>
                <a:ext cx="201622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Arrow Connector 215"/>
            <p:cNvCxnSpPr/>
            <p:nvPr/>
          </p:nvCxnSpPr>
          <p:spPr>
            <a:xfrm flipH="1">
              <a:off x="1700808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15"/>
            <p:cNvGrpSpPr/>
            <p:nvPr/>
          </p:nvGrpSpPr>
          <p:grpSpPr>
            <a:xfrm flipH="1">
              <a:off x="-171400" y="683568"/>
              <a:ext cx="3744414" cy="432048"/>
              <a:chOff x="692696" y="3419872"/>
              <a:chExt cx="569278" cy="1728193"/>
            </a:xfrm>
          </p:grpSpPr>
          <p:cxnSp>
            <p:nvCxnSpPr>
              <p:cNvPr id="224" name="Straight Arrow Connector 223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AutoShape 2"/>
            <p:cNvSpPr>
              <a:spLocks noChangeArrowheads="1"/>
            </p:cNvSpPr>
            <p:nvPr/>
          </p:nvSpPr>
          <p:spPr bwMode="auto">
            <a:xfrm>
              <a:off x="-892105" y="1115617"/>
              <a:ext cx="1519682" cy="753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คณะกรรมการฯระดับจังหวัด</a:t>
              </a:r>
              <a:endParaRPr lang="en-US" sz="1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9" name="AutoShape 2"/>
            <p:cNvSpPr>
              <a:spLocks noChangeArrowheads="1"/>
            </p:cNvSpPr>
            <p:nvPr/>
          </p:nvSpPr>
          <p:spPr bwMode="auto">
            <a:xfrm>
              <a:off x="-1318518" y="2328635"/>
              <a:ext cx="2316131" cy="8238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400" b="1" dirty="0" smtClean="0">
                  <a:latin typeface="TH SarabunPSK" pitchFamily="34" charset="-34"/>
                  <a:cs typeface="TH SarabunPSK" pitchFamily="34" charset="-34"/>
                </a:rPr>
                <a:t>รับ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รายงานว่าพบ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400" b="1" dirty="0" err="1">
                  <a:latin typeface="TH SarabunPSK" pitchFamily="34" charset="-34"/>
                  <a:cs typeface="TH SarabunPSK" pitchFamily="34" charset="-34"/>
                </a:rPr>
                <a:t>tOPV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ครบตามเกณฑ์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*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ต้อง  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sp>
          <p:nvSpPr>
            <p:cNvPr id="220" name="AutoShape 2"/>
            <p:cNvSpPr>
              <a:spLocks noChangeArrowheads="1"/>
            </p:cNvSpPr>
            <p:nvPr/>
          </p:nvSpPr>
          <p:spPr bwMode="auto">
            <a:xfrm>
              <a:off x="-1249015" y="3582691"/>
              <a:ext cx="1973089" cy="123703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ประเมินหน่วยบริการทุก</a:t>
              </a:r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แห่ง ใน</a:t>
              </a: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ทุกอำเภอ</a:t>
              </a:r>
              <a:endParaRPr lang="en-US" sz="1600" b="1" dirty="0"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>
              <a:off x="-171400" y="1975345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-171400" y="3201985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484784" y="593079"/>
              <a:ext cx="1440160" cy="6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รายงาน</a:t>
              </a:r>
            </a:p>
          </p:txBody>
        </p:sp>
        <p:sp>
          <p:nvSpPr>
            <p:cNvPr id="195" name="AutoShape 2"/>
            <p:cNvSpPr>
              <a:spLocks noChangeArrowheads="1"/>
            </p:cNvSpPr>
            <p:nvPr/>
          </p:nvSpPr>
          <p:spPr bwMode="auto">
            <a:xfrm>
              <a:off x="1392113" y="6287020"/>
              <a:ext cx="2646451" cy="9517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</a:t>
              </a:r>
              <a:r>
                <a:rPr lang="th-TH" sz="2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บริการทุกแห่ง </a:t>
              </a:r>
              <a:br>
                <a:rPr lang="th-TH" sz="2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ใน</a:t>
              </a:r>
              <a:r>
                <a:rPr lang="th-TH" sz="2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r>
                <a:rPr lang="en-US" sz="2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D-sweep</a:t>
              </a: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50" name="Title 1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แผนผังการประเมินความสำเร็จ ภายหลังการสับเปลี่ยนวัคซีนจาก </a:t>
            </a:r>
            <a:r>
              <a:rPr lang="en-US" sz="1800" b="1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1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1800" b="1" dirty="0" err="1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3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57021052"/>
              </p:ext>
            </p:extLst>
          </p:nvPr>
        </p:nvGraphicFramePr>
        <p:xfrm>
          <a:off x="251520" y="476672"/>
          <a:ext cx="8640960" cy="600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7072"/>
            <a:ext cx="9144000" cy="6207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เกณฑ์พิจารณาให้ทำ</a:t>
            </a:r>
            <a:r>
              <a:rPr lang="en-US" sz="54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P-sweep</a:t>
            </a:r>
            <a:endParaRPr lang="th-TH" sz="5400" b="1" dirty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0861410"/>
              </p:ext>
            </p:extLst>
          </p:nvPr>
        </p:nvGraphicFramePr>
        <p:xfrm>
          <a:off x="179512" y="2522985"/>
          <a:ext cx="8784976" cy="393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5856650"/>
              </a:tblGrid>
              <a:tr h="111270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จำนวน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อำเภอทั้งหมด</a:t>
                      </a:r>
                      <a:br>
                        <a:rPr lang="th-TH" sz="2800" baseline="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ในจังหวัด</a:t>
                      </a:r>
                      <a:endParaRPr lang="th-TH" sz="2800" dirty="0">
                        <a:solidFill>
                          <a:schemeClr val="tx1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เกณฑ์ที่กำหนดให้ทำ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P-sweep</a:t>
                      </a:r>
                      <a:endParaRPr lang="th-TH" sz="2800" dirty="0">
                        <a:solidFill>
                          <a:schemeClr val="tx1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3234">
                <a:tc>
                  <a:txBody>
                    <a:bodyPr/>
                    <a:lstStyle/>
                    <a:p>
                      <a:pPr algn="ctr"/>
                      <a:endParaRPr lang="th-TH" sz="10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≤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10 </a:t>
                      </a:r>
                      <a:endParaRPr lang="th-TH" sz="32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endParaRPr lang="th-TH" sz="1000" dirty="0">
                        <a:solidFill>
                          <a:srgbClr val="0000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0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พบ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หลงเหลือ ตั้งแต่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2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อำเภอขึ้นไป</a:t>
                      </a:r>
                      <a:endParaRPr lang="th-TH" sz="3200" dirty="0">
                        <a:solidFill>
                          <a:srgbClr val="0000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1181">
                <a:tc>
                  <a:txBody>
                    <a:bodyPr/>
                    <a:lstStyle/>
                    <a:p>
                      <a:pPr algn="ctr"/>
                      <a:endParaRPr lang="en-US" sz="1050" b="1" dirty="0" smtClean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11-20</a:t>
                      </a:r>
                      <a:endParaRPr lang="th-TH" sz="3200" b="1" dirty="0" smtClean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endParaRPr lang="th-TH" sz="10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 smtClean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พบ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หลงเหลือ ตั้งแต่ </a:t>
                      </a:r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4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อำเภอขึ้นไป</a:t>
                      </a:r>
                      <a:endParaRPr lang="th-TH" sz="32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3234"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≥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21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endParaRPr lang="en-US" sz="32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ctr"/>
                      <a:endParaRPr lang="th-TH" sz="1000" dirty="0">
                        <a:solidFill>
                          <a:srgbClr val="0000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 smtClean="0">
                        <a:solidFill>
                          <a:srgbClr val="00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พบ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หลงเหลือ ตั้งแต่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อำเภอขึ้นไป</a:t>
                      </a:r>
                      <a:endParaRPr lang="th-TH" sz="3200" dirty="0">
                        <a:solidFill>
                          <a:srgbClr val="0000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1143784"/>
            <a:ext cx="9107488" cy="1080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การขยายขอบเขตการประเมินไปยังทุกหน่วยบริการในจังหวัด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b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(P-sweep)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ให้พิจารณาตามเกณฑ์ดังนี้</a:t>
            </a:r>
            <a:endParaRPr lang="en-US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r>
              <a:rPr lang="en-US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 </a:t>
            </a:r>
          </a:p>
          <a:p>
            <a:endParaRPr lang="en-US" sz="36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/>
          <p:nvPr/>
        </p:nvGrpSpPr>
        <p:grpSpPr>
          <a:xfrm>
            <a:off x="179512" y="116632"/>
            <a:ext cx="8496944" cy="6192688"/>
            <a:chOff x="-1388021" y="251520"/>
            <a:chExt cx="8201397" cy="8185162"/>
          </a:xfrm>
        </p:grpSpPr>
        <p:sp>
          <p:nvSpPr>
            <p:cNvPr id="189" name="AutoShape 2"/>
            <p:cNvSpPr>
              <a:spLocks noChangeArrowheads="1"/>
            </p:cNvSpPr>
            <p:nvPr/>
          </p:nvSpPr>
          <p:spPr bwMode="auto">
            <a:xfrm>
              <a:off x="3491924" y="251520"/>
              <a:ext cx="1278142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คณะทำงานฯ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ระดับอำเภอ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0" name="AutoShape 2"/>
            <p:cNvSpPr>
              <a:spLocks noChangeArrowheads="1"/>
            </p:cNvSpPr>
            <p:nvPr/>
          </p:nvSpPr>
          <p:spPr bwMode="auto">
            <a:xfrm>
              <a:off x="2852936" y="1439635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</a:t>
              </a:r>
            </a:p>
            <a:p>
              <a:pPr lvl="0" algn="ctr"/>
              <a:r>
                <a:rPr lang="th-TH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หน่วยบริการ10</a:t>
              </a:r>
              <a:r>
                <a:rPr lang="en-US" sz="1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1" name="AutoShape 2"/>
            <p:cNvSpPr>
              <a:spLocks noChangeArrowheads="1"/>
            </p:cNvSpPr>
            <p:nvPr/>
          </p:nvSpPr>
          <p:spPr bwMode="auto">
            <a:xfrm>
              <a:off x="4293096" y="1439635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ประเมินคลังวัคซีนทุกแห่ง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2" name="AutoShape 2"/>
            <p:cNvSpPr>
              <a:spLocks noChangeArrowheads="1"/>
            </p:cNvSpPr>
            <p:nvPr/>
          </p:nvSpPr>
          <p:spPr bwMode="auto">
            <a:xfrm>
              <a:off x="2852936" y="2843808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3" name="AutoShape 2"/>
            <p:cNvSpPr>
              <a:spLocks noChangeArrowheads="1"/>
            </p:cNvSpPr>
            <p:nvPr/>
          </p:nvSpPr>
          <p:spPr bwMode="auto">
            <a:xfrm>
              <a:off x="4329100" y="284380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4" name="AutoShape 2"/>
            <p:cNvSpPr>
              <a:spLocks noChangeArrowheads="1"/>
            </p:cNvSpPr>
            <p:nvPr/>
          </p:nvSpPr>
          <p:spPr bwMode="auto">
            <a:xfrm>
              <a:off x="2488605" y="3963396"/>
              <a:ext cx="1892153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ประเมินหน่วยบริการเพิ่ม  5</a:t>
              </a:r>
              <a:r>
                <a:rPr lang="en-US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6" name="AutoShape 2"/>
            <p:cNvSpPr>
              <a:spLocks noChangeArrowheads="1"/>
            </p:cNvSpPr>
            <p:nvPr/>
          </p:nvSpPr>
          <p:spPr bwMode="auto">
            <a:xfrm>
              <a:off x="2132856" y="5195168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7" name="AutoShape 2"/>
            <p:cNvSpPr>
              <a:spLocks noChangeArrowheads="1"/>
            </p:cNvSpPr>
            <p:nvPr/>
          </p:nvSpPr>
          <p:spPr bwMode="auto">
            <a:xfrm>
              <a:off x="3609020" y="5195168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8" name="AutoShape 2"/>
            <p:cNvSpPr>
              <a:spLocks noChangeArrowheads="1"/>
            </p:cNvSpPr>
            <p:nvPr/>
          </p:nvSpPr>
          <p:spPr bwMode="auto">
            <a:xfrm>
              <a:off x="5140303" y="5076056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เสร็จสิ้น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9" name="AutoShape 2"/>
            <p:cNvSpPr>
              <a:spLocks noChangeArrowheads="1"/>
            </p:cNvSpPr>
            <p:nvPr/>
          </p:nvSpPr>
          <p:spPr bwMode="auto">
            <a:xfrm>
              <a:off x="44624" y="5148064"/>
              <a:ext cx="1673073" cy="110502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แจ้งผู้รับผิดชอบเพื่อนำวัคซีนไปทำลาย</a:t>
              </a:r>
              <a:endPara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3429000" y="1155490"/>
              <a:ext cx="1440160" cy="296416"/>
              <a:chOff x="3429000" y="1187624"/>
              <a:chExt cx="1440160" cy="29641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6"/>
            <p:cNvGrpSpPr/>
            <p:nvPr/>
          </p:nvGrpSpPr>
          <p:grpSpPr>
            <a:xfrm rot="10800000">
              <a:off x="3429000" y="2339752"/>
              <a:ext cx="1440160" cy="296416"/>
              <a:chOff x="3429000" y="1187624"/>
              <a:chExt cx="1440160" cy="29641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1"/>
            <p:cNvGrpSpPr/>
            <p:nvPr/>
          </p:nvGrpSpPr>
          <p:grpSpPr>
            <a:xfrm>
              <a:off x="3429000" y="2555776"/>
              <a:ext cx="1440160" cy="296416"/>
              <a:chOff x="3429000" y="1187624"/>
              <a:chExt cx="1440160" cy="296416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/>
            <p:cNvCxnSpPr/>
            <p:nvPr/>
          </p:nvCxnSpPr>
          <p:spPr>
            <a:xfrm>
              <a:off x="3429000" y="3731654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8"/>
            <p:cNvGrpSpPr/>
            <p:nvPr/>
          </p:nvGrpSpPr>
          <p:grpSpPr>
            <a:xfrm>
              <a:off x="2708920" y="4907532"/>
              <a:ext cx="1440160" cy="296416"/>
              <a:chOff x="3429000" y="1187624"/>
              <a:chExt cx="1440160" cy="296416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/>
            <p:cNvCxnSpPr/>
            <p:nvPr/>
          </p:nvCxnSpPr>
          <p:spPr>
            <a:xfrm>
              <a:off x="2708920" y="6084168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utoShape 2"/>
            <p:cNvSpPr>
              <a:spLocks noChangeArrowheads="1"/>
            </p:cNvSpPr>
            <p:nvPr/>
          </p:nvSpPr>
          <p:spPr bwMode="auto">
            <a:xfrm>
              <a:off x="1412776" y="7547682"/>
              <a:ext cx="1116124" cy="88900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0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7" name="AutoShape 2"/>
            <p:cNvSpPr>
              <a:spLocks noChangeArrowheads="1"/>
            </p:cNvSpPr>
            <p:nvPr/>
          </p:nvSpPr>
          <p:spPr bwMode="auto">
            <a:xfrm>
              <a:off x="2888940" y="7547682"/>
              <a:ext cx="1116124" cy="889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ไม่พบ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200" b="1" dirty="0" err="1" smtClean="0">
                  <a:latin typeface="TH SarabunPSK" pitchFamily="34" charset="-34"/>
                  <a:cs typeface="TH SarabunPSK" pitchFamily="34" charset="-34"/>
                </a:rPr>
                <a:t>tOPV</a:t>
              </a:r>
              <a:endPara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1988840" y="7260046"/>
              <a:ext cx="1440160" cy="296416"/>
              <a:chOff x="3429000" y="1187624"/>
              <a:chExt cx="1440160" cy="29641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4149080" y="11876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3429000" y="1331640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3429000" y="1340024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869160" y="1331640"/>
                <a:ext cx="0" cy="1440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Straight Arrow Connector 208"/>
            <p:cNvCxnSpPr/>
            <p:nvPr/>
          </p:nvCxnSpPr>
          <p:spPr>
            <a:xfrm>
              <a:off x="4725144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6009413" y="334786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445224" y="3347864"/>
              <a:ext cx="5760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6021288" y="6168051"/>
              <a:ext cx="0" cy="1800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016939" y="7956376"/>
              <a:ext cx="201622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03"/>
            <p:cNvGrpSpPr/>
            <p:nvPr/>
          </p:nvGrpSpPr>
          <p:grpSpPr>
            <a:xfrm flipH="1">
              <a:off x="860461" y="3347864"/>
              <a:ext cx="1992474" cy="1800201"/>
              <a:chOff x="692696" y="3419872"/>
              <a:chExt cx="569278" cy="1728193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3"/>
            <p:cNvGrpSpPr/>
            <p:nvPr/>
          </p:nvGrpSpPr>
          <p:grpSpPr>
            <a:xfrm flipH="1">
              <a:off x="860462" y="6263809"/>
              <a:ext cx="552314" cy="1692567"/>
              <a:chOff x="692696" y="6320451"/>
              <a:chExt cx="2016224" cy="1800200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 flipV="1">
                <a:off x="2697045" y="6320451"/>
                <a:ext cx="0" cy="18002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692696" y="8108776"/>
                <a:ext cx="201622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Arrow Connector 215"/>
            <p:cNvCxnSpPr/>
            <p:nvPr/>
          </p:nvCxnSpPr>
          <p:spPr>
            <a:xfrm flipH="1">
              <a:off x="1700808" y="5652120"/>
              <a:ext cx="43204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15"/>
            <p:cNvGrpSpPr/>
            <p:nvPr/>
          </p:nvGrpSpPr>
          <p:grpSpPr>
            <a:xfrm flipH="1">
              <a:off x="-171400" y="683568"/>
              <a:ext cx="3744414" cy="432048"/>
              <a:chOff x="692696" y="3419872"/>
              <a:chExt cx="569278" cy="1728193"/>
            </a:xfrm>
          </p:grpSpPr>
          <p:cxnSp>
            <p:nvCxnSpPr>
              <p:cNvPr id="224" name="Straight Arrow Connector 223"/>
              <p:cNvCxnSpPr/>
              <p:nvPr/>
            </p:nvCxnSpPr>
            <p:spPr>
              <a:xfrm flipH="1">
                <a:off x="1256885" y="3419873"/>
                <a:ext cx="0" cy="172819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692696" y="3419872"/>
                <a:ext cx="56927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AutoShape 2"/>
            <p:cNvSpPr>
              <a:spLocks noChangeArrowheads="1"/>
            </p:cNvSpPr>
            <p:nvPr/>
          </p:nvSpPr>
          <p:spPr bwMode="auto">
            <a:xfrm>
              <a:off x="-892105" y="1115617"/>
              <a:ext cx="1519682" cy="753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คณะกรรมการฯระดับจังหวัด</a:t>
              </a:r>
              <a:endParaRPr lang="en-US" sz="1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9" name="AutoShape 2"/>
            <p:cNvSpPr>
              <a:spLocks noChangeArrowheads="1"/>
            </p:cNvSpPr>
            <p:nvPr/>
          </p:nvSpPr>
          <p:spPr bwMode="auto">
            <a:xfrm>
              <a:off x="-1318518" y="2328635"/>
              <a:ext cx="2316131" cy="8238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400" b="1" dirty="0" smtClean="0">
                  <a:latin typeface="TH SarabunPSK" pitchFamily="34" charset="-34"/>
                  <a:cs typeface="TH SarabunPSK" pitchFamily="34" charset="-34"/>
                </a:rPr>
                <a:t>รับ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รายงานว่า</a:t>
              </a:r>
              <a:r>
                <a:rPr lang="th-TH" sz="1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พบ</a:t>
              </a:r>
              <a:r>
                <a:rPr lang="en-US" sz="1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tOPV</a:t>
              </a:r>
              <a:r>
                <a:rPr lang="en-US" sz="1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ครบตามเกณฑ์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*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ต้อง  </a:t>
              </a:r>
              <a:r>
                <a:rPr lang="en-US" sz="1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sp>
          <p:nvSpPr>
            <p:cNvPr id="220" name="AutoShape 2"/>
            <p:cNvSpPr>
              <a:spLocks noChangeArrowheads="1"/>
            </p:cNvSpPr>
            <p:nvPr/>
          </p:nvSpPr>
          <p:spPr bwMode="auto">
            <a:xfrm>
              <a:off x="-1388021" y="3678129"/>
              <a:ext cx="2154605" cy="123703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2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ประเมินหน่วยบริการทุก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แห่ง </a:t>
              </a: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ใน</a:t>
              </a:r>
              <a:r>
                <a:rPr lang="th-TH" sz="2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ทุกอำเภอ</a:t>
              </a:r>
              <a:endParaRPr lang="en-US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P-sweep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>
              <a:off x="-171400" y="1975345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-171400" y="3201985"/>
              <a:ext cx="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484784" y="593079"/>
              <a:ext cx="1440160" cy="6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รายงาน</a:t>
              </a:r>
            </a:p>
          </p:txBody>
        </p:sp>
        <p:sp>
          <p:nvSpPr>
            <p:cNvPr id="195" name="AutoShape 2"/>
            <p:cNvSpPr>
              <a:spLocks noChangeArrowheads="1"/>
            </p:cNvSpPr>
            <p:nvPr/>
          </p:nvSpPr>
          <p:spPr bwMode="auto">
            <a:xfrm>
              <a:off x="1461617" y="6287020"/>
              <a:ext cx="2502121" cy="95176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2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ประเมินหน่วย</a:t>
              </a:r>
              <a:r>
                <a:rPr lang="th-TH" sz="2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บริการทุกแห่ง</a:t>
              </a:r>
              <a:br>
                <a:rPr lang="th-TH" sz="2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ใน</a:t>
              </a:r>
              <a:r>
                <a:rPr lang="th-TH" sz="2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r>
                <a:rPr lang="en-US" sz="2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D-sweep</a:t>
              </a: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50" name="Title 1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แผนผังการประเมินความสำเร็จ ภายหลังการสับเปลี่ยนวัคซีนจาก </a:t>
            </a:r>
            <a:r>
              <a:rPr lang="en-US" sz="1800" b="1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1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1800" b="1" dirty="0" err="1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5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4533939" y="685601"/>
          <a:ext cx="4610061" cy="6172399"/>
        </p:xfrm>
        <a:graphic>
          <a:graphicData uri="http://schemas.openxmlformats.org/presentationml/2006/ole">
            <p:oleObj spid="_x0000_s54334" name="Document" r:id="rId3" imgW="6192075" imgH="8292560" progId="Word.Document.12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7920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แบบประเมินแบบย่อกรณีทำ 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D-sweep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และ </a:t>
            </a:r>
            <a:r>
              <a:rPr lang="en-US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P-sweep</a:t>
            </a:r>
          </a:p>
          <a:p>
            <a:pPr algn="ctr"/>
            <a:endParaRPr lang="en-US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algn="ctr"/>
            <a:endParaRPr lang="en-US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0" y="764704"/>
          <a:ext cx="4356751" cy="6093296"/>
        </p:xfrm>
        <a:graphic>
          <a:graphicData uri="http://schemas.openxmlformats.org/presentationml/2006/ole">
            <p:oleObj spid="_x0000_s54335" name="Document" r:id="rId4" imgW="6192075" imgH="8559493" progId="Word.Document.12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0" y="4869160"/>
            <a:ext cx="4176464" cy="18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บันทึกผลการประเมิน </a:t>
            </a:r>
            <a:b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และสรุปรายงานไปยัง</a:t>
            </a:r>
            <a:b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คณะอำนวยการฯระดับจังหวัด </a:t>
            </a:r>
            <a:b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ตามแบบ</a:t>
            </a:r>
            <a:r>
              <a:rPr lang="en-US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8.8.5 </a:t>
            </a: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อีกครั้ง</a:t>
            </a:r>
            <a:endParaRPr lang="en-US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algn="ctr"/>
            <a:endParaRPr lang="en-US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475656" y="4005064"/>
            <a:ext cx="648072" cy="72008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 rot="16200000">
            <a:off x="3898402" y="3526535"/>
            <a:ext cx="511878" cy="118090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รายละเอียดการดำเนินงาน</a:t>
            </a:r>
            <a:endParaRPr lang="th-TH" sz="48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1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 การแต่งตั้งคณะกรรมการและคณะทำงานที่เกี่ยวข้อง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การเลือกเป้าหมายในการประเมิน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การเตรียมการและการจัดทำแผนสำรอง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การประเมินคลังวัคซีนและหน่วยบริการ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5. การจัดการกรณีตรวจพบว่ามี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6. 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การรายงานและรับรองผลการสับเปลี่ยนวัคซีนจาก 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</a:t>
            </a:r>
            <a:r>
              <a:rPr lang="th-TH" sz="3600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600" b="1" dirty="0" err="1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36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7193"/>
            <a:ext cx="9144000" cy="83671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การรายงานและรับรองผลการสับเปลี่ยนวัคซีนจาก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200" b="1" dirty="0" err="1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en-US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651224307"/>
              </p:ext>
            </p:extLst>
          </p:nvPr>
        </p:nvGraphicFramePr>
        <p:xfrm>
          <a:off x="251520" y="1035543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179471069"/>
              </p:ext>
            </p:extLst>
          </p:nvPr>
        </p:nvGraphicFramePr>
        <p:xfrm>
          <a:off x="251520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-17193"/>
            <a:ext cx="9144000" cy="83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การรายงานและรับรองผลการสับเปลี่ยนวัคซีนจาก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2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200" b="1" dirty="0" err="1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en-US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กรอบเวลาในการดำเนินงาน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6512" y="708432"/>
            <a:ext cx="9144000" cy="0"/>
          </a:xfrm>
          <a:prstGeom prst="line">
            <a:avLst/>
          </a:prstGeom>
          <a:ln w="136525" cmpd="sng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3725750"/>
              </p:ext>
            </p:extLst>
          </p:nvPr>
        </p:nvGraphicFramePr>
        <p:xfrm>
          <a:off x="2" y="723913"/>
          <a:ext cx="914399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354958">
                <a:tc gridSpan="7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เมษายน 2559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66FF"/>
                    </a:solidFill>
                  </a:tcPr>
                </a:tc>
              </a:tr>
              <a:tr h="30763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อาทิตย์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จันทร์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อังคาร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พุธ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พฤหัส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ศุกร์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เสาร์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83967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3967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พฤษภาคม 2559</a:t>
                      </a:r>
                      <a:endParaRPr lang="en-US" sz="2400" b="1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83967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5591766"/>
            <a:ext cx="432048" cy="316835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51520" y="6130548"/>
            <a:ext cx="43204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3131839" y="5840713"/>
            <a:ext cx="549879" cy="6126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14" name="TextBox 13"/>
          <p:cNvSpPr txBox="1"/>
          <p:nvPr/>
        </p:nvSpPr>
        <p:spPr>
          <a:xfrm>
            <a:off x="683568" y="5517232"/>
            <a:ext cx="2088232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ช่วงเก็บกลับ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611478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ช่วงทำลาย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594068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ช่วงการประเมินผลและรับรองผล</a:t>
            </a:r>
            <a:endParaRPr lang="th-TH" sz="2400" b="1" dirty="0">
              <a:solidFill>
                <a:srgbClr val="66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300192" y="2708920"/>
            <a:ext cx="2843808" cy="360040"/>
          </a:xfrm>
          <a:prstGeom prst="borderCallout1">
            <a:avLst>
              <a:gd name="adj1" fmla="val 7803"/>
              <a:gd name="adj2" fmla="val 18469"/>
              <a:gd name="adj3" fmla="val -34190"/>
              <a:gd name="adj4" fmla="val 1631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switch date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796136" y="5085184"/>
            <a:ext cx="3275856" cy="360040"/>
          </a:xfrm>
          <a:prstGeom prst="borderCallout1">
            <a:avLst>
              <a:gd name="adj1" fmla="val 7802"/>
              <a:gd name="adj2" fmla="val 40223"/>
              <a:gd name="adj3" fmla="val -288163"/>
              <a:gd name="adj4" fmla="val 3850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validation date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323528" y="158317"/>
          <a:ext cx="5185621" cy="6943091"/>
        </p:xfrm>
        <a:graphic>
          <a:graphicData uri="http://schemas.openxmlformats.org/presentationml/2006/ole">
            <p:oleObj spid="_x0000_s50208" name="Document" r:id="rId3" imgW="6192075" imgH="8289322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64088" y="2492896"/>
            <a:ext cx="3672408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หากมีการทำ 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sweep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ให้รวมยอดหน่วยบริการ</a:t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ที่ประเมินจากรอบ 1 และ 2 </a:t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ตอนบันทึกข้อมูลด้วย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072" y="970850"/>
            <a:ext cx="3816424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ส่งหนังสือ เพื่อรับรองผล</a:t>
            </a:r>
            <a:b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อย่างเป็นทางการ พร้อมแนบ</a:t>
            </a:r>
          </a:p>
          <a:p>
            <a:pPr lvl="0" algn="ctr"/>
            <a: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แบบ </a:t>
            </a:r>
            <a:r>
              <a:rPr lang="en-US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8.8.1 - 8.8.6</a:t>
            </a:r>
          </a:p>
          <a:p>
            <a:pPr lvl="0" algn="ctr"/>
            <a:r>
              <a:rPr lang="th-TH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มาที่</a:t>
            </a:r>
          </a:p>
          <a:p>
            <a:pPr lvl="0" algn="ctr"/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ผู้อำนวยการสำนักโรคติดต่อทั่วไป</a:t>
            </a:r>
            <a:endParaRPr lang="en-US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 algn="ctr"/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สำนักโรคติดต่อทั่วไป กรมควบคุมโรค กระทรวงสาธารณสุข ถ.ติวานนท์ อ.เมืองนนทบุรี จ.นนทบุรี 11000</a:t>
            </a:r>
          </a:p>
        </p:txBody>
      </p:sp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107504" y="-109149"/>
          <a:ext cx="4968552" cy="7251706"/>
        </p:xfrm>
        <a:graphic>
          <a:graphicData uri="http://schemas.openxmlformats.org/presentationml/2006/ole">
            <p:oleObj spid="_x0000_s95271" name="Document" r:id="rId3" imgW="6023453" imgH="8791609" progId="Word.Document.12">
              <p:embed/>
            </p:oleObj>
          </a:graphicData>
        </a:graphic>
      </p:graphicFrame>
      <p:sp>
        <p:nvSpPr>
          <p:cNvPr id="15" name="Right Arrow 14"/>
          <p:cNvSpPr/>
          <p:nvPr/>
        </p:nvSpPr>
        <p:spPr>
          <a:xfrm>
            <a:off x="4572000" y="1988840"/>
            <a:ext cx="936104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h-TH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แผนผังการรายงานและรับรองผลการสับเปลี่ยนวัคซีนจาก </a:t>
            </a:r>
            <a:r>
              <a:rPr lang="en-US" sz="1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1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55576" y="188640"/>
            <a:ext cx="7632848" cy="6192688"/>
            <a:chOff x="1247775" y="1143000"/>
            <a:chExt cx="5064125" cy="5721350"/>
          </a:xfrm>
        </p:grpSpPr>
        <p:sp>
          <p:nvSpPr>
            <p:cNvPr id="4" name="Rounded Rectangle 217"/>
            <p:cNvSpPr>
              <a:spLocks noChangeArrowheads="1"/>
            </p:cNvSpPr>
            <p:nvPr/>
          </p:nvSpPr>
          <p:spPr bwMode="auto">
            <a:xfrm>
              <a:off x="2189163" y="1143000"/>
              <a:ext cx="2768600" cy="41275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IT?" charset="-34"/>
                  <a:ea typeface="Angsana New" pitchFamily="18" charset="-34"/>
                  <a:cs typeface="TH SarabunIT?" charset="-34"/>
                </a:rPr>
                <a:t>คณะทำงานประเมินผลฯ ระดับอำเภอ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5" name="Down Arrow 218"/>
            <p:cNvSpPr>
              <a:spLocks noChangeArrowheads="1"/>
            </p:cNvSpPr>
            <p:nvPr/>
          </p:nvSpPr>
          <p:spPr bwMode="auto">
            <a:xfrm>
              <a:off x="3490913" y="1584325"/>
              <a:ext cx="104775" cy="339725"/>
            </a:xfrm>
            <a:prstGeom prst="downArrow">
              <a:avLst>
                <a:gd name="adj1" fmla="val 50000"/>
                <a:gd name="adj2" fmla="val 60795"/>
              </a:avLst>
            </a:prstGeom>
            <a:solidFill>
              <a:srgbClr val="000000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2400"/>
            </a:p>
          </p:txBody>
        </p:sp>
        <p:sp>
          <p:nvSpPr>
            <p:cNvPr id="6" name="TextBox 51"/>
            <p:cNvSpPr txBox="1">
              <a:spLocks noChangeArrowheads="1"/>
            </p:cNvSpPr>
            <p:nvPr/>
          </p:nvSpPr>
          <p:spPr bwMode="auto">
            <a:xfrm>
              <a:off x="3560763" y="1582738"/>
              <a:ext cx="1857375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 ตรวจสอบและรายงาน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" name="Rounded Rectangle 220"/>
            <p:cNvSpPr>
              <a:spLocks noChangeArrowheads="1"/>
            </p:cNvSpPr>
            <p:nvPr/>
          </p:nvSpPr>
          <p:spPr bwMode="auto">
            <a:xfrm>
              <a:off x="2189163" y="1966913"/>
              <a:ext cx="2768600" cy="41433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คณะกรรมการรับรองผลฯ ระดับจังหวัด</a:t>
              </a:r>
              <a:endParaRPr kumimoji="0" lang="th-TH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8" name="Down Arrow 221"/>
            <p:cNvSpPr>
              <a:spLocks noChangeArrowheads="1"/>
            </p:cNvSpPr>
            <p:nvPr/>
          </p:nvSpPr>
          <p:spPr bwMode="auto">
            <a:xfrm>
              <a:off x="3498850" y="2414588"/>
              <a:ext cx="120650" cy="731837"/>
            </a:xfrm>
            <a:prstGeom prst="downArrow">
              <a:avLst>
                <a:gd name="adj1" fmla="val 50000"/>
                <a:gd name="adj2" fmla="val 60883"/>
              </a:avLst>
            </a:prstGeom>
            <a:solidFill>
              <a:srgbClr val="000000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2400"/>
            </a:p>
          </p:txBody>
        </p:sp>
        <p:sp>
          <p:nvSpPr>
            <p:cNvPr id="9" name="TextBox 54"/>
            <p:cNvSpPr txBox="1">
              <a:spLocks noChangeArrowheads="1"/>
            </p:cNvSpPr>
            <p:nvPr/>
          </p:nvSpPr>
          <p:spPr bwMode="auto">
            <a:xfrm>
              <a:off x="2050555" y="2502679"/>
              <a:ext cx="1442634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 ตรวจสอบ รวบรวม  </a:t>
              </a:r>
              <a:b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</a:b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รับรองผล และรายงาน</a:t>
              </a:r>
              <a:endParaRPr kumimoji="0" lang="th-TH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" name="Rounded Rectangle 223"/>
            <p:cNvSpPr>
              <a:spLocks noChangeArrowheads="1"/>
            </p:cNvSpPr>
            <p:nvPr/>
          </p:nvSpPr>
          <p:spPr bwMode="auto">
            <a:xfrm>
              <a:off x="2189163" y="3176588"/>
              <a:ext cx="2768600" cy="58102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ผ่านเว็บไซต์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ngsana New" pitchFamily="18" charset="-34"/>
                <a:cs typeface="TH SarabunIT?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ngsana New" pitchFamily="18" charset="-34"/>
                  <a:cs typeface="TH SarabunIT?" charset="-34"/>
                </a:rPr>
                <a:t>http://opv.ddc.moph.go.th</a:t>
              </a:r>
              <a:endParaRPr kumimoji="0" lang="th-TH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1" name="Rounded Rectangle 224"/>
            <p:cNvSpPr>
              <a:spLocks noChangeArrowheads="1"/>
            </p:cNvSpPr>
            <p:nvPr/>
          </p:nvSpPr>
          <p:spPr bwMode="auto">
            <a:xfrm>
              <a:off x="4484688" y="2547938"/>
              <a:ext cx="1827212" cy="5715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คณะกรรมการอำนวยการฯ 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gsana New" pitchFamily="18" charset="-34"/>
                <a:cs typeface="TH SarabunIT?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ระดับเขต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" name="Rounded Rectangle 225"/>
            <p:cNvSpPr>
              <a:spLocks noChangeArrowheads="1"/>
            </p:cNvSpPr>
            <p:nvPr/>
          </p:nvSpPr>
          <p:spPr bwMode="auto">
            <a:xfrm>
              <a:off x="2841625" y="5661025"/>
              <a:ext cx="1436688" cy="38735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กระทรวงสาธารณสุข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3" name="Rounded Rectangle 226"/>
            <p:cNvSpPr>
              <a:spLocks noChangeArrowheads="1"/>
            </p:cNvSpPr>
            <p:nvPr/>
          </p:nvSpPr>
          <p:spPr bwMode="auto">
            <a:xfrm>
              <a:off x="2841625" y="6457950"/>
              <a:ext cx="1436688" cy="4064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องค์การอนามัยโลก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" name="Down Arrow 228"/>
            <p:cNvSpPr>
              <a:spLocks noChangeArrowheads="1"/>
            </p:cNvSpPr>
            <p:nvPr/>
          </p:nvSpPr>
          <p:spPr bwMode="auto">
            <a:xfrm>
              <a:off x="3508375" y="6088063"/>
              <a:ext cx="104775" cy="341312"/>
            </a:xfrm>
            <a:prstGeom prst="downArrow">
              <a:avLst>
                <a:gd name="adj1" fmla="val 50000"/>
                <a:gd name="adj2" fmla="val 61079"/>
              </a:avLst>
            </a:prstGeom>
            <a:solidFill>
              <a:srgbClr val="000000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2400"/>
            </a:p>
          </p:txBody>
        </p:sp>
        <p:sp>
          <p:nvSpPr>
            <p:cNvPr id="15" name="Down Arrow 229"/>
            <p:cNvSpPr>
              <a:spLocks noChangeArrowheads="1"/>
            </p:cNvSpPr>
            <p:nvPr/>
          </p:nvSpPr>
          <p:spPr bwMode="auto">
            <a:xfrm>
              <a:off x="3503613" y="3757613"/>
              <a:ext cx="115887" cy="712787"/>
            </a:xfrm>
            <a:prstGeom prst="downArrow">
              <a:avLst>
                <a:gd name="adj1" fmla="val 50000"/>
                <a:gd name="adj2" fmla="val 61222"/>
              </a:avLst>
            </a:prstGeom>
            <a:solidFill>
              <a:srgbClr val="000000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2400"/>
            </a:p>
          </p:txBody>
        </p:sp>
        <p:sp>
          <p:nvSpPr>
            <p:cNvPr id="16" name="Rounded Rectangle 230"/>
            <p:cNvSpPr>
              <a:spLocks noChangeArrowheads="1"/>
            </p:cNvSpPr>
            <p:nvPr/>
          </p:nvSpPr>
          <p:spPr bwMode="auto">
            <a:xfrm>
              <a:off x="2189163" y="4535488"/>
              <a:ext cx="2768600" cy="56673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คณะกรรมการรับรองผล</a:t>
              </a:r>
              <a:b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</a:b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การกวาดล้างโปลิโอและการกำจัดโรคหัดแห่งชาติ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2724150" y="3844925"/>
              <a:ext cx="75565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สรุปและรายงาน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8" name="TextBox 26"/>
            <p:cNvSpPr txBox="1">
              <a:spLocks noChangeArrowheads="1"/>
            </p:cNvSpPr>
            <p:nvPr/>
          </p:nvSpPr>
          <p:spPr bwMode="auto">
            <a:xfrm>
              <a:off x="3613150" y="2538413"/>
              <a:ext cx="841375" cy="61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 ติดตาม ตรวจสอบ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9" name="Down Arrow 233"/>
            <p:cNvSpPr>
              <a:spLocks noChangeArrowheads="1"/>
            </p:cNvSpPr>
            <p:nvPr/>
          </p:nvSpPr>
          <p:spPr bwMode="auto">
            <a:xfrm>
              <a:off x="3495675" y="5149850"/>
              <a:ext cx="117475" cy="511175"/>
            </a:xfrm>
            <a:prstGeom prst="downArrow">
              <a:avLst>
                <a:gd name="adj1" fmla="val 50000"/>
                <a:gd name="adj2" fmla="val 60315"/>
              </a:avLst>
            </a:prstGeom>
            <a:solidFill>
              <a:srgbClr val="000000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2400"/>
            </a:p>
          </p:txBody>
        </p:sp>
        <p:sp>
          <p:nvSpPr>
            <p:cNvPr id="20" name="Rectangle 234"/>
            <p:cNvSpPr>
              <a:spLocks noChangeArrowheads="1"/>
            </p:cNvSpPr>
            <p:nvPr/>
          </p:nvSpPr>
          <p:spPr bwMode="auto">
            <a:xfrm>
              <a:off x="3632200" y="5126038"/>
              <a:ext cx="26797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ตรวจสอบ พิจารณา ประกาศรับรองผลสำเร็จ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gsana New" pitchFamily="18" charset="-34"/>
                <a:cs typeface="TH SarabunIT?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ในการปรับเปลี่ยนวัคซีนโปลิโอ  และรายงาน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1" name="Rounded Rectangle 235"/>
            <p:cNvSpPr>
              <a:spLocks noChangeArrowheads="1"/>
            </p:cNvSpPr>
            <p:nvPr/>
          </p:nvSpPr>
          <p:spPr bwMode="auto">
            <a:xfrm>
              <a:off x="1247775" y="3822700"/>
              <a:ext cx="1414463" cy="595313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สำนักโรคติดต่อทั่วไป กรมควบคุมโรค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2" name="Rectangle 236"/>
            <p:cNvSpPr>
              <a:spLocks noChangeArrowheads="1"/>
            </p:cNvSpPr>
            <p:nvPr/>
          </p:nvSpPr>
          <p:spPr bwMode="auto">
            <a:xfrm>
              <a:off x="3648075" y="6113463"/>
              <a:ext cx="9302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ngsana New" pitchFamily="18" charset="-34"/>
                  <a:cs typeface="TH SarabunIT?" charset="-34"/>
                </a:rPr>
                <a:t>รายงาน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cxnSp>
          <p:nvCxnSpPr>
            <p:cNvPr id="23" name="ลูกศรเชื่อมต่อแบบตรง 6"/>
            <p:cNvCxnSpPr>
              <a:cxnSpLocks noChangeShapeType="1"/>
            </p:cNvCxnSpPr>
            <p:nvPr/>
          </p:nvCxnSpPr>
          <p:spPr bwMode="auto">
            <a:xfrm>
              <a:off x="2713038" y="4070202"/>
              <a:ext cx="777875" cy="6350"/>
            </a:xfrm>
            <a:prstGeom prst="straightConnector1">
              <a:avLst/>
            </a:prstGeom>
            <a:noFill/>
            <a:ln w="34925">
              <a:solidFill>
                <a:srgbClr val="000000">
                  <a:alpha val="98822"/>
                </a:srgbClr>
              </a:solidFill>
              <a:prstDash val="sysDot"/>
              <a:round/>
              <a:headEnd/>
              <a:tailEnd type="triangle" w="med" len="med"/>
            </a:ln>
          </p:spPr>
        </p:cxnSp>
        <p:pic>
          <p:nvPicPr>
            <p:cNvPr id="24" name="รูปภาพ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3632200" y="2739657"/>
              <a:ext cx="744538" cy="984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1671168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000" b="1" dirty="0" smtClean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76672"/>
            <a:ext cx="9144000" cy="11521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/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คณะกรรมการอำนวยการประเมินผลความสำเร็จในการสับเปลี่ยน</a:t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วัคซีนจาก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200" b="1" dirty="0" err="1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r>
              <a:rPr lang="en-US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ระดับเขต</a:t>
            </a:r>
            <a:endParaRPr lang="en-US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631036"/>
              </p:ext>
            </p:extLst>
          </p:nvPr>
        </p:nvGraphicFramePr>
        <p:xfrm>
          <a:off x="251520" y="2348880"/>
          <a:ext cx="8640960" cy="35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 ระดับเขต ติดตามและตรวจสอบความครบถ้วนถูกต้อง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ของการรับรองผลการสับเปลี่ยนวัคซีนจาก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เป็น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bOPV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ระดับจังหวัด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บนเว็บไซต์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http://www.opv.ddc.moph.go.th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หากจังหวัดในเขตรับผิดชอบยังไม่ได้รายงานหรือรายงานไม่ครบถ้วน </a:t>
                      </a:r>
                      <a:r>
                        <a:rPr lang="en-US" sz="28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8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ควรให้คำแนะนำเพื่อให้ทุกจังหวัดสามารถรับรองผลการสับเปลี่ยนวัคซีน</a:t>
                      </a:r>
                    </a:p>
                    <a:p>
                      <a:pPr algn="ctr"/>
                      <a:r>
                        <a:rPr lang="th-TH" sz="28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จาก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28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เป็น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bOPV</a:t>
                      </a:r>
                      <a:r>
                        <a:rPr lang="th-TH" sz="28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ได้โดยเร็ว </a:t>
                      </a:r>
                      <a:endParaRPr lang="th-TH" sz="2800" b="1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4283968" y="177281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Down Arrow 17"/>
          <p:cNvSpPr/>
          <p:nvPr/>
        </p:nvSpPr>
        <p:spPr>
          <a:xfrm>
            <a:off x="4283968" y="393305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60648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กรอบเวลาในการดำเนินงาน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15890"/>
              </p:ext>
            </p:extLst>
          </p:nvPr>
        </p:nvGraphicFramePr>
        <p:xfrm>
          <a:off x="323528" y="1052736"/>
          <a:ext cx="8568952" cy="551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480720"/>
              </a:tblGrid>
              <a:tr h="69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วันที่</a:t>
                      </a:r>
                      <a:endParaRPr lang="en-US" sz="28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การดำเนินงาน</a:t>
                      </a:r>
                      <a:endParaRPr lang="en-US" sz="28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</a:tr>
              <a:tr h="756053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พ.ย. – ธ.ค.</a:t>
                      </a:r>
                      <a:r>
                        <a:rPr lang="th-TH" sz="24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58 </a:t>
                      </a:r>
                      <a:endParaRPr lang="th-TH" sz="2400" b="1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จัดทำคำสั่งแต่งตั้งคณะกรรมการฯ</a:t>
                      </a:r>
                      <a:r>
                        <a:rPr lang="th-TH" sz="24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u="sng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ระดับเขต</a:t>
                      </a:r>
                      <a:endParaRPr lang="th-TH" sz="2400" b="1" u="sng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4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ภายใน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ก.พ. 59</a:t>
                      </a:r>
                      <a:endParaRPr lang="en-US" sz="24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แต่งตั้งคณะกรรมการ/คณะทำงาน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 ระดับจังหวัด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คณะทำงานฯ ระดับอำเภอ</a:t>
                      </a:r>
                      <a:endParaRPr lang="en-US" sz="2400" b="1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99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2-4 </a:t>
                      </a:r>
                      <a:r>
                        <a:rPr lang="th-TH" sz="3200" b="1" dirty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พ.ค.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32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ประเมินรอบที่ 1 (10</a:t>
                      </a:r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%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)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/>
                      </a:r>
                      <a:b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หาก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พบ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ต้องประเมินรอบที่</a:t>
                      </a:r>
                      <a:r>
                        <a:rPr lang="th-TH" sz="32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2 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(</a:t>
                      </a:r>
                      <a:r>
                        <a:rPr lang="en-US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5%</a:t>
                      </a:r>
                      <a:r>
                        <a:rPr lang="th-TH" sz="32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)</a:t>
                      </a:r>
                      <a:endParaRPr lang="en-US" sz="32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6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4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พ.ค.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4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คณะทำงานฯ ระดับอำเภอ รายงานผลประเมินรอบที่ 1 และ 2 </a:t>
                      </a:r>
                      <a:b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  ไปยังคณะกรรมการระดับจังหวัด</a:t>
                      </a:r>
                      <a:endParaRPr lang="en-US" sz="2400" b="1" dirty="0" smtClean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400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คณะทำงานฯ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ระดับอำเภอ ตัดสินใจ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D-sweep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ระดับจังหวัด ตัดสินใจ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P-sweep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8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EucrosiaUPC" pitchFamily="18" charset="-34"/>
                <a:ea typeface="Tahoma" pitchFamily="34" charset="0"/>
                <a:cs typeface="EucrosiaUPC" pitchFamily="18" charset="-34"/>
              </a:rPr>
              <a:t>กรอบเวลาในการดำเนินงาน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3421726"/>
              </p:ext>
            </p:extLst>
          </p:nvPr>
        </p:nvGraphicFramePr>
        <p:xfrm>
          <a:off x="179512" y="647730"/>
          <a:ext cx="8748464" cy="55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330"/>
                <a:gridCol w="6879134"/>
              </a:tblGrid>
              <a:tr h="699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วันที่</a:t>
                      </a:r>
                      <a:endParaRPr lang="en-US" sz="28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6600FF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การดำเนินงาน</a:t>
                      </a:r>
                      <a:endParaRPr lang="en-US" sz="2800" dirty="0">
                        <a:solidFill>
                          <a:srgbClr val="6600FF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</a:tr>
              <a:tr h="835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4-5 </a:t>
                      </a:r>
                      <a:r>
                        <a:rPr lang="th-TH" sz="2400" b="1" dirty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พ.ค.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4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คณะกรรมการฯระดับจังหวัด รายงานผลการประเมินรอบ 1 และ 2 </a:t>
                      </a:r>
                      <a:b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ทาง </a:t>
                      </a:r>
                      <a:r>
                        <a:rPr lang="en-US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website</a:t>
                      </a:r>
                      <a:endParaRPr lang="en-US" sz="2400" b="1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5-10 พ.ค. </a:t>
                      </a:r>
                      <a:r>
                        <a:rPr lang="th-TH" sz="2800" b="1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800" dirty="0">
                        <a:solidFill>
                          <a:srgbClr val="0000CC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D-sweep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3600" b="1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และ/หรือ 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P-sweep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68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6 พ.ค.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4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คณะกรรมการระดับเขตฯ ติดตามผลประเมิน</a:t>
                      </a:r>
                      <a:r>
                        <a:rPr lang="th-TH" sz="24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รอบ 1 และ 2 ผ่าน </a:t>
                      </a:r>
                      <a:r>
                        <a:rPr lang="en-US" sz="2400" b="1" baseline="0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website</a:t>
                      </a:r>
                      <a:endParaRPr lang="en-US" sz="2400" b="1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0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 พ.ค. 59</a:t>
                      </a:r>
                      <a:endParaRPr lang="en-US" sz="2400" dirty="0" smtClean="0">
                        <a:solidFill>
                          <a:srgbClr val="0000CC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CC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คณะกรรมการฯระดับจังหวัด สรุปผลประเมิน</a:t>
                      </a:r>
                      <a:r>
                        <a:rPr lang="th-TH" sz="2400" b="1" u="sng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ทั้งหมด </a:t>
                      </a:r>
                      <a:r>
                        <a:rPr lang="th-TH" sz="2400" b="1" u="none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และส่งผลการรับรองทาง</a:t>
                      </a:r>
                      <a:r>
                        <a:rPr lang="th-TH" sz="2400" b="1" u="none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en-US" sz="2400" b="1" u="none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website </a:t>
                      </a:r>
                      <a:r>
                        <a:rPr lang="th-TH" sz="2400" b="1" u="none" baseline="0" dirty="0" smtClean="0">
                          <a:solidFill>
                            <a:srgbClr val="0000CC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และไปรษณีย์ ตามที่กำหนด</a:t>
                      </a:r>
                      <a:endParaRPr lang="en-US" sz="2400" u="sng" dirty="0">
                        <a:solidFill>
                          <a:srgbClr val="0000CC"/>
                        </a:solidFill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94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12 พ.ค.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59</a:t>
                      </a:r>
                      <a:endParaRPr lang="en-US" sz="24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สำนักโรคติดต่อทั่วไป รวบรวมผลการประเมินของทุกจังหวัดจังหวัด </a:t>
                      </a:r>
                      <a:r>
                        <a:rPr lang="en-US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/>
                      </a:r>
                      <a:br>
                        <a:rPr lang="en-US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</a:b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เพื่อ</a:t>
                      </a:r>
                      <a:r>
                        <a:rPr lang="th-TH" sz="2400" b="1" dirty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ส่งให้คณะกรรมการฯ ระดับชาติ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พิจารณา</a:t>
                      </a:r>
                      <a:endParaRPr lang="en-US" sz="2400" dirty="0">
                        <a:latin typeface="EucrosiaUPC" pitchFamily="18" charset="-34"/>
                        <a:ea typeface="Tahoma" pitchFamily="34" charset="0"/>
                        <a:cs typeface="EucrosiaUPC" pitchFamily="18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ทำลาย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tOPV</a:t>
                      </a:r>
                      <a:r>
                        <a:rPr lang="en-US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 </a:t>
                      </a:r>
                      <a:r>
                        <a:rPr lang="th-TH" sz="2400" b="1" dirty="0" smtClean="0">
                          <a:latin typeface="EucrosiaUPC" pitchFamily="18" charset="-34"/>
                          <a:ea typeface="Tahoma" pitchFamily="34" charset="0"/>
                          <a:cs typeface="EucrosiaUPC" pitchFamily="18" charset="-34"/>
                        </a:rPr>
                        <a:t>ที่พบให้หมด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i="1" u="sng" dirty="0">
                          <a:solidFill>
                            <a:srgbClr val="C00000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13 พ.ค. </a:t>
                      </a:r>
                      <a:r>
                        <a:rPr lang="th-TH" sz="2800" b="1" i="1" u="sng" dirty="0" smtClean="0">
                          <a:solidFill>
                            <a:srgbClr val="C00000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59</a:t>
                      </a:r>
                      <a:endParaRPr lang="en-US" sz="2800" i="1" u="sng" dirty="0">
                        <a:solidFill>
                          <a:srgbClr val="C00000"/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sng" dirty="0">
                          <a:solidFill>
                            <a:srgbClr val="C00000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ประเทศไทยประกาศรับรองผลสำเร็จในการปรับเปลี่ยนวัคซีนโปลิโอ</a:t>
                      </a:r>
                      <a:endParaRPr lang="en-US" sz="2800" u="sng" dirty="0">
                        <a:solidFill>
                          <a:srgbClr val="C00000"/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26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งานที่ต้องทำส่งหรือยังไม่เสร็จ\ppt. ประชุมโปลิโอ &amp; EPI อื่นๆ รุ่น1_19-20 ต.ค.2558\thank-you-road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37086" cy="6885384"/>
          </a:xfrm>
          <a:prstGeom prst="rect">
            <a:avLst/>
          </a:prstGeom>
          <a:noFill/>
        </p:spPr>
      </p:pic>
      <p:pic>
        <p:nvPicPr>
          <p:cNvPr id="2050" name="Picture 2" descr="F:\งานที่ต้องทำส่งหรือยังไม่เสร็จ\ppt. ประชุมโปลิโอ &amp; EPI อื่นๆ รุ่น1_19-20 ต.ค.2558\Validation-Road-Sign-66449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72" t="14205" b="16548"/>
          <a:stretch>
            <a:fillRect/>
          </a:stretch>
        </p:blipFill>
        <p:spPr bwMode="auto">
          <a:xfrm>
            <a:off x="3131840" y="-27384"/>
            <a:ext cx="6012159" cy="2808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367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th-TH" sz="4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วัตถุประสงค์</a:t>
            </a:r>
            <a:endParaRPr lang="th-TH" sz="48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8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th-TH" sz="36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เพื่อประเมินและรับรองว่าคลังวัคซีนและหน่วยบริการ</a:t>
            </a:r>
            <a:b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ไม่มี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เหลืออยู่ </a:t>
            </a:r>
          </a:p>
          <a:p>
            <a:pPr>
              <a:buFont typeface="+mj-lt"/>
              <a:buAutoNum type="arabicPeriod"/>
            </a:pPr>
            <a:endParaRPr lang="en-US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+mj-lt"/>
              <a:buAutoNum type="arabicPeriod"/>
            </a:pPr>
            <a:endParaRPr lang="en-US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เพื่อประเมินและรับรองว่าคลังวัคซีนมีการสำรอง </a:t>
            </a:r>
            <a:r>
              <a:rPr lang="en-US" sz="4000" b="1" dirty="0" err="1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en-US" sz="4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+mj-lt"/>
              <a:buAutoNum type="arabicPeriod"/>
            </a:pPr>
            <a:endParaRPr lang="en-US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buFont typeface="+mj-lt"/>
              <a:buAutoNum type="arabicPeriod"/>
            </a:pPr>
            <a:endParaRPr lang="en-US" sz="18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เพื่อประเมินและรับรองว่าคลังวัคซีนมีการสำรอง </a:t>
            </a:r>
            <a:r>
              <a:rPr lang="en-US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IPV </a:t>
            </a: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และหน่วยบริการได้เริ่มให้บริการ </a:t>
            </a:r>
            <a:r>
              <a:rPr lang="en-US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IPV</a:t>
            </a:r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แล้ว</a:t>
            </a:r>
            <a:endParaRPr lang="en-US" sz="40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0" indent="0">
              <a:buNone/>
            </a:pPr>
            <a:endParaRPr lang="th-TH" sz="4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รายละเอียดการดำเนินงาน</a:t>
            </a:r>
            <a:endParaRPr lang="th-TH" sz="48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1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 การแต่งตั้งคณะกรรมการและคณะทำงานที่เกี่ยวข้อง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การเลือกเป้าหมายในการประเมิน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การเตรียมการและการจัดทำแผนสำรอง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4. การประเมินคลังวัคซีนและหน่วยบริการ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5. การจัดการกรณีตรวจพบว่ามี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หลงเหลือ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solidFill>
                <a:schemeClr val="accent3">
                  <a:lumMod val="75000"/>
                </a:schemeClr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6. การรายงานและรับรองผลการสับเปลี่ยนวัคซีนจาก </a:t>
            </a:r>
          </a:p>
          <a:p>
            <a:pPr>
              <a:spcBef>
                <a:spcPts val="0"/>
              </a:spcBef>
              <a:buNone/>
            </a:pP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endParaRPr lang="th-TH" sz="3600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83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470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การแต่งตั้งคณะกรรมการและคณะทำงานที่เกี่ยวข้อง</a:t>
            </a:r>
            <a:endParaRPr lang="th-TH" sz="4000" b="1" dirty="0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3608" y="1052736"/>
            <a:ext cx="6984776" cy="5805264"/>
            <a:chOff x="1691680" y="2348880"/>
            <a:chExt cx="5760640" cy="4320479"/>
          </a:xfrm>
        </p:grpSpPr>
        <p:grpSp>
          <p:nvGrpSpPr>
            <p:cNvPr id="14" name="Group 13"/>
            <p:cNvGrpSpPr/>
            <p:nvPr/>
          </p:nvGrpSpPr>
          <p:grpSpPr>
            <a:xfrm>
              <a:off x="1691680" y="2348880"/>
              <a:ext cx="5760640" cy="4248472"/>
              <a:chOff x="1691680" y="2348880"/>
              <a:chExt cx="5760640" cy="424847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372200" y="2708920"/>
                <a:ext cx="0" cy="3888432"/>
              </a:xfrm>
              <a:prstGeom prst="line">
                <a:avLst/>
              </a:prstGeom>
              <a:ln w="190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771800" y="2708920"/>
                <a:ext cx="0" cy="3888432"/>
              </a:xfrm>
              <a:prstGeom prst="line">
                <a:avLst/>
              </a:prstGeom>
              <a:ln w="190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ounded Rectangle 7"/>
              <p:cNvSpPr/>
              <p:nvPr/>
            </p:nvSpPr>
            <p:spPr>
              <a:xfrm>
                <a:off x="1691680" y="2348880"/>
                <a:ext cx="5760640" cy="72008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None/>
                </a:pP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คณะกรรมการรับรองผลการกวาดล้างโปลิโอ</a:t>
                </a:r>
              </a:p>
              <a:p>
                <a:pPr lvl="0" algn="ctr">
                  <a:buNone/>
                </a:pP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และการกำจัดโรคหัด</a:t>
                </a:r>
                <a:r>
                  <a:rPr lang="th-TH" sz="3200" b="1" dirty="0" smtClean="0">
                    <a:solidFill>
                      <a:schemeClr val="tx1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แห่งชาติ</a:t>
                </a:r>
                <a:endParaRPr lang="en-US" sz="3200" b="1" dirty="0" smtClean="0">
                  <a:solidFill>
                    <a:schemeClr val="tx1"/>
                  </a:solidFill>
                  <a:latin typeface="EucrosiaUPC" pitchFamily="18" charset="-34"/>
                  <a:ea typeface="Tahoma" pitchFamily="34" charset="0"/>
                  <a:cs typeface="EucrosiaUPC" pitchFamily="18" charset="-34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691680" y="3212976"/>
                <a:ext cx="5760640" cy="93610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None/>
                </a:pP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คณะกรรมการอำนวยการประเมินผลความสำเร็จในการการสับเปลี่ยนวัคซีนจาก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tOPV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 </a:t>
                </a: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เป็น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bOPV</a:t>
                </a: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 </a:t>
                </a:r>
                <a:r>
                  <a:rPr lang="th-TH" sz="3200" b="1" dirty="0" smtClean="0">
                    <a:solidFill>
                      <a:schemeClr val="tx1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ระดับเขต</a:t>
                </a:r>
                <a:endParaRPr lang="en-US" sz="3200" b="1" dirty="0" smtClean="0">
                  <a:solidFill>
                    <a:schemeClr val="tx1"/>
                  </a:solidFill>
                  <a:latin typeface="EucrosiaUPC" pitchFamily="18" charset="-34"/>
                  <a:ea typeface="Tahoma" pitchFamily="34" charset="0"/>
                  <a:cs typeface="EucrosiaUPC" pitchFamily="18" charset="-34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691680" y="4293096"/>
                <a:ext cx="5760640" cy="72008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คณะกรรมการรับรองผลการสับเปลี่ยนวัคซีน</a:t>
                </a:r>
              </a:p>
              <a:p>
                <a:pPr algn="ctr">
                  <a:buNone/>
                </a:pP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จาก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tOPV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 </a:t>
                </a: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เป็น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bOPV</a:t>
                </a: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 ร</a:t>
                </a:r>
                <a:r>
                  <a:rPr lang="th-TH" sz="3200" b="1" dirty="0" smtClean="0">
                    <a:solidFill>
                      <a:schemeClr val="tx1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ะดับจังหวัด </a:t>
                </a:r>
                <a:endParaRPr lang="en-US" sz="3200" b="1" dirty="0" smtClean="0">
                  <a:solidFill>
                    <a:schemeClr val="tx1"/>
                  </a:solidFill>
                  <a:latin typeface="EucrosiaUPC" pitchFamily="18" charset="-34"/>
                  <a:ea typeface="Tahoma" pitchFamily="34" charset="0"/>
                  <a:cs typeface="EucrosiaUPC" pitchFamily="18" charset="-34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91680" y="5157192"/>
                <a:ext cx="5760640" cy="72008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None/>
                </a:pP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คณะทำงานประเมินผลการสับเปลี่ยนวัคซีน</a:t>
                </a:r>
              </a:p>
              <a:p>
                <a:pPr lvl="0" algn="ctr">
                  <a:buNone/>
                </a:pP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จาก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tOPV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 </a:t>
                </a: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เป็น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bOPV</a:t>
                </a:r>
                <a:r>
                  <a:rPr lang="th-TH" sz="3200" b="1" dirty="0" smtClean="0">
                    <a:solidFill>
                      <a:srgbClr val="0000FF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 </a:t>
                </a:r>
                <a:r>
                  <a:rPr lang="th-TH" sz="3200" b="1" dirty="0" smtClean="0">
                    <a:solidFill>
                      <a:schemeClr val="tx1"/>
                    </a:solidFill>
                    <a:latin typeface="EucrosiaUPC" pitchFamily="18" charset="-34"/>
                    <a:ea typeface="Tahoma" pitchFamily="34" charset="0"/>
                    <a:cs typeface="EucrosiaUPC" pitchFamily="18" charset="-34"/>
                  </a:rPr>
                  <a:t>ระดับอำเภอ</a:t>
                </a:r>
                <a:endParaRPr lang="en-US" sz="3200" b="1" dirty="0" smtClean="0">
                  <a:solidFill>
                    <a:schemeClr val="tx1"/>
                  </a:solidFill>
                  <a:latin typeface="EucrosiaUPC" pitchFamily="18" charset="-34"/>
                  <a:ea typeface="Tahoma" pitchFamily="34" charset="0"/>
                  <a:cs typeface="EucrosiaUPC" pitchFamily="18" charset="-34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 flipV="1">
              <a:off x="2339752" y="6525344"/>
              <a:ext cx="864096" cy="14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940152" y="6525344"/>
              <a:ext cx="864096" cy="14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>
                <a:latin typeface="EucrosiaUPC" pitchFamily="18" charset="-34"/>
                <a:cs typeface="EucrosiaUPC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การแต่งตั้งคณะกรรมการและคณะทำงานที่เกี่ยวข้อง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736304"/>
          </a:xfrm>
          <a:noFill/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ปลัด </a:t>
            </a:r>
            <a:r>
              <a:rPr lang="th-TH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สธ.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แต่งตั้ง</a:t>
            </a:r>
          </a:p>
          <a:p>
            <a:pPr lvl="0">
              <a:buNone/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คณะกรรมการรับรองผลการกวาดล้างโปลิโอ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และการกำจัดโรคหัดแห่งชาติ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แต่งตั้ง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คณะกรรมการอำนวยการสับเปลี่ยนวัคซีนจาก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ระดับเขต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4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005064"/>
            <a:ext cx="9180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3789040"/>
            <a:ext cx="9144000" cy="2808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คณะกรรมการรับรองผลการสับเปลี่ยนวัคซีน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จาก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ระดับจังหวัด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คณะทำงานประเมินผลการสับเปลี่ยนวัคซีน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จาก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ระดับอำเภอ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323528" y="1808820"/>
            <a:ext cx="396044" cy="3960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Bent-Up Arrow 10"/>
          <p:cNvSpPr/>
          <p:nvPr/>
        </p:nvSpPr>
        <p:spPr>
          <a:xfrm rot="5400000">
            <a:off x="863588" y="2975016"/>
            <a:ext cx="396044" cy="3960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862234" y="4221088"/>
            <a:ext cx="195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แต่งตั้ง</a:t>
            </a:r>
            <a:endParaRPr lang="th-TH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2234" y="5229200"/>
            <a:ext cx="195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สสอ.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แต่งตั้ง</a:t>
            </a:r>
            <a:endParaRPr lang="th-TH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56176" y="43651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ight Arrow 13"/>
          <p:cNvSpPr/>
          <p:nvPr/>
        </p:nvSpPr>
        <p:spPr>
          <a:xfrm>
            <a:off x="6156176" y="537321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2664296"/>
          </a:xfrm>
          <a:noFill/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6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 </a:t>
            </a:r>
            <a:r>
              <a:rPr lang="th-TH" b="1" dirty="0" smtClean="0">
                <a:solidFill>
                  <a:srgbClr val="C0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บทบาทหน้าที่</a:t>
            </a:r>
          </a:p>
          <a:p>
            <a:pPr lvl="0">
              <a:spcBef>
                <a:spcPts val="0"/>
              </a:spcBef>
              <a:buNone/>
            </a:pPr>
            <a:endParaRPr lang="en-US" sz="1050" b="1" dirty="0" smtClean="0">
              <a:solidFill>
                <a:srgbClr val="C0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1.</a:t>
            </a: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ให้คำปรึกษาและกำกับติดตามการสับเปลี่ยน </a:t>
            </a:r>
            <a:r>
              <a:rPr lang="en-US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28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เป็น  </a:t>
            </a:r>
            <a:r>
              <a:rPr lang="en-US" sz="2800" b="1" dirty="0" err="1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bOPV</a:t>
            </a: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ของ จ. ในความรับผิดชอบ</a:t>
            </a:r>
          </a:p>
          <a:p>
            <a:pPr lvl="0">
              <a:spcBef>
                <a:spcPts val="0"/>
              </a:spcBef>
              <a:buNone/>
            </a:pPr>
            <a:endParaRPr lang="en-US" sz="9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2. นิเทศติดตามและให้ข้อแนะนำแก่คลังวัคซีนและหน่วยบริการใน จ. ที่พบ </a:t>
            </a:r>
            <a:r>
              <a:rPr lang="en-US" sz="2800" b="1" dirty="0" err="1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tOPV</a:t>
            </a:r>
            <a:r>
              <a:rPr lang="th-TH" sz="2800" b="1" dirty="0" smtClean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ภายหลัง</a:t>
            </a:r>
            <a:r>
              <a:rPr lang="en-US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29 </a:t>
            </a: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เม.ย. </a:t>
            </a:r>
            <a:r>
              <a:rPr lang="en-US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59</a:t>
            </a:r>
            <a:endParaRPr lang="th-TH" sz="28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endParaRPr lang="en-US" sz="9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3.</a:t>
            </a:r>
            <a:r>
              <a:rPr lang="th-TH" sz="2800" b="1" dirty="0" smtClean="0">
                <a:solidFill>
                  <a:schemeClr val="dk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ประสานการดำเนินงานกับคณะกรรมการฯระดับ จ. และคณะกรรมการฯแห่งชาติ</a:t>
            </a:r>
            <a:endParaRPr lang="en-US" sz="2800" b="1" dirty="0" smtClean="0">
              <a:solidFill>
                <a:schemeClr val="dk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3310773"/>
              </p:ext>
            </p:extLst>
          </p:nvPr>
        </p:nvGraphicFramePr>
        <p:xfrm>
          <a:off x="179512" y="34721"/>
          <a:ext cx="878497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3528392"/>
              </a:tblGrid>
              <a:tr h="345182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คณะกรรมการฯ ระดับเขต</a:t>
                      </a:r>
                      <a:endParaRPr lang="en-US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1. ผู้ตรวจฯ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ก.สธ.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ประธาน</a:t>
                      </a:r>
                    </a:p>
                  </a:txBody>
                  <a:tcPr>
                    <a:noFill/>
                  </a:tcPr>
                </a:tc>
              </a:tr>
              <a:tr h="17410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2.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สาธารณสุข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นิเทศก์</a:t>
                      </a:r>
                      <a:endParaRPr lang="th-TH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3.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ผอ.สำนักงานเขตสุขภาพ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34672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4. ผู้ทรงคุณวุฒิกรมควบคุมโรค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952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5. เภสัชกรของ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สปสช.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323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6.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ผอ.สคร.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หรือผู้ได้รับมอบหมาย ในแต่ละเขต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เลขานุการและคณะทำงาน</a:t>
                      </a:r>
                      <a:endParaRPr lang="th-TH" sz="1800" b="1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9521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7.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หน.กลุ่มโรคติดต่อของ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สคร.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ผู้ช่วยเลขานุการและคณะทำงาน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8.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รับผิดชอบงาน 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EPI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</a:t>
                      </a: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kern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สคร.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ผู้ช่วยเลขานุการและคณะทำงาน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2920</Words>
  <Application>Microsoft Office PowerPoint</Application>
  <PresentationFormat>นำเสนอทางหน้าจอ (4:3)</PresentationFormat>
  <Paragraphs>670</Paragraphs>
  <Slides>46</Slides>
  <Notes>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8" baseType="lpstr">
      <vt:lpstr>Office Theme</vt:lpstr>
      <vt:lpstr>Document</vt:lpstr>
      <vt:lpstr>การประเมินความสำเร็จ และการรับรองผลการสับเปลี่ยนวัคซีน จาก tOPV เป็น bOPV</vt:lpstr>
      <vt:lpstr>ภาพนิ่ง 2</vt:lpstr>
      <vt:lpstr>ภาพนิ่ง 3</vt:lpstr>
      <vt:lpstr>กรอบเวลาในการดำเนินงาน</vt:lpstr>
      <vt:lpstr>วัตถุประสงค์</vt:lpstr>
      <vt:lpstr>รายละเอียดการดำเนินงาน</vt:lpstr>
      <vt:lpstr>การแต่งตั้งคณะกรรมการและคณะทำงานที่เกี่ยวข้อง</vt:lpstr>
      <vt:lpstr>การแต่งตั้งคณะกรรมการและคณะทำงานที่เกี่ยวข้อง</vt:lpstr>
      <vt:lpstr>ภาพนิ่ง 9</vt:lpstr>
      <vt:lpstr>ภาพนิ่ง 10</vt:lpstr>
      <vt:lpstr>ภาพนิ่ง 11</vt:lpstr>
      <vt:lpstr>รายละเอียดการดำเนินงาน</vt:lpstr>
      <vt:lpstr>การเลือกเป้าหมายในการประเมิน</vt:lpstr>
      <vt:lpstr>ภาพนิ่ง 14</vt:lpstr>
      <vt:lpstr> ตัวอย่าง : การคำนวณจำนวนเป้าหมายของการประเมิน </vt:lpstr>
      <vt:lpstr>ภาพนิ่ง 16</vt:lpstr>
      <vt:lpstr>ภาพนิ่ง 17</vt:lpstr>
      <vt:lpstr>ภาพนิ่ง 18</vt:lpstr>
      <vt:lpstr>รายละเอียดการดำเนินงาน</vt:lpstr>
      <vt:lpstr>การเตรียมการและจัดทำแผนสำรองกรณีตรวจพบ tOPV หลงเหลือ</vt:lpstr>
      <vt:lpstr>ภาพนิ่ง 21</vt:lpstr>
      <vt:lpstr>รายละเอียดการดำเนินงาน</vt:lpstr>
      <vt:lpstr>การประเมินคลังวัคซีน</vt:lpstr>
      <vt:lpstr>ภาพนิ่ง 24</vt:lpstr>
      <vt:lpstr>การประเมินหน่วยบริการ</vt:lpstr>
      <vt:lpstr>ภาพนิ่ง 26</vt:lpstr>
      <vt:lpstr>ภาพนิ่ง 27</vt:lpstr>
      <vt:lpstr>ภาพนิ่ง 28</vt:lpstr>
      <vt:lpstr>รายละเอียดการดำเนินงาน</vt:lpstr>
      <vt:lpstr>การจัดการ : กรณีตรวจพบว่ามี tOPV หลงเหลือ</vt:lpstr>
      <vt:lpstr>การจัดการกรณีตรวจพบว่ามี tOPV หลงเหลือ</vt:lpstr>
      <vt:lpstr>ภาพนิ่ง 32</vt:lpstr>
      <vt:lpstr>ภาพนิ่ง 33</vt:lpstr>
      <vt:lpstr>เกณฑ์พิจารณาให้ทำ P-sweep</vt:lpstr>
      <vt:lpstr>ภาพนิ่ง 35</vt:lpstr>
      <vt:lpstr>ภาพนิ่ง 36</vt:lpstr>
      <vt:lpstr>รายละเอียดการดำเนินงาน</vt:lpstr>
      <vt:lpstr>การรายงานและรับรองผลการสับเปลี่ยนวัคซีนจาก tOPV เป็น bOPV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</vt:vector>
  </TitlesOfParts>
  <Company>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</dc:creator>
  <cp:lastModifiedBy>ddc</cp:lastModifiedBy>
  <cp:revision>335</cp:revision>
  <dcterms:created xsi:type="dcterms:W3CDTF">2015-10-08T04:31:14Z</dcterms:created>
  <dcterms:modified xsi:type="dcterms:W3CDTF">2015-11-04T15:42:59Z</dcterms:modified>
</cp:coreProperties>
</file>